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68" r:id="rId7"/>
  </p:sldMasterIdLst>
  <p:notesMasterIdLst>
    <p:notesMasterId r:id="rId24"/>
  </p:notesMasterIdLst>
  <p:sldIdLst>
    <p:sldId id="279" r:id="rId8"/>
    <p:sldId id="258" r:id="rId9"/>
    <p:sldId id="262" r:id="rId10"/>
    <p:sldId id="297" r:id="rId11"/>
    <p:sldId id="298" r:id="rId12"/>
    <p:sldId id="299" r:id="rId13"/>
    <p:sldId id="300" r:id="rId14"/>
    <p:sldId id="301" r:id="rId15"/>
    <p:sldId id="303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12A8A"/>
    <a:srgbClr val="C3D9FD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907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0FA5F-1E29-47BC-8E89-D1ECA9F3DA4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026E9-379C-45F9-B825-ACF2C3DF9768}">
      <dgm:prSet/>
      <dgm:spPr>
        <a:solidFill>
          <a:srgbClr val="BCE292"/>
        </a:solidFill>
      </dgm:spPr>
      <dgm:t>
        <a:bodyPr/>
        <a:lstStyle/>
        <a:p>
          <a:pPr algn="just"/>
          <a:r>
            <a:rPr lang="uk-UA" dirty="0">
              <a:solidFill>
                <a:schemeClr val="tx1"/>
              </a:solidFill>
            </a:rPr>
            <a:t>У наші дні використання інформаційних технологій не має меж. Віртуальний простір </a:t>
          </a:r>
          <a:r>
            <a:rPr lang="uk-UA" dirty="0" smtClean="0">
              <a:solidFill>
                <a:schemeClr val="tx1"/>
              </a:solidFill>
            </a:rPr>
            <a:t>залучає </a:t>
          </a:r>
          <a:r>
            <a:rPr lang="uk-UA" dirty="0">
              <a:solidFill>
                <a:schemeClr val="tx1"/>
              </a:solidFill>
            </a:rPr>
            <a:t>від реального все </a:t>
          </a:r>
          <a:r>
            <a:rPr lang="uk-UA" dirty="0" smtClean="0">
              <a:solidFill>
                <a:schemeClr val="tx1"/>
              </a:solidFill>
            </a:rPr>
            <a:t>поспіль, </a:t>
          </a:r>
          <a:r>
            <a:rPr lang="uk-UA" dirty="0">
              <a:solidFill>
                <a:schemeClr val="tx1"/>
              </a:solidFill>
            </a:rPr>
            <a:t>у тому числі й злочинність у її нових формах і проявах. Поняття </a:t>
          </a:r>
          <a:r>
            <a:rPr lang="uk-UA" dirty="0" err="1">
              <a:solidFill>
                <a:schemeClr val="tx1"/>
              </a:solidFill>
            </a:rPr>
            <a:t>кіберпростору</a:t>
          </a:r>
          <a:r>
            <a:rPr lang="uk-UA" dirty="0">
              <a:solidFill>
                <a:schemeClr val="tx1"/>
              </a:solidFill>
            </a:rPr>
            <a:t>, введеного письменником Вільямом Гібсоном у п'єсі «</a:t>
          </a:r>
          <a:r>
            <a:rPr lang="en-GB" dirty="0">
              <a:solidFill>
                <a:schemeClr val="tx1"/>
              </a:solidFill>
            </a:rPr>
            <a:t>Le </a:t>
          </a:r>
          <a:r>
            <a:rPr lang="en-GB" dirty="0" err="1">
              <a:solidFill>
                <a:schemeClr val="tx1"/>
              </a:solidFill>
            </a:rPr>
            <a:t>Neuromancer</a:t>
          </a:r>
          <a:r>
            <a:rPr lang="en-GB" dirty="0">
              <a:solidFill>
                <a:schemeClr val="tx1"/>
              </a:solidFill>
            </a:rPr>
            <a:t>», </a:t>
          </a:r>
          <a:r>
            <a:rPr lang="uk-UA" dirty="0">
              <a:solidFill>
                <a:schemeClr val="tx1"/>
              </a:solidFill>
            </a:rPr>
            <a:t>описує віртуальний простір як такий, в якому циркулюють електронні дані </a:t>
          </a:r>
          <a:r>
            <a:rPr lang="uk-UA" dirty="0" smtClean="0">
              <a:solidFill>
                <a:schemeClr val="tx1"/>
              </a:solidFill>
            </a:rPr>
            <a:t>усіх </a:t>
          </a:r>
          <a:r>
            <a:rPr lang="uk-UA" dirty="0">
              <a:solidFill>
                <a:schemeClr val="tx1"/>
              </a:solidFill>
            </a:rPr>
            <a:t>комп'ютерів світу</a:t>
          </a:r>
          <a:r>
            <a:rPr lang="uk-UA" dirty="0" smtClean="0">
              <a:solidFill>
                <a:schemeClr val="tx1"/>
              </a:solidFill>
            </a:rPr>
            <a:t>. Загалом кіберзлочинність формується і реалізується в межах функціонування штучного інтелекту.</a:t>
          </a:r>
          <a:endParaRPr lang="en-US" dirty="0">
            <a:solidFill>
              <a:schemeClr val="tx1"/>
            </a:solidFill>
          </a:endParaRPr>
        </a:p>
      </dgm:t>
    </dgm:pt>
    <dgm:pt modelId="{56835C42-B96D-4956-A7B0-D4E200510444}" type="parTrans" cxnId="{B3AD316F-1DA4-445E-BE8C-A078C88AFE2D}">
      <dgm:prSet/>
      <dgm:spPr/>
      <dgm:t>
        <a:bodyPr/>
        <a:lstStyle/>
        <a:p>
          <a:endParaRPr lang="en-US"/>
        </a:p>
      </dgm:t>
    </dgm:pt>
    <dgm:pt modelId="{E6C4DEC0-62A6-4D53-A738-97C53CDFF14E}" type="sibTrans" cxnId="{B3AD316F-1DA4-445E-BE8C-A078C88AFE2D}">
      <dgm:prSet/>
      <dgm:spPr/>
      <dgm:t>
        <a:bodyPr/>
        <a:lstStyle/>
        <a:p>
          <a:endParaRPr lang="en-US"/>
        </a:p>
      </dgm:t>
    </dgm:pt>
    <dgm:pt modelId="{A1F28A46-2877-4AB9-BE81-88563D6231EA}">
      <dgm:prSet/>
      <dgm:spPr>
        <a:solidFill>
          <a:srgbClr val="BCE292"/>
        </a:solidFill>
      </dgm:spPr>
      <dgm:t>
        <a:bodyPr/>
        <a:lstStyle/>
        <a:p>
          <a:pPr algn="just"/>
          <a:r>
            <a:rPr lang="uk-UA" dirty="0">
              <a:solidFill>
                <a:schemeClr val="tx1"/>
              </a:solidFill>
            </a:rPr>
            <a:t>Практично кожен чув про кіберзлочинність і, можливо, навіть особисто з нею зіштовхувався. Кіберзлочинність включає в себе різні види злочинів, що здійснюються за допомогою комп’ютера і в мережі Інтернет. Об’єктом кіберзлочинів є персональні дані, банківські рахунки, паролі та інша особиста інформація як фізичних осіб, так і бізнесу та державного сектору. Кіберзлочинність є загрозою не тільки на національному, а й на глобальному рівні.</a:t>
          </a:r>
          <a:endParaRPr lang="en-US" dirty="0">
            <a:solidFill>
              <a:schemeClr val="tx1"/>
            </a:solidFill>
          </a:endParaRPr>
        </a:p>
      </dgm:t>
    </dgm:pt>
    <dgm:pt modelId="{B60A6C45-DFE0-4B96-A222-A87FB2085D44}" type="parTrans" cxnId="{6259E2F2-11E9-4304-8898-3915E2C4626E}">
      <dgm:prSet/>
      <dgm:spPr/>
      <dgm:t>
        <a:bodyPr/>
        <a:lstStyle/>
        <a:p>
          <a:endParaRPr lang="en-US"/>
        </a:p>
      </dgm:t>
    </dgm:pt>
    <dgm:pt modelId="{730A22B1-923C-445E-A500-851811F77EDF}" type="sibTrans" cxnId="{6259E2F2-11E9-4304-8898-3915E2C4626E}">
      <dgm:prSet/>
      <dgm:spPr/>
      <dgm:t>
        <a:bodyPr/>
        <a:lstStyle/>
        <a:p>
          <a:endParaRPr lang="en-US"/>
        </a:p>
      </dgm:t>
    </dgm:pt>
    <dgm:pt modelId="{5AA3536D-71C7-44D5-B9EC-7BB5E9866B81}" type="pres">
      <dgm:prSet presAssocID="{6100FA5F-1E29-47BC-8E89-D1ECA9F3DA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B561707-8D88-4794-950E-CA6AC6314051}" type="pres">
      <dgm:prSet presAssocID="{30E026E9-379C-45F9-B825-ACF2C3DF976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A1ECAC-E9E7-4C49-8994-7D211E72E203}" type="pres">
      <dgm:prSet presAssocID="{E6C4DEC0-62A6-4D53-A738-97C53CDFF14E}" presName="spacer" presStyleCnt="0"/>
      <dgm:spPr/>
    </dgm:pt>
    <dgm:pt modelId="{693C6B6B-5B5E-42FF-AC7A-5114F0291893}" type="pres">
      <dgm:prSet presAssocID="{A1F28A46-2877-4AB9-BE81-88563D6231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59E2F2-11E9-4304-8898-3915E2C4626E}" srcId="{6100FA5F-1E29-47BC-8E89-D1ECA9F3DA43}" destId="{A1F28A46-2877-4AB9-BE81-88563D6231EA}" srcOrd="1" destOrd="0" parTransId="{B60A6C45-DFE0-4B96-A222-A87FB2085D44}" sibTransId="{730A22B1-923C-445E-A500-851811F77EDF}"/>
    <dgm:cxn modelId="{EBDF452E-EB7D-4AAB-81BE-125A2AE51A46}" type="presOf" srcId="{6100FA5F-1E29-47BC-8E89-D1ECA9F3DA43}" destId="{5AA3536D-71C7-44D5-B9EC-7BB5E9866B81}" srcOrd="0" destOrd="0" presId="urn:microsoft.com/office/officeart/2005/8/layout/vList2"/>
    <dgm:cxn modelId="{EB41857A-C7FC-4EB0-969C-98B3E0A90359}" type="presOf" srcId="{A1F28A46-2877-4AB9-BE81-88563D6231EA}" destId="{693C6B6B-5B5E-42FF-AC7A-5114F0291893}" srcOrd="0" destOrd="0" presId="urn:microsoft.com/office/officeart/2005/8/layout/vList2"/>
    <dgm:cxn modelId="{EAB307E7-5273-44FB-889F-EE0315AB2FE4}" type="presOf" srcId="{30E026E9-379C-45F9-B825-ACF2C3DF9768}" destId="{FB561707-8D88-4794-950E-CA6AC6314051}" srcOrd="0" destOrd="0" presId="urn:microsoft.com/office/officeart/2005/8/layout/vList2"/>
    <dgm:cxn modelId="{B3AD316F-1DA4-445E-BE8C-A078C88AFE2D}" srcId="{6100FA5F-1E29-47BC-8E89-D1ECA9F3DA43}" destId="{30E026E9-379C-45F9-B825-ACF2C3DF9768}" srcOrd="0" destOrd="0" parTransId="{56835C42-B96D-4956-A7B0-D4E200510444}" sibTransId="{E6C4DEC0-62A6-4D53-A738-97C53CDFF14E}"/>
    <dgm:cxn modelId="{52BAD44B-BEA8-40C2-83FA-8416D5161CD0}" type="presParOf" srcId="{5AA3536D-71C7-44D5-B9EC-7BB5E9866B81}" destId="{FB561707-8D88-4794-950E-CA6AC6314051}" srcOrd="0" destOrd="0" presId="urn:microsoft.com/office/officeart/2005/8/layout/vList2"/>
    <dgm:cxn modelId="{DE4DE3AC-1566-4F65-98D5-04285C9A7FDA}" type="presParOf" srcId="{5AA3536D-71C7-44D5-B9EC-7BB5E9866B81}" destId="{F8A1ECAC-E9E7-4C49-8994-7D211E72E203}" srcOrd="1" destOrd="0" presId="urn:microsoft.com/office/officeart/2005/8/layout/vList2"/>
    <dgm:cxn modelId="{C79CB5AA-45A7-4CC6-AA3D-D5DBB8513DDB}" type="presParOf" srcId="{5AA3536D-71C7-44D5-B9EC-7BB5E9866B81}" destId="{693C6B6B-5B5E-42FF-AC7A-5114F029189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61707-8D88-4794-950E-CA6AC6314051}">
      <dsp:nvSpPr>
        <dsp:cNvPr id="0" name=""/>
        <dsp:cNvSpPr/>
      </dsp:nvSpPr>
      <dsp:spPr>
        <a:xfrm>
          <a:off x="0" y="169020"/>
          <a:ext cx="8504238" cy="2089619"/>
        </a:xfrm>
        <a:prstGeom prst="roundRect">
          <a:avLst/>
        </a:prstGeom>
        <a:solidFill>
          <a:srgbClr val="BCE29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>
              <a:solidFill>
                <a:schemeClr val="tx1"/>
              </a:solidFill>
            </a:rPr>
            <a:t>У наші дні використання інформаційних технологій не має меж. Віртуальний простір </a:t>
          </a:r>
          <a:r>
            <a:rPr lang="uk-UA" sz="1900" kern="1200" dirty="0" smtClean="0">
              <a:solidFill>
                <a:schemeClr val="tx1"/>
              </a:solidFill>
            </a:rPr>
            <a:t>залучає </a:t>
          </a:r>
          <a:r>
            <a:rPr lang="uk-UA" sz="1900" kern="1200" dirty="0">
              <a:solidFill>
                <a:schemeClr val="tx1"/>
              </a:solidFill>
            </a:rPr>
            <a:t>від реального все </a:t>
          </a:r>
          <a:r>
            <a:rPr lang="uk-UA" sz="1900" kern="1200" dirty="0" smtClean="0">
              <a:solidFill>
                <a:schemeClr val="tx1"/>
              </a:solidFill>
            </a:rPr>
            <a:t>поспіль, </a:t>
          </a:r>
          <a:r>
            <a:rPr lang="uk-UA" sz="1900" kern="1200" dirty="0">
              <a:solidFill>
                <a:schemeClr val="tx1"/>
              </a:solidFill>
            </a:rPr>
            <a:t>у тому числі й злочинність у її нових формах і проявах. Поняття </a:t>
          </a:r>
          <a:r>
            <a:rPr lang="uk-UA" sz="1900" kern="1200" dirty="0" err="1">
              <a:solidFill>
                <a:schemeClr val="tx1"/>
              </a:solidFill>
            </a:rPr>
            <a:t>кіберпростору</a:t>
          </a:r>
          <a:r>
            <a:rPr lang="uk-UA" sz="1900" kern="1200" dirty="0">
              <a:solidFill>
                <a:schemeClr val="tx1"/>
              </a:solidFill>
            </a:rPr>
            <a:t>, введеного письменником Вільямом Гібсоном у п'єсі «</a:t>
          </a:r>
          <a:r>
            <a:rPr lang="en-GB" sz="1900" kern="1200" dirty="0">
              <a:solidFill>
                <a:schemeClr val="tx1"/>
              </a:solidFill>
            </a:rPr>
            <a:t>Le </a:t>
          </a:r>
          <a:r>
            <a:rPr lang="en-GB" sz="1900" kern="1200" dirty="0" err="1">
              <a:solidFill>
                <a:schemeClr val="tx1"/>
              </a:solidFill>
            </a:rPr>
            <a:t>Neuromancer</a:t>
          </a:r>
          <a:r>
            <a:rPr lang="en-GB" sz="1900" kern="1200" dirty="0">
              <a:solidFill>
                <a:schemeClr val="tx1"/>
              </a:solidFill>
            </a:rPr>
            <a:t>», </a:t>
          </a:r>
          <a:r>
            <a:rPr lang="uk-UA" sz="1900" kern="1200" dirty="0">
              <a:solidFill>
                <a:schemeClr val="tx1"/>
              </a:solidFill>
            </a:rPr>
            <a:t>описує віртуальний простір як такий, в якому циркулюють електронні дані </a:t>
          </a:r>
          <a:r>
            <a:rPr lang="uk-UA" sz="1900" kern="1200" dirty="0" smtClean="0">
              <a:solidFill>
                <a:schemeClr val="tx1"/>
              </a:solidFill>
            </a:rPr>
            <a:t>усіх </a:t>
          </a:r>
          <a:r>
            <a:rPr lang="uk-UA" sz="1900" kern="1200" dirty="0">
              <a:solidFill>
                <a:schemeClr val="tx1"/>
              </a:solidFill>
            </a:rPr>
            <a:t>комп'ютерів світу</a:t>
          </a:r>
          <a:r>
            <a:rPr lang="uk-UA" sz="1900" kern="1200" dirty="0" smtClean="0">
              <a:solidFill>
                <a:schemeClr val="tx1"/>
              </a:solidFill>
            </a:rPr>
            <a:t>. Загалом кіберзлочинність формується і реалізується в межах функціонування штучного інтелекту.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2007" y="271027"/>
        <a:ext cx="8300224" cy="1885605"/>
      </dsp:txXfrm>
    </dsp:sp>
    <dsp:sp modelId="{693C6B6B-5B5E-42FF-AC7A-5114F0291893}">
      <dsp:nvSpPr>
        <dsp:cNvPr id="0" name=""/>
        <dsp:cNvSpPr/>
      </dsp:nvSpPr>
      <dsp:spPr>
        <a:xfrm>
          <a:off x="0" y="2313360"/>
          <a:ext cx="8504238" cy="2089619"/>
        </a:xfrm>
        <a:prstGeom prst="roundRect">
          <a:avLst/>
        </a:prstGeom>
        <a:solidFill>
          <a:srgbClr val="BCE29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>
              <a:solidFill>
                <a:schemeClr val="tx1"/>
              </a:solidFill>
            </a:rPr>
            <a:t>Практично кожен чув про кіберзлочинність і, можливо, навіть особисто з нею зіштовхувався. Кіберзлочинність включає в себе різні види злочинів, що здійснюються за допомогою комп’ютера і в мережі Інтернет. Об’єктом кіберзлочинів є персональні дані, банківські рахунки, паролі та інша особиста інформація як фізичних осіб, так і бізнесу та державного сектору. Кіберзлочинність є загрозою не тільки на національному, а й на глобальному рівні.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2007" y="2415367"/>
        <a:ext cx="8300224" cy="188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8A12C-09CF-4FCC-B27A-1BEF1A3E7E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42E0D-F598-4CD7-8099-F82310E47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2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91362-9C21-4D03-A843-6C3B1DC7ECAD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179-86A2-41F4-B581-D0CEB2384781}" type="datetime1">
              <a:rPr lang="uk-UA" smtClean="0"/>
              <a:t>05.07.2021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F88F-04C8-45BF-905B-E3A51DA75FA5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кут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EF6-C6B0-4840-AB19-0DF5D9AADD68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A005-3B39-4202-A93A-9346298CA742}" type="datetime1">
              <a:rPr lang="uk-UA" smtClean="0"/>
              <a:t>05.07.2021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214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D871-58A7-4523-9696-F636C5724CE9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3550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50FF-CCBE-432B-B9A3-C788BE4406B5}" type="datetime1">
              <a:rPr lang="uk-UA" smtClean="0"/>
              <a:t>05.07.2021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754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53B3F3-F46A-4FD5-9281-15218E012CDF}" type="datetime1">
              <a:rPr lang="uk-UA" smtClean="0"/>
              <a:t>05.07.2021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07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1597-7E73-474F-93FD-34F85D65D7C0}" type="datetime1">
              <a:rPr lang="uk-UA" smtClean="0"/>
              <a:t>05.07.2021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Місце для вмісту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6" name="Місце для вмісту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992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D26-81C2-4C83-A033-83D336695062}" type="datetime1">
              <a:rPr lang="uk-UA" smtClean="0"/>
              <a:t>05.07.2021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51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кут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A21C-0CFE-412A-8588-980A40C1CAB8}" type="datetime1">
              <a:rPr lang="uk-UA" smtClean="0"/>
              <a:t>05.07.2021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82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Місце для вмісту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04F-D67B-4C41-848F-D85E40A55FFF}" type="datetime1">
              <a:rPr lang="uk-UA" smtClean="0"/>
              <a:t>05.07.2021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20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3459-B6C1-440B-903C-EA3896A59ACE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 сполучна ліні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E396DF-BAFC-404F-89B7-82F5A7CDE9A1}" type="datetime1">
              <a:rPr lang="uk-UA" smtClean="0"/>
              <a:t>05.07.2021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46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6E57-24B2-44E6-A81A-F91CCF7E377D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кут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B247-A0E5-4B32-8AAA-0C3BDFAC6B38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377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1059-9703-4F63-8D61-1C3140C9D766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35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32CE-F8E4-402C-8620-FB3ACF00A632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607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6CE5-E698-461E-8BE8-6D2F220046E1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02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8A2-68E5-441E-BDD6-335F98F4B5AC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672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8D1A-9EB1-447A-ADD7-9AC274083907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85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9CCF-AF51-4929-80EF-C23214ED3C18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032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80B0-5ACF-4129-AB5D-3A27C137012D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44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ADC-5F77-4CDE-8458-E1EACB4B6F6E}" type="datetime1">
              <a:rPr lang="uk-UA" smtClean="0"/>
              <a:t>05.07.2021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3538-580B-4B39-9799-8B186401CF85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17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BBE4-0F37-4D33-8F05-663778EA0BD0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8810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E352-D83F-4F7D-93F9-E3D694E089AB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5356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621-67B2-4490-A471-93BA0572E975}" type="datetime1">
              <a:rPr lang="uk-UA" smtClean="0">
                <a:solidFill>
                  <a:srgbClr val="696464"/>
                </a:solidFill>
              </a:rPr>
              <a:t>05.07.2021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968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E914C-8774-4846-B900-22D209249F0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AC99-FCC7-4EF6-8339-1150423A2B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8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A29D3-E0A8-4660-B797-943760EE0D33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F11E-80D4-46FE-BC55-D1AF357827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01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139DC-8D2A-4136-ABC6-C01632D98E9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C2BC8-D729-4206-992C-A5C5DD6E4D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75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B8D4A-1CCF-4FDF-8194-7922F7C21E8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567C1-2050-4890-863C-F3647A0AE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98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F257C-64D5-47D2-85C9-D74A12DA92D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5483-F045-4E1A-BBA3-7B7243E3D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57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B6B25-F085-4C9B-821C-5E0F028DDD6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2A09-4A47-48E2-90D3-9EFE245DAF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C1B775-0777-4413-B9C7-ACD74CE89ADA}" type="datetime1">
              <a:rPr lang="uk-UA" smtClean="0"/>
              <a:t>05.07.2021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DC78C-25E1-4CE2-9C38-29742A1F6B9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376CC-F38C-41E7-A412-FA6E22758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2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93B55-3416-4E59-B1D5-48D301731F7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FBFBE-D917-42E4-B849-42560A911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70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6FBC9-427E-4109-89F4-73F5482B0B4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675A0-D5B1-4F05-BD9F-8C3146899D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64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6A164-DB09-4404-9773-AA357BA77C7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EEA7-DBD8-47C0-B6F1-92E3F50E2A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84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C071D-BFEB-4330-83A7-A40B5A80ACBB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6BF6B-4809-40C7-A6D6-EDF78FBA8F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99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571A2-092C-4617-BF89-15280886AE2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AC99-FCC7-4EF6-8339-1150423A2B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90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80F35-CD62-43AD-958B-8BF72C759B2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F11E-80D4-46FE-BC55-D1AF357827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65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388F6-CE4C-4306-B979-E006F6DD3960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C2BC8-D729-4206-992C-A5C5DD6E4D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05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123D3-293D-4808-BB8A-846FDD1944A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567C1-2050-4890-863C-F3647A0AE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0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8E5D1-9773-4677-9C47-D5E0E8494B6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5483-F045-4E1A-BBA3-7B7243E3D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1DC2-49E7-4E5A-82A1-61A37218F19A}" type="datetime1">
              <a:rPr lang="uk-UA" smtClean="0"/>
              <a:t>05.07.2021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Місце для вмісту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6" name="Місце для вмісту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C7733-B74A-46CC-B0F7-2338B92196A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2A09-4A47-48E2-90D3-9EFE245DAF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68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3E203-3B0A-438B-817F-6BA32D554DDB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376CC-F38C-41E7-A412-FA6E22758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61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9B486-1EA8-4E03-8A96-0E39AAD09033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FBFBE-D917-42E4-B849-42560A911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63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A1C16-3A0F-439E-B1AB-0D6E0019690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675A0-D5B1-4F05-BD9F-8C3146899D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2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F0B1D-B3FE-410D-8123-C760B87058F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EEA7-DBD8-47C0-B6F1-92E3F50E2A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56617-A5A9-4355-93A3-A9205345611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6BF6B-4809-40C7-A6D6-EDF78FBA8F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2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669D-22CF-48F9-BE8A-67A11BA15193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AC99-FCC7-4EF6-8339-1150423A2B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07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83AD7-9A98-4D08-932A-7665A64A5ED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F11E-80D4-46FE-BC55-D1AF357827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23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2E816-A5F5-44A1-8ABA-2975AC85742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C2BC8-D729-4206-992C-A5C5DD6E4D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44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7DC88-FCF5-4B7C-AFBF-41915445650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567C1-2050-4890-863C-F3647A0AE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900E-ABC9-4BCF-ACE1-1A2B4AAD16B1}" type="datetime1">
              <a:rPr lang="uk-UA" smtClean="0"/>
              <a:t>05.07.2021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92500-AF50-4524-966F-ACD03884E98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5483-F045-4E1A-BBA3-7B7243E3D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78719-F1D9-4ABA-8923-DA6A2E4C15D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2A09-4A47-48E2-90D3-9EFE245DAF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4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60425-D7A3-473D-AAA5-68707CC3B31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376CC-F38C-41E7-A412-FA6E22758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28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19129-2BD9-4BC9-B773-60035234953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FBFBE-D917-42E4-B849-42560A911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50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D55ED-A4C4-4716-9493-51F81AD9BE0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675A0-D5B1-4F05-BD9F-8C3146899D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48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86F11-5386-45B0-8496-21A5B607CDE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EEA7-DBD8-47C0-B6F1-92E3F50E2A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19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A82D1-21B4-4411-B909-3509898E875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6BF6B-4809-40C7-A6D6-EDF78FBA8F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3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0F49E-A009-42A4-B732-062C931F3B0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AC99-FCC7-4EF6-8339-1150423A2B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50398-7D32-4525-B6DD-94853BCD8BE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F11E-80D4-46FE-BC55-D1AF357827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D8B9B-F386-49D4-9C10-F6C5DDA753E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C2BC8-D729-4206-992C-A5C5DD6E4D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кут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1056-4F72-43AA-B19A-46EB1E7B5FC2}" type="datetime1">
              <a:rPr lang="uk-UA" smtClean="0"/>
              <a:t>05.07.2021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CE3C2-26B7-4DA2-A7A3-351CE44C27A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567C1-2050-4890-863C-F3647A0AE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08329-9B82-49D0-92A7-DA26ACD6C11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5483-F045-4E1A-BBA3-7B7243E3D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4CE42-7A9D-4D6A-B60A-A50268A2827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2A09-4A47-48E2-90D3-9EFE245DAF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7597D-33D4-42D5-9574-B7909FE0EE7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376CC-F38C-41E7-A412-FA6E22758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46A76-A8F9-4772-939F-3CCB501D06C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7FBFBE-D917-42E4-B849-42560A9118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F801F-13D3-4797-9E34-0ABEB91AF220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675A0-D5B1-4F05-BD9F-8C3146899D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0BB03-92F2-447D-8AB2-194C3DF3DCC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EEA7-DBD8-47C0-B6F1-92E3F50E2A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6F2CC-EFD3-4567-8B43-982C4E95133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6BF6B-4809-40C7-A6D6-EDF78FBA8F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Місце для вмісту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C326-C87D-4299-A480-CBD1CC8CA23F}" type="datetime1">
              <a:rPr lang="uk-UA" smtClean="0"/>
              <a:t>05.07.2021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 сполучна ліні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BACA10-9EC9-4E9A-99F7-005EE4682839}" type="datetime1">
              <a:rPr lang="uk-UA" smtClean="0"/>
              <a:t>05.07.2021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A889A6-7BA1-4F9D-9D51-612964BFD00B}" type="datetime1">
              <a:rPr lang="uk-UA" smtClean="0"/>
              <a:t>05.07.2021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7869CE-9C3D-4AB6-ABD9-781E12E23066}" type="datetime1">
              <a:rPr lang="uk-UA" smtClean="0"/>
              <a:t>05.07.2021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>
                <a:solidFill>
                  <a:srgbClr val="B32C16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B32C16">
                  <a:shade val="75000"/>
                </a:srgbClr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03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D2B3-9CA5-4EC5-9C4B-2CFDBE7F2983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96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B5A8C-C56D-466B-A03C-98AF9EED54B6}" type="datetime1">
              <a:rPr lang="uk-UA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9E47B-6F4C-4AC1-87FF-DE3BB78150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A72DF-3386-4FC6-AF68-4233CAC2C7B8}" type="datetime1">
              <a:rPr lang="uk-UA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9E47B-6F4C-4AC1-87FF-DE3BB78150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179D6-4480-48AA-A37D-2E6F422B12F5}" type="datetime1">
              <a:rPr lang="uk-UA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05.07.2021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9E47B-6F4C-4AC1-87FF-DE3BB78150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0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41C167-61AB-4C6F-B6D3-99B5E6DA679C}" type="datetime1">
              <a:rPr lang="uk-UA" smtClean="0"/>
              <a:t>05.07.2021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vppr@pnu.edu.u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cybercrime.gov.ua/index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police.gov.ua/article/kiberpolicziya-radyt--660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cybercrime.gov.ua/nomer-tel?chronoform=nomer_tel&amp;event=submit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netfreedom.org.ua/bezpechno-v-interneti-shcho-robyty-korystuvacham/" TargetMode="External"/><Relationship Id="rId5" Type="http://schemas.openxmlformats.org/officeDocument/2006/relationships/hyperlink" Target="https://cyberpolice.gov.ua/article/telefonni-shaxrayi-116/" TargetMode="External"/><Relationship Id="rId4" Type="http://schemas.openxmlformats.org/officeDocument/2006/relationships/hyperlink" Target="https://cyberpolice.gov.ua/article/ataky-na-systemy-36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6858048" cy="6096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НАВЧАЛЬНо-МЕТоДИЧний семінар для студентів 1-4 курсів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500066"/>
          </a:xfr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uk-UA" sz="1400" b="1" cap="all" spc="250" dirty="0">
                <a:solidFill>
                  <a:schemeClr val="accent3">
                    <a:lumMod val="75000"/>
                  </a:schemeClr>
                </a:solidFill>
              </a:rPr>
              <a:t>Навчально-виробнича лабораторія виховної та психолого-педагогічної роботи</a:t>
            </a:r>
            <a:br>
              <a:rPr lang="uk-UA" sz="1400" b="1" cap="all" spc="25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1400" b="1" cap="all" spc="25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1400" b="1" cap="all" spc="25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1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cap="all" spc="25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1400" b="1" cap="all" spc="250" dirty="0">
                <a:solidFill>
                  <a:schemeClr val="accent3">
                    <a:lumMod val="75000"/>
                  </a:schemeClr>
                </a:solidFill>
              </a:rPr>
            </a:br>
            <a:endParaRPr lang="uk-UA" sz="1400" b="1" cap="all" spc="2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92893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accent3">
                    <a:lumMod val="50000"/>
                  </a:schemeClr>
                </a:solidFill>
              </a:rPr>
              <a:t>Тема “Запобігання залучення здобувачів освіти до протиправної діяльності у кіберпросторі”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8518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ілюстративно-презентаційний супровід </a:t>
            </a:r>
            <a:r>
              <a:rPr lang="uk-UA" dirty="0" smtClean="0"/>
              <a:t>просвітницько-профілактичних </a:t>
            </a:r>
            <a:r>
              <a:rPr lang="uk-UA" dirty="0"/>
              <a:t>семінарів для </a:t>
            </a:r>
            <a:r>
              <a:rPr lang="uk-UA" dirty="0" smtClean="0"/>
              <a:t>студентів</a:t>
            </a:r>
          </a:p>
          <a:p>
            <a:pPr algn="ctr"/>
            <a:r>
              <a:rPr lang="uk-UA" dirty="0" smtClean="0"/>
              <a:t>2021 р.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0" y="188550"/>
            <a:ext cx="878522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Відповідальність</a:t>
            </a:r>
            <a:r>
              <a:rPr lang="ru-RU" b="1" dirty="0"/>
              <a:t> за </a:t>
            </a:r>
            <a:r>
              <a:rPr lang="ru-RU" b="1" dirty="0" err="1"/>
              <a:t>кримінальні</a:t>
            </a:r>
            <a:r>
              <a:rPr lang="ru-RU" b="1" dirty="0"/>
              <a:t> </a:t>
            </a:r>
            <a:r>
              <a:rPr lang="ru-RU" b="1" dirty="0" err="1"/>
              <a:t>правопорушення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комп’ютерів</a:t>
            </a:r>
            <a:r>
              <a:rPr lang="ru-RU" b="1" dirty="0"/>
              <a:t> та </a:t>
            </a:r>
            <a:r>
              <a:rPr lang="ru-RU" b="1" dirty="0" err="1"/>
              <a:t>комп’ютерних</a:t>
            </a:r>
            <a:r>
              <a:rPr lang="ru-RU" b="1" dirty="0"/>
              <a:t> мереж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534" y="888441"/>
            <a:ext cx="8785220" cy="553997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b="1" dirty="0"/>
              <a:t>Стаття 361</a:t>
            </a:r>
            <a:r>
              <a:rPr lang="uk-UA" dirty="0"/>
              <a:t>. Несанкціоноване втручання в роботу електронно-обчислювальних машин (комп’ютерів), автоматизованих систем, комп’ютерних мереж чи мереж </a:t>
            </a:r>
            <a:r>
              <a:rPr lang="uk-UA" dirty="0" smtClean="0"/>
              <a:t>електрозв’язку: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Несанкціоноване </a:t>
            </a:r>
            <a:r>
              <a:rPr lang="uk-UA" i="1" dirty="0"/>
              <a:t>втручання в роботу електронно-обчислювальних машин (комп’ютерів), автоматизованих систем, комп’ютерних мереж чи мереж електрозв’язку, що призвело до витоку, втрати, підробки, блокування інформації, спотворення процесу обробки інформації або до порушення встановленого порядку її маршрутизації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карається штрафом</a:t>
            </a:r>
            <a:r>
              <a:rPr lang="uk-UA" dirty="0"/>
              <a:t> </a:t>
            </a:r>
            <a:r>
              <a:rPr lang="uk-UA" b="1" u="sng" dirty="0"/>
              <a:t>від</a:t>
            </a:r>
            <a:r>
              <a:rPr lang="uk-UA" u="sng" dirty="0"/>
              <a:t> </a:t>
            </a:r>
            <a:r>
              <a:rPr lang="uk-UA" b="1" u="sng" dirty="0"/>
              <a:t>600 до 1000</a:t>
            </a:r>
            <a:r>
              <a:rPr lang="uk-UA" u="sng" dirty="0"/>
              <a:t> </a:t>
            </a:r>
            <a:r>
              <a:rPr lang="uk-UA" dirty="0"/>
              <a:t>неоподатковуваних мінімумів доходів громадян або </a:t>
            </a:r>
            <a:r>
              <a:rPr lang="uk-UA" dirty="0">
                <a:solidFill>
                  <a:srgbClr val="FF0000"/>
                </a:solidFill>
              </a:rPr>
              <a:t>обмеженням волі</a:t>
            </a:r>
            <a:r>
              <a:rPr lang="uk-UA" dirty="0"/>
              <a:t> на </a:t>
            </a:r>
            <a:r>
              <a:rPr lang="uk-UA" b="1" u="sng" dirty="0"/>
              <a:t>строк від 2 до 5 років</a:t>
            </a:r>
            <a:r>
              <a:rPr lang="uk-UA" dirty="0"/>
              <a:t>, або </a:t>
            </a:r>
            <a:r>
              <a:rPr lang="uk-UA" dirty="0">
                <a:solidFill>
                  <a:srgbClr val="FF0000"/>
                </a:solidFill>
              </a:rPr>
              <a:t>позбавленням волі</a:t>
            </a:r>
            <a:r>
              <a:rPr lang="uk-UA" dirty="0"/>
              <a:t> на </a:t>
            </a:r>
            <a:r>
              <a:rPr lang="uk-UA" b="1" u="sng" dirty="0"/>
              <a:t>строк до 3 років</a:t>
            </a:r>
            <a:r>
              <a:rPr lang="uk-UA" dirty="0"/>
              <a:t>, </a:t>
            </a:r>
            <a:r>
              <a:rPr lang="uk-UA" dirty="0">
                <a:solidFill>
                  <a:srgbClr val="FF0000"/>
                </a:solidFill>
              </a:rPr>
              <a:t>з позбавленням права обіймати певні посади чи займатися певною діяльністю</a:t>
            </a:r>
            <a:r>
              <a:rPr lang="uk-UA" dirty="0"/>
              <a:t> на </a:t>
            </a:r>
            <a:r>
              <a:rPr lang="uk-UA" b="1" u="sng" dirty="0"/>
              <a:t>строк до 2 років</a:t>
            </a:r>
            <a:r>
              <a:rPr lang="uk-UA" dirty="0"/>
              <a:t> або без такого. 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Ті </a:t>
            </a:r>
            <a:r>
              <a:rPr lang="uk-UA" i="1" dirty="0"/>
              <a:t>самі дії, вчинені повторно або за попередньою змовою групою осіб, або якщо вони заподіяли значну шкоду</a:t>
            </a:r>
            <a:r>
              <a:rPr lang="uk-UA" dirty="0"/>
              <a:t>, – караються позбавленням волі на </a:t>
            </a:r>
            <a:r>
              <a:rPr lang="uk-UA" b="1" u="sng" dirty="0"/>
              <a:t>строк від 3 до 6 років</a:t>
            </a:r>
            <a:r>
              <a:rPr lang="uk-UA" dirty="0"/>
              <a:t> з позбавленням права обіймати певні посади чи займатися певною діяльністю на </a:t>
            </a:r>
            <a:r>
              <a:rPr lang="uk-UA" b="1" u="sng" dirty="0"/>
              <a:t>строк до 3 років</a:t>
            </a:r>
            <a:r>
              <a:rPr lang="uk-UA" dirty="0"/>
              <a:t>. </a:t>
            </a:r>
            <a:endParaRPr lang="en-US" dirty="0" smtClean="0"/>
          </a:p>
          <a:p>
            <a:pPr algn="just"/>
            <a:endParaRPr lang="en-US" sz="1400" dirty="0" smtClean="0"/>
          </a:p>
          <a:p>
            <a:pPr algn="just"/>
            <a:r>
              <a:rPr lang="uk-UA" sz="1600" dirty="0" smtClean="0"/>
              <a:t>Примітка</a:t>
            </a:r>
            <a:r>
              <a:rPr lang="uk-UA" sz="1600" dirty="0"/>
              <a:t>. Значною шкодою у статтях 361–363-1, якщо вона полягає у заподіянні матеріальних збитків, вважається така шкода, яка в 100 і більше разів перевищує неоподатковуваний мінімум доходів громадян.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55976" y="6309321"/>
            <a:ext cx="360040" cy="456604"/>
          </a:xfrm>
        </p:spPr>
        <p:txBody>
          <a:bodyPr>
            <a:normAutofit/>
          </a:bodyPr>
          <a:lstStyle/>
          <a:p>
            <a:fld id="{2EB3A621-ED97-4580-9DE0-EF508687CBC5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73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0" y="404580"/>
            <a:ext cx="8785220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Стаття 361-1. </a:t>
            </a:r>
            <a:r>
              <a:rPr lang="uk-UA" dirty="0"/>
              <a:t>Створення з метою використання, розповсюдження або збуту шкідливих програмних чи технічних засобів, а також їх розповсюдження або збут </a:t>
            </a: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Створення </a:t>
            </a:r>
            <a:r>
              <a:rPr lang="uk-UA" i="1" dirty="0"/>
              <a:t>з метою використання, розповсюдження або збуту, а також розповсюдження або збут шкідливих програмних чи технічних засобів, призначених для несанкціонованого втручання в роботу електронно-обчислювальних машин (комп’ютерів), автоматизованих систем, комп’ютерних мереж чи мереж електрозв’язку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штрафом</a:t>
            </a:r>
            <a:r>
              <a:rPr lang="uk-UA" dirty="0"/>
              <a:t> </a:t>
            </a:r>
            <a:r>
              <a:rPr lang="uk-UA" b="1" u="sng" dirty="0"/>
              <a:t>від 500 до 1000</a:t>
            </a:r>
            <a:r>
              <a:rPr lang="uk-UA" dirty="0"/>
              <a:t> неоподатковуваних мінімумів доходів громадян або </a:t>
            </a:r>
            <a:r>
              <a:rPr lang="uk-UA" dirty="0">
                <a:solidFill>
                  <a:srgbClr val="FF0000"/>
                </a:solidFill>
              </a:rPr>
              <a:t>виправними роботами</a:t>
            </a:r>
            <a:r>
              <a:rPr lang="uk-UA" dirty="0"/>
              <a:t> на </a:t>
            </a:r>
            <a:r>
              <a:rPr lang="uk-UA" b="1" u="sng" dirty="0"/>
              <a:t>строк до 2 років</a:t>
            </a:r>
            <a:r>
              <a:rPr lang="uk-UA" dirty="0"/>
              <a:t>, або </a:t>
            </a:r>
            <a:r>
              <a:rPr lang="uk-UA" dirty="0">
                <a:solidFill>
                  <a:srgbClr val="FF0000"/>
                </a:solidFill>
              </a:rPr>
              <a:t>позбавленням волі</a:t>
            </a:r>
            <a:r>
              <a:rPr lang="uk-UA" dirty="0"/>
              <a:t> на той самий строк. </a:t>
            </a: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Ті </a:t>
            </a:r>
            <a:r>
              <a:rPr lang="uk-UA" i="1" dirty="0"/>
              <a:t>самі дії, вчинені повторно або за попередньою змовою групою осіб, або якщо вони заподіяли значну шкоду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позбавленням волі</a:t>
            </a:r>
            <a:r>
              <a:rPr lang="uk-UA" dirty="0"/>
              <a:t> на </a:t>
            </a:r>
            <a:r>
              <a:rPr lang="uk-UA" b="1" u="sng" dirty="0"/>
              <a:t>строк до 5 років</a:t>
            </a:r>
            <a:r>
              <a:rPr lang="uk-UA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2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0" y="260560"/>
            <a:ext cx="8785220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Стаття 361-2. </a:t>
            </a:r>
            <a:r>
              <a:rPr lang="uk-UA" dirty="0"/>
              <a:t>Несанкціоновані збут або розповсюдження інформації з обмеженим доступом, яка зберігається в електронно-обчислювальних машинах (комп’ютерах), автоматизованих системах, комп’ютерних мережах або на носіях такої </a:t>
            </a:r>
            <a:r>
              <a:rPr lang="uk-UA" dirty="0" smtClean="0"/>
              <a:t>інформації</a:t>
            </a:r>
          </a:p>
          <a:p>
            <a:pPr algn="just"/>
            <a:r>
              <a:rPr lang="uk-UA" dirty="0" smtClean="0"/>
              <a:t> </a:t>
            </a:r>
          </a:p>
          <a:p>
            <a:pPr marL="342900" indent="-342900" algn="just">
              <a:buAutoNum type="arabicPeriod"/>
            </a:pPr>
            <a:r>
              <a:rPr lang="uk-UA" i="1" dirty="0" smtClean="0"/>
              <a:t>Несанкціоновані </a:t>
            </a:r>
            <a:r>
              <a:rPr lang="uk-UA" i="1" dirty="0"/>
              <a:t>збут або розповсюдження інформації з обмеженим доступом, яка зберігається в електронно-обчислювальних машинах (комп’ютерах), автоматизованих системах, комп’ютерних мережах або на носіях такої інформації, створеної та захищеної відповідно до чинного законодавства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штрафом</a:t>
            </a:r>
            <a:r>
              <a:rPr lang="uk-UA" dirty="0"/>
              <a:t> </a:t>
            </a:r>
            <a:r>
              <a:rPr lang="uk-UA" b="1" u="sng" dirty="0"/>
              <a:t>від 500 до 1000</a:t>
            </a:r>
            <a:r>
              <a:rPr lang="uk-UA" dirty="0"/>
              <a:t> неоподатковуваних мінімумів доходів громадян або </a:t>
            </a:r>
            <a:r>
              <a:rPr lang="uk-UA" dirty="0">
                <a:solidFill>
                  <a:srgbClr val="FF0000"/>
                </a:solidFill>
              </a:rPr>
              <a:t>позбавленням волі</a:t>
            </a:r>
            <a:r>
              <a:rPr lang="uk-UA" dirty="0"/>
              <a:t> на </a:t>
            </a:r>
            <a:r>
              <a:rPr lang="uk-UA" b="1" u="sng" dirty="0"/>
              <a:t>строк до 2 років</a:t>
            </a:r>
            <a:r>
              <a:rPr lang="uk-UA" dirty="0"/>
              <a:t>. </a:t>
            </a: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Ті </a:t>
            </a:r>
            <a:r>
              <a:rPr lang="uk-UA" i="1" dirty="0"/>
              <a:t>самі дії, вчинені повторно або за попередньою змовою групою осіб, або якщо вони заподіяли значну шкоду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позбавленням волі</a:t>
            </a:r>
            <a:r>
              <a:rPr lang="uk-UA" dirty="0"/>
              <a:t> на </a:t>
            </a:r>
            <a:r>
              <a:rPr lang="uk-UA" b="1" u="sng" dirty="0"/>
              <a:t>строк від 2 до 5 років</a:t>
            </a:r>
            <a:r>
              <a:rPr lang="uk-UA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9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0" y="188550"/>
            <a:ext cx="8785220" cy="61863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Стаття 362. </a:t>
            </a:r>
            <a:r>
              <a:rPr lang="uk-UA" dirty="0"/>
              <a:t>Несанкціоновані дії з інформацією, яка </a:t>
            </a:r>
            <a:r>
              <a:rPr lang="uk-UA" dirty="0" smtClean="0"/>
              <a:t>обробляється </a:t>
            </a:r>
            <a:r>
              <a:rPr lang="uk-UA" dirty="0"/>
              <a:t>в електронно-обчислювальних машинах (комп’ютерах), автоматизованих системах, комп’ютерних мережах або зберігається на носіях такої інформації, вчинені особою, яка має право доступу до </a:t>
            </a:r>
            <a:r>
              <a:rPr lang="uk-UA" dirty="0" smtClean="0"/>
              <a:t>неї: </a:t>
            </a:r>
          </a:p>
          <a:p>
            <a:pPr marL="342900" indent="-342900" algn="just">
              <a:buAutoNum type="arabicPeriod"/>
            </a:pPr>
            <a:r>
              <a:rPr lang="uk-UA" i="1" dirty="0" smtClean="0"/>
              <a:t>Несанкціоновані </a:t>
            </a:r>
            <a:r>
              <a:rPr lang="uk-UA" i="1" dirty="0"/>
              <a:t>зміна, знищення або блокування інформації, яка оброблюється в електронно-обчислювальних машинах (комп’ютерах), автоматизованих системах чи комп’ютерних мережах або зберігається на носіях такої інформації, вчинені особою, яка має право доступу до неї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штрафом </a:t>
            </a:r>
            <a:r>
              <a:rPr lang="uk-UA" b="1" u="sng" dirty="0"/>
              <a:t>від 600 до 1000 </a:t>
            </a:r>
            <a:r>
              <a:rPr lang="uk-UA" dirty="0" smtClean="0"/>
              <a:t>неоподаткованих </a:t>
            </a:r>
            <a:r>
              <a:rPr lang="uk-UA" dirty="0"/>
              <a:t>мінімумів доходів громадян або </a:t>
            </a:r>
            <a:r>
              <a:rPr lang="uk-UA" dirty="0">
                <a:solidFill>
                  <a:srgbClr val="FF0000"/>
                </a:solidFill>
              </a:rPr>
              <a:t>виправними роботами</a:t>
            </a:r>
            <a:r>
              <a:rPr lang="uk-UA" dirty="0"/>
              <a:t> на строк </a:t>
            </a:r>
            <a:r>
              <a:rPr lang="uk-UA" b="1" u="sng" dirty="0"/>
              <a:t>до 2 років</a:t>
            </a:r>
            <a:r>
              <a:rPr lang="uk-UA" dirty="0"/>
              <a:t>. </a:t>
            </a: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Несанкціоновані </a:t>
            </a:r>
            <a:r>
              <a:rPr lang="uk-UA" i="1" dirty="0"/>
              <a:t>перехоплення або копіювання інформації, яка оброблюється в електронно-обчислювальних машинах (комп’ютерах), автоматизованих системах, комп’ютерних мережах або зберігається на носіях такої інформації, якщо це призвело до її витоку, вчинені особою, яка має право доступу до такої інформації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позбавленням волі</a:t>
            </a:r>
            <a:r>
              <a:rPr lang="uk-UA" dirty="0"/>
              <a:t> на строк </a:t>
            </a:r>
            <a:r>
              <a:rPr lang="uk-UA" b="1" u="sng" dirty="0"/>
              <a:t>до 3 років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з позбавленням права обіймати певні посади або займатися певною діяльністю</a:t>
            </a:r>
            <a:r>
              <a:rPr lang="uk-UA" dirty="0"/>
              <a:t> на той самий строк. </a:t>
            </a: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-UA" i="1" dirty="0" smtClean="0"/>
              <a:t>Дії</a:t>
            </a:r>
            <a:r>
              <a:rPr lang="uk-UA" i="1" dirty="0"/>
              <a:t>, передбачені частиною 1 або 2 цієї статті, вчинені повторно або за попередньою змовою групою осіб, або якщо вони заподіяли значну шкоду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позбавленням волі</a:t>
            </a:r>
            <a:r>
              <a:rPr lang="uk-UA" dirty="0"/>
              <a:t> на строк </a:t>
            </a:r>
            <a:r>
              <a:rPr lang="uk-UA" b="1" u="sng" dirty="0"/>
              <a:t>від 3 до 6 років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з позбавленням права обіймати певні посади або займатися певною діяльністю</a:t>
            </a:r>
            <a:r>
              <a:rPr lang="uk-UA" dirty="0"/>
              <a:t> на строк </a:t>
            </a:r>
            <a:r>
              <a:rPr lang="uk-UA" b="1" u="sng" dirty="0"/>
              <a:t>до 3 років</a:t>
            </a:r>
            <a:r>
              <a:rPr lang="uk-UA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00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0" y="188550"/>
            <a:ext cx="8785220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Стаття 363. </a:t>
            </a:r>
            <a:r>
              <a:rPr lang="uk-UA" dirty="0" smtClean="0"/>
              <a:t>Порушення правил експлуатації електронно-обчислювальних машин (комп’ютерів), автоматизованих систем, комп’ютерних мереж чи мереж електрозв’язку або порядку чи правил захисту інформації, яка в них оброблюється </a:t>
            </a:r>
          </a:p>
          <a:p>
            <a:pPr algn="just"/>
            <a:endParaRPr lang="uk-UA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uk-UA" i="1" dirty="0" smtClean="0"/>
              <a:t>Порушення </a:t>
            </a:r>
            <a:r>
              <a:rPr lang="uk-UA" i="1" dirty="0"/>
              <a:t>правил експлуатації електронно-обчислювальних машин (комп’ютерів), автоматизованих систем, комп’ютерних мереж чи мереж електрозв’язку або порядку чи правил захисту інформації, яка в них оброблюється, якщо це заподіяло значну шкоду, вчинені особою, яка відповідає за їх експлуатацію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штрафом </a:t>
            </a:r>
            <a:r>
              <a:rPr lang="uk-UA" b="1" u="sng" dirty="0"/>
              <a:t>від 500 до 1000 </a:t>
            </a:r>
            <a:r>
              <a:rPr lang="uk-UA" dirty="0"/>
              <a:t>неоподатковуваних мінімумів доходів громадян або </a:t>
            </a:r>
            <a:r>
              <a:rPr lang="uk-UA" dirty="0">
                <a:solidFill>
                  <a:srgbClr val="FF0000"/>
                </a:solidFill>
              </a:rPr>
              <a:t>обмеженням волі </a:t>
            </a:r>
            <a:r>
              <a:rPr lang="uk-UA" b="1" u="sng" dirty="0"/>
              <a:t>на строк до 3 років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з позбавленням права обіймати певні посади чи займатися певною діяльністю</a:t>
            </a:r>
            <a:r>
              <a:rPr lang="uk-UA" dirty="0"/>
              <a:t> на той самий строк.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3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110" y="188550"/>
            <a:ext cx="8785220" cy="424731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uk-UA" b="1" dirty="0"/>
              <a:t>Стаття 363-1. </a:t>
            </a:r>
            <a:r>
              <a:rPr lang="uk-UA" dirty="0"/>
              <a:t>Перешкоджання роботі електронно-обчислювальних машин (комп’ютерів), автоматизованих систем, комп’ютерних мереж чи мереж електрозв’язку шляхом масового розповсюдження повідомлень </a:t>
            </a:r>
            <a:r>
              <a:rPr lang="uk-UA" dirty="0" smtClean="0"/>
              <a:t>електрозв’язку</a:t>
            </a:r>
          </a:p>
          <a:p>
            <a:pPr algn="just"/>
            <a:endParaRPr lang="uk-UA" dirty="0"/>
          </a:p>
          <a:p>
            <a:pPr marL="342900" indent="-342900" algn="just">
              <a:buFont typeface="+mj-lt"/>
              <a:buAutoNum type="arabicPeriod"/>
            </a:pPr>
            <a:r>
              <a:rPr lang="uk-UA" i="1" dirty="0" smtClean="0"/>
              <a:t>Умисне </a:t>
            </a:r>
            <a:r>
              <a:rPr lang="uk-UA" i="1" dirty="0"/>
              <a:t>масове розповсюдження повідомлень електрозв’язку, здійснене без попередньої згоди адресатів, що призвело до порушення або припинення роботи електронно-обчислювальних машин (комп’ютерів), автоматизованих систем, комп’ютерних мереж чи мереж електрозв’язку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карається штрафом </a:t>
            </a:r>
            <a:r>
              <a:rPr lang="uk-UA" b="1" u="sng" dirty="0"/>
              <a:t>від 500 до 1000 </a:t>
            </a:r>
            <a:r>
              <a:rPr lang="uk-UA" dirty="0"/>
              <a:t>неоподатковуваних мінімумів доходів громадян або </a:t>
            </a:r>
            <a:r>
              <a:rPr lang="uk-UA" dirty="0">
                <a:solidFill>
                  <a:srgbClr val="FF0000"/>
                </a:solidFill>
              </a:rPr>
              <a:t>обмеженням волі </a:t>
            </a:r>
            <a:r>
              <a:rPr lang="uk-UA" dirty="0"/>
              <a:t>на строк </a:t>
            </a:r>
            <a:r>
              <a:rPr lang="uk-UA" b="1" u="sng" dirty="0"/>
              <a:t>до 3 років</a:t>
            </a:r>
            <a:r>
              <a:rPr lang="uk-UA" dirty="0"/>
              <a:t>. </a:t>
            </a:r>
            <a:endParaRPr lang="uk-UA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uk-UA" i="1" dirty="0" smtClean="0"/>
              <a:t>Ті </a:t>
            </a:r>
            <a:r>
              <a:rPr lang="uk-UA" i="1" dirty="0"/>
              <a:t>самі дії, вчинені повторно або за попередньою змовою групою осіб, якщо вони заподіяли значну шкоду</a:t>
            </a:r>
            <a:r>
              <a:rPr lang="uk-UA" dirty="0"/>
              <a:t>, – </a:t>
            </a:r>
            <a:r>
              <a:rPr lang="uk-UA" dirty="0">
                <a:solidFill>
                  <a:srgbClr val="FF0000"/>
                </a:solidFill>
              </a:rPr>
              <a:t>караються обмеженням волі</a:t>
            </a:r>
            <a:r>
              <a:rPr lang="uk-UA" dirty="0"/>
              <a:t> на строк </a:t>
            </a:r>
            <a:r>
              <a:rPr lang="uk-UA" b="1" u="sng" dirty="0"/>
              <a:t>до 5 років</a:t>
            </a:r>
            <a:r>
              <a:rPr lang="uk-UA" dirty="0"/>
              <a:t> або </a:t>
            </a:r>
            <a:r>
              <a:rPr lang="uk-UA" dirty="0">
                <a:solidFill>
                  <a:srgbClr val="FF0000"/>
                </a:solidFill>
              </a:rPr>
              <a:t>позбавленням волі</a:t>
            </a:r>
            <a:r>
              <a:rPr lang="uk-UA" dirty="0"/>
              <a:t> на той самий строк, </a:t>
            </a:r>
            <a:r>
              <a:rPr lang="uk-UA" dirty="0">
                <a:solidFill>
                  <a:srgbClr val="FF0000"/>
                </a:solidFill>
              </a:rPr>
              <a:t>з позбавленням права обіймати певні посади або займатися певною діяльністю</a:t>
            </a:r>
            <a:r>
              <a:rPr lang="uk-UA" dirty="0"/>
              <a:t> на строк </a:t>
            </a:r>
            <a:r>
              <a:rPr lang="uk-UA" b="1" u="sng" dirty="0"/>
              <a:t>до 3 років</a:t>
            </a:r>
            <a:r>
              <a:rPr lang="uk-UA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5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22146"/>
              </p:ext>
            </p:extLst>
          </p:nvPr>
        </p:nvGraphicFramePr>
        <p:xfrm>
          <a:off x="214282" y="188550"/>
          <a:ext cx="8715436" cy="6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8708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Контактні</a:t>
                      </a:r>
                      <a:r>
                        <a:rPr lang="ru-RU" sz="200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дані</a:t>
                      </a:r>
                      <a:r>
                        <a:rPr lang="ru-RU" sz="200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навчально-виробничої</a:t>
                      </a:r>
                      <a:r>
                        <a:rPr lang="ru-RU" sz="200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лабораторії</a:t>
                      </a:r>
                      <a:r>
                        <a:rPr lang="ru-RU" sz="200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виховної</a:t>
                      </a:r>
                      <a:r>
                        <a:rPr lang="ru-RU" sz="2000" dirty="0" smtClean="0">
                          <a:latin typeface="Georgia" pitchFamily="18" charset="0"/>
                          <a:cs typeface="Times New Roman" pitchFamily="18" charset="0"/>
                        </a:rPr>
                        <a:t> та психолого-</a:t>
                      </a:r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педагогічної</a:t>
                      </a:r>
                      <a:r>
                        <a:rPr lang="ru-RU" sz="2000" dirty="0" smtClean="0"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Georgia" pitchFamily="18" charset="0"/>
                          <a:cs typeface="Times New Roman" pitchFamily="18" charset="0"/>
                        </a:rPr>
                        <a:t>роботи</a:t>
                      </a:r>
                      <a:endParaRPr lang="ru-RU" sz="20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21975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200000"/>
                        </a:lnSpc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Email: </a:t>
                      </a:r>
                      <a:r>
                        <a:rPr kumimoji="0" lang="en-US" sz="2400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vvppr@pnu.edu.ua</a:t>
                      </a:r>
                      <a:endParaRPr kumimoji="0" lang="uk-UA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0" algn="just"/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400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vvppr.pnu.edu.ua</a:t>
                      </a:r>
                      <a:endParaRPr kumimoji="0" lang="uk-UA" sz="2400" u="sng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6213" indent="0" algn="just"/>
                      <a:endParaRPr kumimoji="0" lang="uk-UA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6213" indent="0" algn="just"/>
                      <a:endParaRPr kumimoji="0" lang="uk-UA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6213" indent="0" algn="just"/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</a:t>
                      </a:r>
                      <a:r>
                        <a:rPr kumimoji="0" lang="uk-UA" sz="2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(0342) 75-23-56,   (099) 310-78-08,   (098) 009-23-48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15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 b="1" dirty="0" err="1"/>
              <a:t>Кіберзлочинність</a:t>
            </a:r>
            <a:r>
              <a:rPr lang="ru-RU" sz="2300" b="1" dirty="0"/>
              <a:t> у </a:t>
            </a:r>
            <a:r>
              <a:rPr lang="ru-RU" sz="2300" b="1" dirty="0" err="1" smtClean="0"/>
              <a:t>її</a:t>
            </a:r>
            <a:r>
              <a:rPr lang="ru-RU" sz="2300" b="1" dirty="0" smtClean="0"/>
              <a:t> </a:t>
            </a:r>
            <a:r>
              <a:rPr lang="ru-RU" sz="2300" b="1" dirty="0" err="1"/>
              <a:t>проявах</a:t>
            </a:r>
            <a:r>
              <a:rPr lang="ru-RU" sz="2300" b="1" dirty="0"/>
              <a:t>: </a:t>
            </a:r>
            <a:r>
              <a:rPr lang="ru-RU" sz="2300" b="1" dirty="0" err="1"/>
              <a:t>види</a:t>
            </a:r>
            <a:r>
              <a:rPr lang="ru-RU" sz="2300" b="1" dirty="0"/>
              <a:t>, </a:t>
            </a:r>
            <a:r>
              <a:rPr lang="ru-RU" sz="2300" b="1" dirty="0" err="1"/>
              <a:t>наслідки</a:t>
            </a:r>
            <a:r>
              <a:rPr lang="ru-RU" sz="2300" b="1" dirty="0"/>
              <a:t> та </a:t>
            </a:r>
            <a:r>
              <a:rPr lang="ru-RU" sz="2300" b="1" dirty="0" err="1"/>
              <a:t>способи</a:t>
            </a:r>
            <a:r>
              <a:rPr lang="ru-RU" sz="2300" b="1" dirty="0"/>
              <a:t> </a:t>
            </a:r>
            <a:r>
              <a:rPr lang="ru-RU" sz="2300" b="1" dirty="0" err="1"/>
              <a:t>боротьби</a:t>
            </a:r>
            <a:endParaRPr lang="uk-UA" sz="2300" b="1" dirty="0"/>
          </a:p>
        </p:txBody>
      </p:sp>
      <p:graphicFrame>
        <p:nvGraphicFramePr>
          <p:cNvPr id="11" name="Місце для вмісту 2">
            <a:extLst>
              <a:ext uri="{FF2B5EF4-FFF2-40B4-BE49-F238E27FC236}">
                <a16:creationId xmlns:a16="http://schemas.microsoft.com/office/drawing/2014/main" xmlns="" id="{DD9E5E50-A126-4A25-A6F1-BBFE4249D31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049533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385192" cy="297309"/>
          </a:xfrm>
        </p:spPr>
        <p:txBody>
          <a:bodyPr>
            <a:normAutofit fontScale="92500" lnSpcReduction="10000"/>
          </a:bodyPr>
          <a:lstStyle/>
          <a:p>
            <a:fld id="{2EB3A621-ED97-4580-9DE0-EF508687CBC5}" type="slidenum">
              <a:rPr lang="uk-UA" smtClean="0">
                <a:solidFill>
                  <a:schemeClr val="bg1"/>
                </a:solidFill>
              </a:rPr>
              <a:pPr/>
              <a:t>2</a:t>
            </a:fld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61117" y="1268700"/>
            <a:ext cx="8821766" cy="5112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/>
              <a:t>	Нормативне регулювання цієї сфери в Україні не встигає за розвитком </a:t>
            </a:r>
            <a:r>
              <a:rPr lang="uk-UA" dirty="0" smtClean="0"/>
              <a:t>протиправних технологій</a:t>
            </a:r>
            <a:r>
              <a:rPr lang="uk-UA" dirty="0"/>
              <a:t>, що загострює проблему </a:t>
            </a:r>
            <a:r>
              <a:rPr lang="uk-UA" dirty="0" smtClean="0"/>
              <a:t>запобігання та викриття кіберзлочинності</a:t>
            </a:r>
            <a:r>
              <a:rPr lang="uk-UA" dirty="0"/>
              <a:t>. На рівні фізичних осіб кіберзлочинність пов’язана з використанням піратського програмного </a:t>
            </a:r>
            <a:r>
              <a:rPr lang="uk-UA" dirty="0" smtClean="0"/>
              <a:t>забезпечення; </a:t>
            </a:r>
            <a:r>
              <a:rPr lang="uk-UA" dirty="0"/>
              <a:t>зловмисники </a:t>
            </a:r>
            <a:r>
              <a:rPr lang="uk-UA" dirty="0" smtClean="0"/>
              <a:t>також можуть </a:t>
            </a:r>
            <a:r>
              <a:rPr lang="uk-UA" dirty="0"/>
              <a:t>отримати доступ до персональних даних користувача. Згідно з дослідженням Асоціації виробників програмного забезпечення (</a:t>
            </a:r>
            <a:r>
              <a:rPr lang="en-GB" dirty="0"/>
              <a:t>BSA) </a:t>
            </a:r>
            <a:r>
              <a:rPr lang="uk-UA" dirty="0"/>
              <a:t>за </a:t>
            </a:r>
            <a:r>
              <a:rPr lang="uk-UA" dirty="0" smtClean="0"/>
              <a:t>2011 р., </a:t>
            </a:r>
            <a:r>
              <a:rPr lang="uk-UA" dirty="0"/>
              <a:t>рівень </a:t>
            </a:r>
            <a:r>
              <a:rPr lang="uk-UA" dirty="0" smtClean="0"/>
              <a:t>поширення піратства </a:t>
            </a:r>
            <a:r>
              <a:rPr lang="uk-UA" dirty="0"/>
              <a:t>в Україні становив 84%. За оцінками Міжнародного альянсу інтелектуальної власності (</a:t>
            </a:r>
            <a:r>
              <a:rPr lang="en-GB" dirty="0"/>
              <a:t>IIPA), </a:t>
            </a:r>
            <a:r>
              <a:rPr lang="uk-UA" dirty="0"/>
              <a:t>Україну визнано «піратом №1» у світі.</a:t>
            </a:r>
          </a:p>
          <a:p>
            <a:pPr algn="just"/>
            <a:r>
              <a:rPr lang="uk-UA" dirty="0"/>
              <a:t>	Піратство створює сприятливі умови для розвитку кіберзлочинності. За словами начальника кіберполіції України Гринчака Олександра, збитки від кіберзлочинів в Україні </a:t>
            </a:r>
            <a:r>
              <a:rPr lang="uk-UA" dirty="0" smtClean="0"/>
              <a:t>лише за  </a:t>
            </a:r>
            <a:r>
              <a:rPr lang="uk-UA" dirty="0"/>
              <a:t>2020 рік становлять близько 37 млн гривень. Для прикладу: в 2019 році наслідки кіберзлочинів коштували українцям 39 млн гривень.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58952"/>
          </a:xfrm>
        </p:spPr>
        <p:txBody>
          <a:bodyPr>
            <a:noAutofit/>
          </a:bodyPr>
          <a:lstStyle/>
          <a:p>
            <a:r>
              <a:rPr lang="ru-RU" sz="2000" b="1" dirty="0"/>
              <a:t>Піратство та кіберзлочинність в Україні</a:t>
            </a:r>
            <a:endParaRPr lang="uk-UA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49688" y="6309320"/>
            <a:ext cx="444624" cy="432048"/>
          </a:xfrm>
        </p:spPr>
        <p:txBody>
          <a:bodyPr/>
          <a:lstStyle/>
          <a:p>
            <a:fld id="{2EB3A621-ED97-4580-9DE0-EF508687CBC5}" type="slidenum">
              <a:rPr lang="uk-UA" smtClean="0">
                <a:solidFill>
                  <a:schemeClr val="bg1"/>
                </a:solidFill>
              </a:rPr>
              <a:pPr/>
              <a:t>3</a:t>
            </a:fld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683000" cy="63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2494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4752528" cy="432048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5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листопада 2015 року була створена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Кіберполіція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як новий структурний підрозділ Національної поліції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Цей підрозділ займається розкриттям кримінальних правопорушень, що скоєні за допомогою комп'ютерів, телекомунікаційних та комп'ютерних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інтернет-мереж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систем.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Детальніше ознайомитися з повноваженнями та діяльністю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кіберполіції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можна на їхньому сайті: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https://www.cybercrime.gov.ua/index.php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12455" y="6459264"/>
            <a:ext cx="2133600" cy="365125"/>
          </a:xfrm>
        </p:spPr>
        <p:txBody>
          <a:bodyPr/>
          <a:lstStyle/>
          <a:p>
            <a:pPr algn="ctr"/>
            <a:fld id="{5199DF64-9DF7-45FF-A424-CE3819CD0F6E}" type="slidenum">
              <a:rPr lang="uk-UA" smtClean="0">
                <a:solidFill>
                  <a:schemeClr val="tx1"/>
                </a:solidFill>
              </a:rPr>
              <a:pPr algn="ctr"/>
              <a:t>4</a:t>
            </a:fld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un.org/ru/events/crimecongress2015/img/Infographic_2.jpg"/>
          <p:cNvPicPr>
            <a:picLocks noChangeAspect="1" noChangeArrowheads="1"/>
          </p:cNvPicPr>
          <p:nvPr/>
        </p:nvPicPr>
        <p:blipFill>
          <a:blip r:embed="rId3"/>
          <a:srcRect l="59575" t="10580" r="11893" b="66776"/>
          <a:stretch>
            <a:fillRect/>
          </a:stretch>
        </p:blipFill>
        <p:spPr bwMode="auto">
          <a:xfrm>
            <a:off x="6232525" y="184150"/>
            <a:ext cx="220186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58210" y="1871663"/>
            <a:ext cx="3273425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err="1">
                <a:solidFill>
                  <a:prstClr val="black"/>
                </a:solidFill>
              </a:rPr>
              <a:t>Кіберзлочинність</a:t>
            </a:r>
            <a:r>
              <a:rPr lang="ru-RU" sz="1600" dirty="0">
                <a:solidFill>
                  <a:prstClr val="black"/>
                </a:solidFill>
              </a:rPr>
              <a:t> – </a:t>
            </a:r>
            <a:r>
              <a:rPr lang="ru-RU" sz="1600" dirty="0" err="1">
                <a:solidFill>
                  <a:prstClr val="black"/>
                </a:solidFill>
              </a:rPr>
              <a:t>це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сукупність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злочинів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що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вчиняються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у </a:t>
            </a:r>
            <a:r>
              <a:rPr lang="ru-RU" sz="1600" dirty="0" err="1">
                <a:solidFill>
                  <a:prstClr val="black"/>
                </a:solidFill>
              </a:rPr>
              <a:t>віртуальному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просторі</a:t>
            </a:r>
            <a:r>
              <a:rPr lang="ru-RU" sz="1600" dirty="0">
                <a:solidFill>
                  <a:prstClr val="black"/>
                </a:solidFill>
              </a:rPr>
              <a:t> за </a:t>
            </a:r>
            <a:r>
              <a:rPr lang="ru-RU" sz="1600" dirty="0" err="1">
                <a:solidFill>
                  <a:prstClr val="black"/>
                </a:solidFill>
              </a:rPr>
              <a:t>допомогою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комп’ютерних</a:t>
            </a:r>
            <a:r>
              <a:rPr lang="ru-RU" sz="1600" dirty="0">
                <a:solidFill>
                  <a:prstClr val="black"/>
                </a:solidFill>
              </a:rPr>
              <a:t> систем </a:t>
            </a:r>
            <a:r>
              <a:rPr lang="ru-RU" sz="1600" dirty="0" err="1">
                <a:solidFill>
                  <a:prstClr val="black"/>
                </a:solidFill>
              </a:rPr>
              <a:t>або</a:t>
            </a:r>
            <a:r>
              <a:rPr lang="ru-RU" sz="1600" dirty="0">
                <a:solidFill>
                  <a:prstClr val="black"/>
                </a:solidFill>
              </a:rPr>
              <a:t> шляхом </a:t>
            </a:r>
            <a:r>
              <a:rPr lang="ru-RU" sz="1600" dirty="0" err="1">
                <a:solidFill>
                  <a:prstClr val="black"/>
                </a:solidFill>
              </a:rPr>
              <a:t>використання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комп’ютерних</a:t>
            </a:r>
            <a:r>
              <a:rPr lang="ru-RU" sz="1600" dirty="0">
                <a:solidFill>
                  <a:prstClr val="black"/>
                </a:solidFill>
              </a:rPr>
              <a:t> мереж та </a:t>
            </a:r>
            <a:r>
              <a:rPr lang="ru-RU" sz="1600" dirty="0" err="1">
                <a:solidFill>
                  <a:prstClr val="black"/>
                </a:solidFill>
              </a:rPr>
              <a:t>інших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засобів</a:t>
            </a:r>
            <a:r>
              <a:rPr lang="ru-RU" sz="1600" dirty="0">
                <a:solidFill>
                  <a:prstClr val="black"/>
                </a:solidFill>
              </a:rPr>
              <a:t> доступу до </a:t>
            </a:r>
            <a:r>
              <a:rPr lang="ru-RU" sz="1600" dirty="0" err="1">
                <a:solidFill>
                  <a:prstClr val="black"/>
                </a:solidFill>
              </a:rPr>
              <a:t>віртуального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простору.  </a:t>
            </a:r>
            <a:r>
              <a:rPr lang="ru-RU" sz="1600" dirty="0" err="1" smtClean="0">
                <a:solidFill>
                  <a:prstClr val="black"/>
                </a:solidFill>
              </a:rPr>
              <a:t>Також</a:t>
            </a:r>
            <a:r>
              <a:rPr lang="ru-RU" sz="1600" dirty="0" smtClean="0">
                <a:solidFill>
                  <a:prstClr val="black"/>
                </a:solidFill>
              </a:rPr>
              <a:t>  </a:t>
            </a:r>
            <a:r>
              <a:rPr lang="ru-RU" sz="1600" dirty="0" err="1" smtClean="0">
                <a:solidFill>
                  <a:prstClr val="black"/>
                </a:solidFill>
              </a:rPr>
              <a:t>це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перешкоджання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або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блокування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функціонування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комп’ютерних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систем, </a:t>
            </a:r>
            <a:r>
              <a:rPr lang="ru-RU" sz="1600" dirty="0" err="1">
                <a:solidFill>
                  <a:prstClr val="black"/>
                </a:solidFill>
              </a:rPr>
              <a:t>комп’ютерних</a:t>
            </a:r>
            <a:r>
              <a:rPr lang="ru-RU" sz="1600" dirty="0">
                <a:solidFill>
                  <a:prstClr val="black"/>
                </a:solidFill>
              </a:rPr>
              <a:t> мереж і </a:t>
            </a:r>
            <a:r>
              <a:rPr lang="ru-RU" sz="1600" dirty="0" err="1">
                <a:solidFill>
                  <a:prstClr val="black"/>
                </a:solidFill>
              </a:rPr>
              <a:t>комп’ютерних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даних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6300788" y="2284413"/>
            <a:ext cx="2462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444D26"/>
                </a:solidFill>
                <a:cs typeface="Arial" charset="0"/>
              </a:rPr>
              <a:t>Кіберзлочинність швидко перетворилася на бізнес, </a:t>
            </a:r>
            <a:r>
              <a:rPr lang="uk-UA" sz="1400" dirty="0" smtClean="0">
                <a:solidFill>
                  <a:srgbClr val="444D26"/>
                </a:solidFill>
                <a:cs typeface="Arial" charset="0"/>
              </a:rPr>
              <a:t>прибутки </a:t>
            </a:r>
            <a:r>
              <a:rPr lang="uk-UA" sz="1400" dirty="0">
                <a:solidFill>
                  <a:srgbClr val="444D26"/>
                </a:solidFill>
                <a:cs typeface="Arial" charset="0"/>
              </a:rPr>
              <a:t>від якого перевищують </a:t>
            </a:r>
            <a:r>
              <a:rPr lang="en-US" sz="1400" dirty="0">
                <a:solidFill>
                  <a:srgbClr val="444D26"/>
                </a:solidFill>
                <a:cs typeface="Arial" charset="0"/>
              </a:rPr>
              <a:t>$</a:t>
            </a:r>
            <a:r>
              <a:rPr lang="uk-UA" sz="1400" dirty="0">
                <a:solidFill>
                  <a:srgbClr val="444D26"/>
                </a:solidFill>
                <a:cs typeface="Arial" charset="0"/>
              </a:rPr>
              <a:t> 3 трлн на рік </a:t>
            </a:r>
            <a:endParaRPr lang="ru-RU" sz="1400" dirty="0">
              <a:solidFill>
                <a:srgbClr val="444D26"/>
              </a:solidFill>
              <a:cs typeface="Arial" charset="0"/>
            </a:endParaRPr>
          </a:p>
        </p:txBody>
      </p:sp>
      <p:pic>
        <p:nvPicPr>
          <p:cNvPr id="15364" name="Picture 2" descr="http://www.un.org/ru/events/crimecongress2015/img/Infographic_2.jpg"/>
          <p:cNvPicPr>
            <a:picLocks noChangeAspect="1" noChangeArrowheads="1"/>
          </p:cNvPicPr>
          <p:nvPr/>
        </p:nvPicPr>
        <p:blipFill>
          <a:blip r:embed="rId3"/>
          <a:srcRect l="4807" t="53638" r="55576" b="18188"/>
          <a:stretch>
            <a:fillRect/>
          </a:stretch>
        </p:blipFill>
        <p:spPr bwMode="auto">
          <a:xfrm>
            <a:off x="250825" y="3735388"/>
            <a:ext cx="23701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95288" y="5619750"/>
            <a:ext cx="22256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444D26"/>
                </a:solidFill>
                <a:cs typeface="Arial" charset="0"/>
              </a:rPr>
              <a:t>Близько 80 млн хакерських атак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444D26"/>
                </a:solidFill>
                <a:cs typeface="Arial" charset="0"/>
              </a:rPr>
              <a:t>відбувається кожного дня</a:t>
            </a:r>
            <a:endParaRPr lang="ru-RU" sz="1400">
              <a:solidFill>
                <a:srgbClr val="444D26"/>
              </a:solidFill>
              <a:cs typeface="Arial" charset="0"/>
            </a:endParaRPr>
          </a:p>
        </p:txBody>
      </p:sp>
      <p:pic>
        <p:nvPicPr>
          <p:cNvPr id="15366" name="Picture 2" descr="http://www.un.org/ru/events/crimecongress2015/img/Infographic_2.jpg"/>
          <p:cNvPicPr>
            <a:picLocks noChangeAspect="1" noChangeArrowheads="1"/>
          </p:cNvPicPr>
          <p:nvPr/>
        </p:nvPicPr>
        <p:blipFill>
          <a:blip r:embed="rId3"/>
          <a:srcRect l="53909" t="47710" r="8571" b="30170"/>
          <a:stretch>
            <a:fillRect/>
          </a:stretch>
        </p:blipFill>
        <p:spPr bwMode="auto">
          <a:xfrm>
            <a:off x="6205538" y="3789363"/>
            <a:ext cx="2557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6205538" y="5373688"/>
            <a:ext cx="21859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444D26"/>
                </a:solidFill>
                <a:cs typeface="Arial" charset="0"/>
              </a:rPr>
              <a:t>Злочини з </a:t>
            </a:r>
            <a:r>
              <a:rPr lang="uk-UA" sz="1400" dirty="0" smtClean="0">
                <a:solidFill>
                  <a:srgbClr val="444D26"/>
                </a:solidFill>
                <a:cs typeface="Arial" charset="0"/>
              </a:rPr>
              <a:t>використанням </a:t>
            </a:r>
            <a:r>
              <a:rPr lang="uk-UA" sz="1400" dirty="0">
                <a:solidFill>
                  <a:srgbClr val="444D26"/>
                </a:solidFill>
                <a:cs typeface="Arial" charset="0"/>
              </a:rPr>
              <a:t>особистих даних </a:t>
            </a:r>
            <a:r>
              <a:rPr lang="en-US" sz="1400" dirty="0">
                <a:solidFill>
                  <a:srgbClr val="444D26"/>
                </a:solidFill>
                <a:cs typeface="Arial" charset="0"/>
              </a:rPr>
              <a:t>-</a:t>
            </a:r>
            <a:r>
              <a:rPr lang="uk-UA" sz="1400" dirty="0">
                <a:solidFill>
                  <a:srgbClr val="444D26"/>
                </a:solidFill>
                <a:cs typeface="Arial" charset="0"/>
              </a:rPr>
              <a:t>найбільш поширена форма обману </a:t>
            </a:r>
            <a:r>
              <a:rPr lang="uk-UA" sz="1400" dirty="0" err="1">
                <a:solidFill>
                  <a:srgbClr val="444D26"/>
                </a:solidFill>
                <a:cs typeface="Arial" charset="0"/>
              </a:rPr>
              <a:t>онлайн-споживачів</a:t>
            </a:r>
            <a:endParaRPr lang="ru-RU" sz="1400" dirty="0">
              <a:solidFill>
                <a:srgbClr val="444D26"/>
              </a:solidFill>
              <a:cs typeface="Arial" charset="0"/>
            </a:endParaRPr>
          </a:p>
        </p:txBody>
      </p:sp>
      <p:pic>
        <p:nvPicPr>
          <p:cNvPr id="15368" name="Picture 2" descr="http://www.un.org/ru/events/crimecongress2015/img/Infographic_2.jpg"/>
          <p:cNvPicPr>
            <a:picLocks noChangeAspect="1" noChangeArrowheads="1"/>
          </p:cNvPicPr>
          <p:nvPr/>
        </p:nvPicPr>
        <p:blipFill>
          <a:blip r:embed="rId3"/>
          <a:srcRect l="10243" t="10580" r="61679" b="66776"/>
          <a:stretch>
            <a:fillRect/>
          </a:stretch>
        </p:blipFill>
        <p:spPr bwMode="auto">
          <a:xfrm>
            <a:off x="352425" y="142875"/>
            <a:ext cx="21669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95288" y="2284413"/>
            <a:ext cx="2305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444D26"/>
                </a:solidFill>
                <a:cs typeface="Arial" charset="0"/>
              </a:rPr>
              <a:t>Кіберзлочинність </a:t>
            </a:r>
            <a:r>
              <a:rPr lang="en-US" sz="1400" dirty="0">
                <a:solidFill>
                  <a:srgbClr val="444D26"/>
                </a:solidFill>
                <a:cs typeface="Arial" charset="0"/>
              </a:rPr>
              <a:t>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444D26"/>
                </a:solidFill>
                <a:cs typeface="Arial" charset="0"/>
              </a:rPr>
              <a:t>одна з форм транснаціональної злочинності, що швидко </a:t>
            </a:r>
            <a:r>
              <a:rPr lang="uk-UA" sz="1400" dirty="0" smtClean="0">
                <a:solidFill>
                  <a:srgbClr val="444D26"/>
                </a:solidFill>
                <a:cs typeface="Arial" charset="0"/>
              </a:rPr>
              <a:t>поширюється </a:t>
            </a:r>
            <a:r>
              <a:rPr lang="uk-UA" sz="1400" dirty="0">
                <a:solidFill>
                  <a:srgbClr val="444D26"/>
                </a:solidFill>
                <a:cs typeface="Arial" charset="0"/>
              </a:rPr>
              <a:t>у сучасному світі</a:t>
            </a:r>
            <a:endParaRPr lang="ru-RU" sz="1400" dirty="0">
              <a:solidFill>
                <a:srgbClr val="444D26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328122" y="6475413"/>
            <a:ext cx="2133600" cy="365125"/>
          </a:xfrm>
        </p:spPr>
        <p:txBody>
          <a:bodyPr/>
          <a:lstStyle/>
          <a:p>
            <a:pPr algn="ctr">
              <a:defRPr/>
            </a:pPr>
            <a:fld id="{44A376CC-F38C-41E7-A412-FA6E2275848F}" type="slidenum">
              <a:rPr lang="ru-RU" smtClean="0">
                <a:solidFill>
                  <a:schemeClr val="tx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2" y="4725144"/>
            <a:ext cx="3312370" cy="1754326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Протиправний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контент, який пропагує екстремізм, тероризм, расизм, наркоманію, порнографію, ксенофобію, культ жорстокості і насильства;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5483" y="238735"/>
            <a:ext cx="3600401" cy="1200329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Скимінг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(шимінг) – незаконне копіювання вмісту треків магнітної смуги (чипів) банківських карток;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70" y="2120033"/>
            <a:ext cx="3379229" cy="26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2" y="2924944"/>
            <a:ext cx="2952327" cy="1200329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Кардшарінг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надання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незаконного доступу до перегляду супутникового та кабельного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9831" y="1905527"/>
            <a:ext cx="3154658" cy="1477328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Кеш-трепінг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викрадення готівки з банкомату шляхом встановлення на шатер банкомату спеціальної утримуючої накладки;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50704" cy="2026915"/>
          </a:xfrm>
          <a:solidFill>
            <a:srgbClr val="C0E399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Фішинг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виманювання у користувачів Інтернету їх логінів та паролів до електронних гаманців, сервісів онлайн-аукціонів, переказування або обміну валюти тощо;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9287" y="3894147"/>
            <a:ext cx="3605202" cy="2585323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Кардинг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незаконні фінансові операції з використанням платіжної картки або її реквізитів, що не ініційовані або не підтверджені її власником; несанкціоноване списання коштів з банківських рахунків за допомогою систем дистанційного банківського обслуговування.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578084" y="6479470"/>
            <a:ext cx="2133600" cy="365125"/>
          </a:xfrm>
        </p:spPr>
        <p:txBody>
          <a:bodyPr/>
          <a:lstStyle/>
          <a:p>
            <a:pPr algn="ctr">
              <a:defRPr/>
            </a:pPr>
            <a:fld id="{6E702A09-4A47-48E2-90D3-9EFE245DAFA6}" type="slidenum">
              <a:rPr lang="ru-RU" smtClean="0"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1203DB"/>
                </a:solidFill>
                <a:latin typeface="Times New Roman" pitchFamily="18" charset="0"/>
                <a:cs typeface="Times New Roman" pitchFamily="18" charset="0"/>
              </a:rPr>
              <a:t>Міжнародна класифікація та коди комп'ютерних злочинів</a:t>
            </a:r>
            <a:endParaRPr lang="uk-UA" sz="1800" b="1" dirty="0">
              <a:solidFill>
                <a:srgbClr val="1203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9864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Втручання або перехоплення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QAH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Незаконний доступ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QAI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Перехоплення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QAT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Викрадення часу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QAZ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Інші випадки несанкціонованого доступу або перехоплення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Заміна або пошкодження інформації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QDL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«Логічна бомба»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QDT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«Троянський кінь»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QDV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Програми-віруси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QDW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«Хробаки»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QDZ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Інші випадки пошкодження інформації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– Комп'ютерне шахрайство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QFC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Шахрайство з автоматами по видачі готівки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QFF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Комп'ютерна підробка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QFG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Шахрайство з ігровими автоматами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QFM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Шахрайство шляхом неправильного введення/виведення або маніпуляції програмами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QFP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Шахрайство з платіжними засобами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QFT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Телефонне шахрайство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QFZ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Інші випадки комп'ютерного шахрайства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692696"/>
            <a:ext cx="4104456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Несанкціоноване копіювання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QRG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Несанкціоноване тиражування комп'ютерних ігор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QRS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Несанкціоноване тиражування програмного забезпечення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QRT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Несанкціоноване тиражування напівпровідникової продукції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QRZ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Інші випадки несанкціонованого копіювання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QS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Комп'ютерний саботаж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QSH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– Саботаж технічного забезпечення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QSS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Саботаж програмного забезпечення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QSZ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Інші види комп'ютерного саботажу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QZ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Злочини, пов'язані з комп'ютерами 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QZB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Незаконне використання дошки електронних оголошень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BBS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QZE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Викрадення комерційної таємниці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QZS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Зберігання або розповсюдження матеріалів, які є об'єктом судового переслідування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QZZ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Інші випадки вчинення злочинів, пов'язаних з комп'ютерами </a:t>
            </a:r>
          </a:p>
          <a:p>
            <a:pPr marL="0" indent="0" algn="just">
              <a:buNone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567C1-2050-4890-863C-F3647A0AEF34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60000">
              <a:schemeClr val="bg1">
                <a:lumMod val="85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3" y="333375"/>
            <a:ext cx="8993187" cy="3168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defRPr/>
            </a:pPr>
            <a:r>
              <a:rPr lang="ru-RU" b="1" dirty="0">
                <a:solidFill>
                  <a:srgbClr val="612A8A"/>
                </a:solidFill>
              </a:rPr>
              <a:t>Як </a:t>
            </a:r>
            <a:r>
              <a:rPr lang="ru-RU" b="1" dirty="0" err="1">
                <a:solidFill>
                  <a:srgbClr val="612A8A"/>
                </a:solidFill>
              </a:rPr>
              <a:t>вберегтися</a:t>
            </a:r>
            <a:r>
              <a:rPr lang="ru-RU" b="1" dirty="0">
                <a:solidFill>
                  <a:srgbClr val="612A8A"/>
                </a:solidFill>
              </a:rPr>
              <a:t> </a:t>
            </a:r>
            <a:r>
              <a:rPr lang="ru-RU" b="1" dirty="0" err="1">
                <a:solidFill>
                  <a:srgbClr val="612A8A"/>
                </a:solidFill>
              </a:rPr>
              <a:t>від</a:t>
            </a:r>
            <a:r>
              <a:rPr lang="ru-RU" b="1" dirty="0">
                <a:solidFill>
                  <a:srgbClr val="612A8A"/>
                </a:solidFill>
              </a:rPr>
              <a:t> </a:t>
            </a:r>
            <a:r>
              <a:rPr lang="ru-RU" b="1" dirty="0" err="1">
                <a:solidFill>
                  <a:srgbClr val="612A8A"/>
                </a:solidFill>
              </a:rPr>
              <a:t>кібершахраїв</a:t>
            </a:r>
            <a:r>
              <a:rPr lang="ru-RU" b="1" dirty="0">
                <a:solidFill>
                  <a:srgbClr val="612A8A"/>
                </a:solidFill>
              </a:rPr>
              <a:t>?</a:t>
            </a:r>
          </a:p>
          <a:p>
            <a:pPr algn="just" fontAlgn="base">
              <a:defRPr/>
            </a:pPr>
            <a:r>
              <a:rPr lang="ru-RU" sz="1400" b="1" dirty="0" err="1">
                <a:solidFill>
                  <a:schemeClr val="tx1"/>
                </a:solidFill>
                <a:hlinkClick r:id="rId2"/>
              </a:rPr>
              <a:t>Банальні</a:t>
            </a:r>
            <a:r>
              <a:rPr lang="ru-RU" sz="1400" b="1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hlinkClick r:id="rId2"/>
              </a:rPr>
              <a:t>поради</a:t>
            </a:r>
            <a:r>
              <a:rPr lang="ru-RU" sz="1400" b="1" dirty="0">
                <a:solidFill>
                  <a:prstClr val="black"/>
                </a:solidFill>
                <a:hlinkClick r:id="rId2"/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:</a:t>
            </a:r>
            <a:r>
              <a:rPr lang="ru-RU" sz="1400" b="1" dirty="0">
                <a:solidFill>
                  <a:srgbClr val="69676D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не </a:t>
            </a:r>
            <a:r>
              <a:rPr lang="ru-RU" sz="1400" dirty="0" err="1">
                <a:solidFill>
                  <a:prstClr val="black"/>
                </a:solidFill>
              </a:rPr>
              <a:t>надавати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нікому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персональні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дані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паролі</a:t>
            </a:r>
            <a:r>
              <a:rPr lang="ru-RU" sz="1400" dirty="0">
                <a:solidFill>
                  <a:prstClr val="black"/>
                </a:solidFill>
              </a:rPr>
              <a:t> і </a:t>
            </a:r>
            <a:r>
              <a:rPr lang="ru-RU" sz="1400" dirty="0" err="1">
                <a:solidFill>
                  <a:prstClr val="black"/>
                </a:solidFill>
              </a:rPr>
              <a:t>коди-підтвердження</a:t>
            </a:r>
            <a:r>
              <a:rPr lang="ru-RU" sz="1400" dirty="0">
                <a:solidFill>
                  <a:prstClr val="black"/>
                </a:solidFill>
              </a:rPr>
              <a:t> з смс для </a:t>
            </a:r>
            <a:r>
              <a:rPr lang="ru-RU" sz="1400" dirty="0" err="1">
                <a:solidFill>
                  <a:prstClr val="black"/>
                </a:solidFill>
              </a:rPr>
              <a:t>операцій</a:t>
            </a:r>
            <a:r>
              <a:rPr lang="ru-RU" sz="1400" dirty="0">
                <a:solidFill>
                  <a:prstClr val="black"/>
                </a:solidFill>
              </a:rPr>
              <a:t> з </a:t>
            </a:r>
            <a:r>
              <a:rPr lang="ru-RU" sz="1400" dirty="0" err="1">
                <a:solidFill>
                  <a:prstClr val="black"/>
                </a:solidFill>
              </a:rPr>
              <a:t>картками</a:t>
            </a:r>
            <a:r>
              <a:rPr lang="ru-RU" sz="1400" dirty="0">
                <a:solidFill>
                  <a:prstClr val="black"/>
                </a:solidFill>
              </a:rPr>
              <a:t>, не </a:t>
            </a:r>
            <a:r>
              <a:rPr lang="ru-RU" sz="1400" dirty="0" err="1">
                <a:solidFill>
                  <a:prstClr val="black"/>
                </a:solidFill>
              </a:rPr>
              <a:t>довіряти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повідомленням</a:t>
            </a:r>
            <a:r>
              <a:rPr lang="ru-RU" sz="1400" dirty="0">
                <a:solidFill>
                  <a:prstClr val="black"/>
                </a:solidFill>
              </a:rPr>
              <a:t> про </a:t>
            </a:r>
            <a:r>
              <a:rPr lang="ru-RU" sz="1400" dirty="0" err="1">
                <a:solidFill>
                  <a:prstClr val="black"/>
                </a:solidFill>
              </a:rPr>
              <a:t>виграші</a:t>
            </a:r>
            <a:r>
              <a:rPr lang="ru-RU" sz="1400" dirty="0">
                <a:solidFill>
                  <a:prstClr val="black"/>
                </a:solidFill>
              </a:rPr>
              <a:t> в лотереях, </a:t>
            </a:r>
            <a:r>
              <a:rPr lang="ru-RU" sz="1400" dirty="0" err="1">
                <a:solidFill>
                  <a:prstClr val="black"/>
                </a:solidFill>
              </a:rPr>
              <a:t>перевіряти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інформацію</a:t>
            </a:r>
            <a:r>
              <a:rPr lang="ru-RU" sz="1400" dirty="0">
                <a:solidFill>
                  <a:prstClr val="black"/>
                </a:solidFill>
              </a:rPr>
              <a:t> за </a:t>
            </a:r>
            <a:r>
              <a:rPr lang="ru-RU" sz="1400" dirty="0" err="1">
                <a:solidFill>
                  <a:prstClr val="black"/>
                </a:solidFill>
              </a:rPr>
              <a:t>офіційним</a:t>
            </a:r>
            <a:r>
              <a:rPr lang="ru-RU" sz="1400" dirty="0">
                <a:solidFill>
                  <a:prstClr val="black"/>
                </a:solidFill>
              </a:rPr>
              <a:t> номером банку, не </a:t>
            </a:r>
            <a:r>
              <a:rPr lang="ru-RU" sz="1400" dirty="0" err="1">
                <a:solidFill>
                  <a:prstClr val="black"/>
                </a:solidFill>
              </a:rPr>
              <a:t>скачувати</a:t>
            </a:r>
            <a:r>
              <a:rPr lang="ru-RU" sz="1400" dirty="0">
                <a:solidFill>
                  <a:prstClr val="black"/>
                </a:solidFill>
              </a:rPr>
              <a:t> в </a:t>
            </a:r>
            <a:r>
              <a:rPr lang="ru-RU" sz="1400" dirty="0" err="1">
                <a:solidFill>
                  <a:prstClr val="black"/>
                </a:solidFill>
              </a:rPr>
              <a:t>інтернеті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сумнівні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файли</a:t>
            </a:r>
            <a:r>
              <a:rPr lang="ru-RU" sz="1400" dirty="0">
                <a:solidFill>
                  <a:prstClr val="black"/>
                </a:solidFill>
              </a:rPr>
              <a:t>, не </a:t>
            </a:r>
            <a:r>
              <a:rPr lang="ru-RU" sz="1400" dirty="0" err="1">
                <a:solidFill>
                  <a:prstClr val="black"/>
                </a:solidFill>
              </a:rPr>
              <a:t>заходити</a:t>
            </a:r>
            <a:r>
              <a:rPr lang="ru-RU" sz="1400" dirty="0">
                <a:solidFill>
                  <a:prstClr val="black"/>
                </a:solidFill>
              </a:rPr>
              <a:t> на </a:t>
            </a:r>
            <a:r>
              <a:rPr lang="ru-RU" sz="1400" dirty="0" err="1">
                <a:solidFill>
                  <a:prstClr val="black"/>
                </a:solidFill>
              </a:rPr>
              <a:t>невідомі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сайти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користуватись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ліцензійним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програмним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забезпеченням</a:t>
            </a:r>
            <a:r>
              <a:rPr lang="uk-UA" sz="1400" dirty="0">
                <a:solidFill>
                  <a:prstClr val="black"/>
                </a:solidFill>
              </a:rPr>
              <a:t>, антивірусом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тощо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just" fontAlgn="base">
              <a:defRPr/>
            </a:pPr>
            <a:r>
              <a:rPr lang="ru-RU" sz="1400" dirty="0" err="1">
                <a:solidFill>
                  <a:prstClr val="black"/>
                </a:solidFill>
              </a:rPr>
              <a:t>Більшість</a:t>
            </a:r>
            <a:r>
              <a:rPr lang="ru-RU" sz="1400" dirty="0">
                <a:solidFill>
                  <a:prstClr val="black"/>
                </a:solidFill>
              </a:rPr>
              <a:t> людей </a:t>
            </a:r>
            <a:r>
              <a:rPr lang="ru-RU" sz="1400" dirty="0" err="1">
                <a:solidFill>
                  <a:prstClr val="black"/>
                </a:solidFill>
              </a:rPr>
              <a:t>знають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всі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ці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речі</a:t>
            </a:r>
            <a:r>
              <a:rPr lang="ru-RU" sz="1400" dirty="0">
                <a:solidFill>
                  <a:prstClr val="black"/>
                </a:solidFill>
              </a:rPr>
              <a:t>, але все одно </a:t>
            </a:r>
            <a:r>
              <a:rPr lang="ru-RU" sz="1400" dirty="0" err="1">
                <a:solidFill>
                  <a:prstClr val="black"/>
                </a:solidFill>
              </a:rPr>
              <a:t>потрапляють</a:t>
            </a:r>
            <a:r>
              <a:rPr lang="ru-RU" sz="1400" dirty="0">
                <a:solidFill>
                  <a:prstClr val="black"/>
                </a:solidFill>
              </a:rPr>
              <a:t> у </a:t>
            </a:r>
            <a:r>
              <a:rPr lang="ru-RU" sz="1400" dirty="0" err="1">
                <a:solidFill>
                  <a:prstClr val="black"/>
                </a:solidFill>
              </a:rPr>
              <a:t>пастки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кіберзлочинців, </a:t>
            </a:r>
            <a:r>
              <a:rPr lang="ru-RU" sz="1400" dirty="0" err="1" smtClean="0">
                <a:solidFill>
                  <a:prstClr val="black"/>
                </a:solidFill>
              </a:rPr>
              <a:t>бо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нехтують</a:t>
            </a:r>
            <a:r>
              <a:rPr lang="ru-RU" sz="1400" dirty="0" smtClean="0">
                <a:solidFill>
                  <a:prstClr val="black"/>
                </a:solidFill>
              </a:rPr>
              <a:t> ними.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defRPr/>
            </a:pPr>
            <a:r>
              <a:rPr lang="ru-RU" sz="1400" b="1" dirty="0" err="1">
                <a:solidFill>
                  <a:srgbClr val="69676D"/>
                </a:solidFill>
                <a:hlinkClick r:id="rId2"/>
              </a:rPr>
              <a:t>Небанальні</a:t>
            </a:r>
            <a:r>
              <a:rPr lang="ru-RU" sz="1400" b="1" dirty="0">
                <a:solidFill>
                  <a:srgbClr val="69676D"/>
                </a:solidFill>
              </a:rPr>
              <a:t>. </a:t>
            </a:r>
            <a:r>
              <a:rPr lang="ru-RU" sz="1400" dirty="0" err="1">
                <a:solidFill>
                  <a:prstClr val="black"/>
                </a:solidFill>
              </a:rPr>
              <a:t>Сумнівний</a:t>
            </a:r>
            <a:r>
              <a:rPr lang="ru-RU" sz="1400" dirty="0">
                <a:solidFill>
                  <a:prstClr val="black"/>
                </a:solidFill>
              </a:rPr>
              <a:t> номер телефону </a:t>
            </a:r>
            <a:r>
              <a:rPr lang="ru-RU" sz="1400" dirty="0" err="1">
                <a:solidFill>
                  <a:prstClr val="black"/>
                </a:solidFill>
              </a:rPr>
              <a:t>чи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картки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можна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перевірити</a:t>
            </a:r>
            <a:r>
              <a:rPr lang="ru-RU" sz="1400" dirty="0">
                <a:solidFill>
                  <a:prstClr val="black"/>
                </a:solidFill>
              </a:rPr>
              <a:t> на </a:t>
            </a:r>
            <a:r>
              <a:rPr lang="ru-RU" sz="1400" dirty="0" err="1">
                <a:solidFill>
                  <a:prstClr val="black"/>
                </a:solidFill>
              </a:rPr>
              <a:t>сайті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кіберполіції</a:t>
            </a:r>
            <a:r>
              <a:rPr lang="ru-RU" sz="1400" dirty="0">
                <a:solidFill>
                  <a:prstClr val="black"/>
                </a:solidFill>
              </a:rPr>
              <a:t>, а </a:t>
            </a:r>
            <a:r>
              <a:rPr lang="ru-RU" sz="1400" dirty="0" err="1">
                <a:solidFill>
                  <a:prstClr val="black"/>
                </a:solidFill>
              </a:rPr>
              <a:t>також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звернутися</a:t>
            </a:r>
            <a:r>
              <a:rPr lang="ru-RU" sz="1400" dirty="0">
                <a:solidFill>
                  <a:prstClr val="black"/>
                </a:solidFill>
              </a:rPr>
              <a:t> до </a:t>
            </a:r>
            <a:r>
              <a:rPr lang="ru-RU" sz="1400" dirty="0" err="1">
                <a:solidFill>
                  <a:prstClr val="black"/>
                </a:solidFill>
              </a:rPr>
              <a:t>спеціалістів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із</a:t>
            </a:r>
            <a:r>
              <a:rPr lang="ru-RU" sz="1400" dirty="0">
                <a:solidFill>
                  <a:prstClr val="black"/>
                </a:solidFill>
              </a:rPr>
              <a:t> запитом.</a:t>
            </a:r>
          </a:p>
          <a:p>
            <a:pPr algn="just" fontAlgn="base">
              <a:defRPr/>
            </a:pPr>
            <a:r>
              <a:rPr lang="ru-RU" sz="1400" dirty="0" err="1">
                <a:solidFill>
                  <a:prstClr val="black"/>
                </a:solidFill>
              </a:rPr>
              <a:t>Кіберполіція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радить</a:t>
            </a:r>
            <a:r>
              <a:rPr lang="ru-RU" sz="1400" dirty="0">
                <a:solidFill>
                  <a:prstClr val="black"/>
                </a:solidFill>
              </a:rPr>
              <a:t>, як не стати жертвою </a:t>
            </a:r>
            <a:r>
              <a:rPr lang="ru-RU" sz="1400" b="1" dirty="0" err="1">
                <a:solidFill>
                  <a:srgbClr val="A379BB">
                    <a:lumMod val="75000"/>
                  </a:srgbClr>
                </a:solidFill>
                <a:hlinkClick r:id="rId3"/>
              </a:rPr>
              <a:t>вірусу-вимагача</a:t>
            </a:r>
            <a:r>
              <a:rPr lang="ru-RU" sz="1400" dirty="0">
                <a:solidFill>
                  <a:prstClr val="black"/>
                </a:solidFill>
              </a:rPr>
              <a:t>, як </a:t>
            </a:r>
            <a:r>
              <a:rPr lang="ru-RU" sz="1400" dirty="0" err="1">
                <a:solidFill>
                  <a:prstClr val="black"/>
                </a:solidFill>
              </a:rPr>
              <a:t>виявити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що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злочинці</a:t>
            </a:r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1400" b="1" dirty="0" err="1">
                <a:solidFill>
                  <a:prstClr val="black"/>
                </a:solidFill>
                <a:hlinkClick r:id="rId4"/>
              </a:rPr>
              <a:t>втручаються</a:t>
            </a:r>
            <a:r>
              <a:rPr lang="ru-RU" sz="1400" dirty="0">
                <a:solidFill>
                  <a:prstClr val="black"/>
                </a:solidFill>
              </a:rPr>
              <a:t> в систему </a:t>
            </a:r>
            <a:r>
              <a:rPr lang="ru-RU" sz="1400" dirty="0" err="1">
                <a:solidFill>
                  <a:prstClr val="black"/>
                </a:solidFill>
              </a:rPr>
              <a:t>вашого</a:t>
            </a:r>
            <a:r>
              <a:rPr lang="ru-RU" sz="1400" dirty="0">
                <a:solidFill>
                  <a:prstClr val="black"/>
                </a:solidFill>
              </a:rPr>
              <a:t> онлайн-</a:t>
            </a:r>
            <a:r>
              <a:rPr lang="ru-RU" sz="1400" dirty="0" err="1">
                <a:solidFill>
                  <a:prstClr val="black"/>
                </a:solidFill>
              </a:rPr>
              <a:t>банкінгу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або</a:t>
            </a:r>
            <a:r>
              <a:rPr lang="ru-RU" sz="1400" dirty="0">
                <a:solidFill>
                  <a:prstClr val="black"/>
                </a:solidFill>
              </a:rPr>
              <a:t> як </a:t>
            </a:r>
            <a:r>
              <a:rPr lang="ru-RU" sz="1400" b="1" dirty="0" err="1">
                <a:solidFill>
                  <a:prstClr val="black"/>
                </a:solidFill>
                <a:hlinkClick r:id="rId5"/>
              </a:rPr>
              <a:t>захиститися</a:t>
            </a:r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1400" dirty="0" err="1">
                <a:solidFill>
                  <a:prstClr val="black"/>
                </a:solidFill>
              </a:rPr>
              <a:t>від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телефонних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шахраїв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just" fontAlgn="base">
              <a:defRPr/>
            </a:pPr>
            <a:r>
              <a:rPr lang="ru-RU" sz="1400" dirty="0" err="1" smtClean="0">
                <a:solidFill>
                  <a:prstClr val="black"/>
                </a:solidFill>
              </a:rPr>
              <a:t>Проєкт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Internet Freedom UA </a:t>
            </a:r>
            <a:r>
              <a:rPr lang="ru-RU" sz="1400" b="1" dirty="0" err="1">
                <a:solidFill>
                  <a:prstClr val="black"/>
                </a:solidFill>
                <a:hlinkClick r:id="rId6"/>
              </a:rPr>
              <a:t>навчає</a:t>
            </a:r>
            <a:r>
              <a:rPr lang="ru-RU" sz="1400" dirty="0">
                <a:solidFill>
                  <a:prstClr val="black"/>
                </a:solidFill>
              </a:rPr>
              <a:t>, як не </a:t>
            </a:r>
            <a:r>
              <a:rPr lang="ru-RU" sz="1400" dirty="0" err="1">
                <a:solidFill>
                  <a:prstClr val="black"/>
                </a:solidFill>
              </a:rPr>
              <a:t>впустити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кіберзлочинця</a:t>
            </a:r>
            <a:r>
              <a:rPr lang="ru-RU" sz="1400" dirty="0">
                <a:solidFill>
                  <a:prstClr val="black"/>
                </a:solidFill>
              </a:rPr>
              <a:t> у </a:t>
            </a:r>
            <a:r>
              <a:rPr lang="ru-RU" sz="1400" dirty="0" err="1">
                <a:solidFill>
                  <a:prstClr val="black"/>
                </a:solidFill>
              </a:rPr>
              <a:t>свій</a:t>
            </a:r>
            <a:r>
              <a:rPr lang="ru-RU" sz="1400" dirty="0">
                <a:solidFill>
                  <a:prstClr val="black"/>
                </a:solidFill>
              </a:rPr>
              <a:t> телефон, через </a:t>
            </a:r>
            <a:r>
              <a:rPr lang="ru-RU" sz="1400" dirty="0" err="1">
                <a:solidFill>
                  <a:prstClr val="black"/>
                </a:solidFill>
              </a:rPr>
              <a:t>який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також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можна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отримати</a:t>
            </a:r>
            <a:r>
              <a:rPr lang="ru-RU" sz="1400" dirty="0">
                <a:solidFill>
                  <a:prstClr val="black"/>
                </a:solidFill>
              </a:rPr>
              <a:t> доступ до </a:t>
            </a:r>
            <a:r>
              <a:rPr lang="ru-RU" sz="1400" dirty="0" smtClean="0">
                <a:solidFill>
                  <a:prstClr val="black"/>
                </a:solidFill>
              </a:rPr>
              <a:t>ваших </a:t>
            </a:r>
            <a:r>
              <a:rPr lang="ru-RU" sz="1400" dirty="0" err="1" smtClean="0">
                <a:solidFill>
                  <a:prstClr val="black"/>
                </a:solidFill>
              </a:rPr>
              <a:t>коштів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на </a:t>
            </a:r>
            <a:r>
              <a:rPr lang="ru-RU" sz="1400" dirty="0" err="1">
                <a:solidFill>
                  <a:prstClr val="black"/>
                </a:solidFill>
              </a:rPr>
              <a:t>банківському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рахунку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530" name="Picture 4" descr="https://gdb.rferl.org/77EA8882-177D-456C-B15C-5709DAF997D3_w15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8288" y="3086100"/>
            <a:ext cx="6119812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376CC-F38C-41E7-A412-FA6E2275848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1643782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rgbClr val="FF3300"/>
                </a:solidFill>
                <a:latin typeface="Georgia" pitchFamily="18" charset="0"/>
              </a:rPr>
              <a:t>Більшість кіберзлочинів розцінюється як шахрайство, за яке передбачена така відповідальність:</a:t>
            </a:r>
            <a:br>
              <a:rPr lang="uk-UA" sz="1800" dirty="0" smtClean="0">
                <a:solidFill>
                  <a:srgbClr val="FF3300"/>
                </a:solidFill>
                <a:latin typeface="Georgia" pitchFamily="18" charset="0"/>
              </a:rPr>
            </a:br>
            <a:r>
              <a:rPr lang="uk-UA" sz="1800" dirty="0">
                <a:solidFill>
                  <a:srgbClr val="FF3300"/>
                </a:solidFill>
                <a:latin typeface="Georgia" pitchFamily="18" charset="0"/>
              </a:rPr>
              <a:t/>
            </a:r>
            <a:br>
              <a:rPr lang="uk-UA" sz="1800" dirty="0">
                <a:solidFill>
                  <a:srgbClr val="FF3300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rgbClr val="FF3300"/>
                </a:solidFill>
                <a:latin typeface="Georgia" pitchFamily="18" charset="0"/>
              </a:rPr>
              <a:t>(Стаття 190 КК. Шахрайство)</a:t>
            </a:r>
            <a:endParaRPr lang="uk-UA" sz="1800" dirty="0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970784" cy="41764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000" dirty="0" smtClean="0">
                <a:latin typeface="Georgia" pitchFamily="18" charset="0"/>
              </a:rPr>
              <a:t>    </a:t>
            </a:r>
            <a:r>
              <a:rPr lang="uk-UA" sz="1900" b="1" dirty="0" smtClean="0">
                <a:latin typeface="Georgia" pitchFamily="18" charset="0"/>
              </a:rPr>
              <a:t>Шахрайство, вчинене у великих розмірах, або шляхом незаконних операцій з використанням електронно-обчислювальної техніки</a:t>
            </a:r>
            <a:r>
              <a:rPr lang="uk-UA" sz="2000" dirty="0" smtClean="0">
                <a:latin typeface="Georgia" pitchFamily="18" charset="0"/>
              </a:rPr>
              <a:t>, - </a:t>
            </a:r>
          </a:p>
          <a:p>
            <a:pPr algn="just"/>
            <a:r>
              <a:rPr lang="uk-UA" sz="2000" dirty="0" smtClean="0">
                <a:latin typeface="Georgia" pitchFamily="18" charset="0"/>
              </a:rPr>
              <a:t>      </a:t>
            </a:r>
            <a:r>
              <a:rPr lang="uk-UA" sz="2000" i="1" dirty="0" smtClean="0">
                <a:latin typeface="Georgia" pitchFamily="18" charset="0"/>
              </a:rPr>
              <a:t>карається позбавленням волі на строк до восьми років</a:t>
            </a:r>
            <a:r>
              <a:rPr lang="uk-UA" sz="2000" dirty="0" smtClean="0">
                <a:latin typeface="Georgia" pitchFamily="18" charset="0"/>
              </a:rPr>
              <a:t>.</a:t>
            </a:r>
          </a:p>
          <a:p>
            <a:pPr algn="just"/>
            <a:endParaRPr lang="uk-UA" sz="1300" dirty="0" smtClean="0">
              <a:latin typeface="Georgia" pitchFamily="18" charset="0"/>
            </a:endParaRPr>
          </a:p>
          <a:p>
            <a:pPr algn="just"/>
            <a:r>
              <a:rPr lang="uk-UA" sz="2000" dirty="0" smtClean="0">
                <a:latin typeface="Georgia" pitchFamily="18" charset="0"/>
              </a:rPr>
              <a:t>    </a:t>
            </a:r>
            <a:r>
              <a:rPr lang="uk-UA" sz="1900" b="1" dirty="0" smtClean="0">
                <a:latin typeface="Georgia" pitchFamily="18" charset="0"/>
              </a:rPr>
              <a:t>Шахрайство, вчинене в особливо великих розмірах або організованою групою</a:t>
            </a:r>
            <a:r>
              <a:rPr lang="uk-UA" sz="2000" dirty="0" smtClean="0">
                <a:latin typeface="Georgia" pitchFamily="18" charset="0"/>
              </a:rPr>
              <a:t>, - </a:t>
            </a:r>
          </a:p>
          <a:p>
            <a:pPr algn="just"/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    </a:t>
            </a:r>
            <a:r>
              <a:rPr lang="uk-UA" sz="2000" i="1" dirty="0" smtClean="0">
                <a:latin typeface="Georgia" pitchFamily="18" charset="0"/>
              </a:rPr>
              <a:t>карається позбавленням волі на строк від п'яти до дванадцяти років з конфіскацією майна</a:t>
            </a:r>
            <a:r>
              <a:rPr lang="uk-UA" sz="2000" dirty="0" smtClean="0">
                <a:latin typeface="Georgia" pitchFamily="18" charset="0"/>
              </a:rPr>
              <a:t>.</a:t>
            </a:r>
            <a:endParaRPr lang="uk-UA" sz="20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600400" cy="21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276872"/>
            <a:ext cx="3600400" cy="34163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uk-UA" dirty="0">
                <a:latin typeface="Georgia" pitchFamily="18" charset="0"/>
                <a:ea typeface="Gadugi" pitchFamily="34" charset="0"/>
                <a:cs typeface="Times New Roman" pitchFamily="18" charset="0"/>
              </a:rPr>
              <a:t>Працівники правоохоронних органів наполегливо радять всім громадянам, стосовно яких вчинено шахрайські дії, звертатися із заявою до поліції.</a:t>
            </a:r>
            <a:br>
              <a:rPr lang="uk-UA" dirty="0">
                <a:latin typeface="Georgia" pitchFamily="18" charset="0"/>
                <a:ea typeface="Gadugi" pitchFamily="34" charset="0"/>
                <a:cs typeface="Times New Roman" pitchFamily="18" charset="0"/>
              </a:rPr>
            </a:br>
            <a:r>
              <a:rPr lang="uk-UA" dirty="0">
                <a:latin typeface="Georgia" pitchFamily="18" charset="0"/>
                <a:ea typeface="Gadugi" pitchFamily="34" charset="0"/>
                <a:cs typeface="Times New Roman" pitchFamily="18" charset="0"/>
              </a:rPr>
              <a:t>Своєчасно отриманий сигнал допоможе оперативно розкрити злочин і повернути </a:t>
            </a:r>
            <a:r>
              <a:rPr lang="uk-UA" dirty="0" smtClean="0">
                <a:latin typeface="Georgia" pitchFamily="18" charset="0"/>
                <a:ea typeface="Gadugi" pitchFamily="34" charset="0"/>
                <a:cs typeface="Times New Roman" pitchFamily="18" charset="0"/>
              </a:rPr>
              <a:t>втрачене</a:t>
            </a:r>
          </a:p>
          <a:p>
            <a:endParaRPr lang="uk-UA" dirty="0">
              <a:latin typeface="Georgia" pitchFamily="18" charset="0"/>
              <a:ea typeface="Gadugi" pitchFamily="34" charset="0"/>
              <a:cs typeface="Times New Roman" pitchFamily="18" charset="0"/>
            </a:endParaRPr>
          </a:p>
          <a:p>
            <a:endParaRPr lang="uk-UA" dirty="0" smtClean="0">
              <a:latin typeface="Georgia" pitchFamily="18" charset="0"/>
              <a:ea typeface="Gadugi" pitchFamily="34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645620"/>
            <a:ext cx="23526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680000" y="5580000"/>
            <a:ext cx="2340000" cy="0"/>
          </a:xfrm>
          <a:prstGeom prst="line">
            <a:avLst/>
          </a:prstGeom>
          <a:ln w="698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597352"/>
            <a:ext cx="8640960" cy="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473060" y="6597352"/>
            <a:ext cx="341896" cy="296292"/>
          </a:xfrm>
        </p:spPr>
        <p:txBody>
          <a:bodyPr/>
          <a:lstStyle/>
          <a:p>
            <a:fld id="{5199DF64-9DF7-45FF-A424-CE3819CD0F6E}" type="slidenum">
              <a:rPr lang="uk-UA" smtClean="0">
                <a:solidFill>
                  <a:schemeClr val="tx1"/>
                </a:solidFill>
              </a:rPr>
              <a:pPr/>
              <a:t>9</a:t>
            </a:fld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Цивільна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Цивільна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Цивільн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Цивільна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Угл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1760</Words>
  <Application>Microsoft Office PowerPoint</Application>
  <PresentationFormat>Экран (4:3)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Цивільна</vt:lpstr>
      <vt:lpstr>1_Цивільна</vt:lpstr>
      <vt:lpstr>Тема Office</vt:lpstr>
      <vt:lpstr>1_Тема Office</vt:lpstr>
      <vt:lpstr>2_Тема Office</vt:lpstr>
      <vt:lpstr>3_Тема Office</vt:lpstr>
      <vt:lpstr>Углы</vt:lpstr>
      <vt:lpstr>Навчально-виробнича лабораторія виховної та психолого-педагогічної роботи    </vt:lpstr>
      <vt:lpstr>Кіберзлочинність у її проявах: види, наслідки та способи боротьби</vt:lpstr>
      <vt:lpstr>Піратство та кіберзлочинність в Україні</vt:lpstr>
      <vt:lpstr>      5 листопада 2015 року була створена Кіберполіція як новий структурний підрозділ Національної поліції України.       Цей підрозділ займається розкриттям кримінальних правопорушень, що скоєні за допомогою комп'ютерів, телекомунікаційних та комп'ютерних інтернет-мереж і систем.       Детальніше ознайомитися з повноваженнями та діяльністю кіберполіції можна на їхньому сайті: https://www.cybercrime.gov.ua/index.php</vt:lpstr>
      <vt:lpstr>Презентация PowerPoint</vt:lpstr>
      <vt:lpstr>Фішинг – виманювання у користувачів Інтернету їх логінів та паролів до електронних гаманців, сервісів онлайн-аукціонів, переказування або обміну валюти тощо;</vt:lpstr>
      <vt:lpstr>Міжнародна класифікація та коди комп'ютерних злочинів</vt:lpstr>
      <vt:lpstr>Презентация PowerPoint</vt:lpstr>
      <vt:lpstr>Більшість кіберзлочинів розцінюється як шахрайство, за яке передбачена така відповідальність:  (Стаття 190 КК. Шахрайство)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“ Практична психологія – на допомогу студентам університету ”</dc:title>
  <dc:creator>User</dc:creator>
  <cp:lastModifiedBy>User</cp:lastModifiedBy>
  <cp:revision>153</cp:revision>
  <dcterms:created xsi:type="dcterms:W3CDTF">2021-02-08T07:42:42Z</dcterms:created>
  <dcterms:modified xsi:type="dcterms:W3CDTF">2021-07-05T18:41:28Z</dcterms:modified>
</cp:coreProperties>
</file>