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3" r:id="rId2"/>
    <p:sldId id="256" r:id="rId3"/>
    <p:sldId id="271" r:id="rId4"/>
    <p:sldId id="257" r:id="rId5"/>
    <p:sldId id="268" r:id="rId6"/>
    <p:sldId id="258" r:id="rId7"/>
    <p:sldId id="269" r:id="rId8"/>
    <p:sldId id="259" r:id="rId9"/>
    <p:sldId id="260" r:id="rId10"/>
    <p:sldId id="261" r:id="rId11"/>
    <p:sldId id="262" r:id="rId12"/>
    <p:sldId id="264" r:id="rId13"/>
    <p:sldId id="265" r:id="rId14"/>
    <p:sldId id="267" r:id="rId15"/>
    <p:sldId id="272" r:id="rId16"/>
    <p:sldId id="270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7DC"/>
    <a:srgbClr val="FDF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2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29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8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93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6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52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31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41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37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02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22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vppr.pnu.edu.ua/category/help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vppr.pnu.edu.ua/category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vppr.pnu.edu.ua/&#1073;&#1077;&#1079;&#1087;&#1077;&#1095;&#1085;&#1110;&#1089;&#1090;&#1100;-&#1086;&#1089;&#1074;&#1110;&#1090;&#1085;&#1100;&#1086;&#1075;&#1086;-&#1087;&#1088;&#1086;&#1094;&#1077;&#1089;&#1091;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vppr.pnu.edu.ua/category/help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"/>
                    </a14:imgEffect>
                    <a14:imgEffect>
                      <a14:colorTemperature colorTemp="5900"/>
                    </a14:imgEffect>
                    <a14:imgEffect>
                      <a14:saturation sat="75000"/>
                    </a14:imgEffect>
                    <a14:imgEffect>
                      <a14:brightnessContrast bright="10000" contrast="20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655633"/>
          </a:xfrm>
          <a:noFill/>
        </p:spPr>
        <p:txBody>
          <a:bodyPr>
            <a:normAutofit/>
          </a:bodyPr>
          <a:lstStyle/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Навчально-виробнича лабораторія виховної та психолого-педагогічної роботи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272808" cy="4896544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</a:pPr>
            <a:r>
              <a:rPr lang="uk-UA" sz="3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uk-UA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профілактичної, просвітницької </a:t>
            </a:r>
            <a:endParaRPr lang="uk-UA" sz="30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70000"/>
              </a:lnSpc>
            </a:pPr>
            <a:r>
              <a:rPr lang="uk-UA" sz="3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 діагностичної </a:t>
            </a:r>
            <a:r>
              <a:rPr lang="uk-UA" sz="3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роботи </a:t>
            </a:r>
            <a:r>
              <a:rPr lang="uk-UA" sz="3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освітньому просторі ДВНЗ «Прикарпатський національний університет ім. Василя Стефаника»</a:t>
            </a:r>
            <a:endParaRPr lang="uk-UA" sz="23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endParaRPr lang="uk-UA" sz="2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uk-UA" sz="23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2021 рік</a:t>
            </a:r>
            <a:endParaRPr lang="uk-UA" sz="2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Методичні матеріали просвітницько-профілактичного характеру для забезпечення академічної комунікації в умовах </a:t>
            </a:r>
            <a:r>
              <a:rPr lang="uk-UA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карантину*</a:t>
            </a: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243700"/>
              </p:ext>
            </p:extLst>
          </p:nvPr>
        </p:nvGraphicFramePr>
        <p:xfrm>
          <a:off x="539552" y="1052736"/>
          <a:ext cx="8208912" cy="5220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1238"/>
                <a:gridCol w="4787055"/>
                <a:gridCol w="1317073"/>
                <a:gridCol w="1623546"/>
              </a:tblGrid>
              <a:tr h="504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розробки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Кількість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Посилання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345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76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Тематично-змістове наповнення для проведення 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годин кураторів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зі студентами:</a:t>
                      </a:r>
                      <a:endParaRPr lang="uk-UA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 дій при виникненні надзвичайних ситуацій;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Підозра 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коронавірус: алгоритм дій;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Організація освітнього процесу в умовах пандемії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https://vvppr.pnu.edu.ua/category/help/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43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3.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76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Добірки інформаційного матеріалу </a:t>
                      </a:r>
                      <a:r>
                        <a:rPr lang="uk-UA" sz="1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для кураторів академічних груп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: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Епідемія </a:t>
                      </a: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паніки: як припинити боятися </a:t>
                      </a:r>
                      <a:r>
                        <a:rPr lang="uk-UA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коронавірусу</a:t>
                      </a: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uk-UA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kern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Ваш найкращий захист – Ви </a:t>
                      </a:r>
                      <a:r>
                        <a:rPr lang="uk-UA" sz="1800" kern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самі;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Пережити </a:t>
                      </a: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карантин та зберегти сім’ю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uk-UA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681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64807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Методичні матеріали просвітницько-профілактичного характеру для забезпечення академічної комунікації в умовах карантину*</a:t>
            </a: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317350"/>
              </p:ext>
            </p:extLst>
          </p:nvPr>
        </p:nvGraphicFramePr>
        <p:xfrm>
          <a:off x="395536" y="836712"/>
          <a:ext cx="8496944" cy="58213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903"/>
                <a:gridCol w="5554769"/>
                <a:gridCol w="1152128"/>
                <a:gridCol w="1296144"/>
              </a:tblGrid>
              <a:tr h="585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розробки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Кількість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Посилання</a:t>
                      </a:r>
                      <a:endParaRPr lang="uk-UA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41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76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Добірки 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інформаційного матеріалу для кураторів академічних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груп:</a:t>
                      </a:r>
                    </a:p>
                    <a:p>
                      <a:pPr marL="375920" marR="76835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Твій дім – твоя фортеця опору пандемії;</a:t>
                      </a:r>
                      <a:endParaRPr lang="uk-UA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Інформаційний </a:t>
                      </a:r>
                      <a:r>
                        <a:rPr lang="uk-UA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передоз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шкода і профілактика;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«Ізоляція» злості і управління емоціями: сім’я і карантин;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Сім’я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карантині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гавань миру </a:t>
                      </a:r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пекло </a:t>
                      </a:r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війни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Носіння 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медичних масок. Головні помилки;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Обмеження по зонах в Україні: ефективність за умов дотримання;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Масковий режим: п’ять хибних міфів;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buFont typeface="Arial" pitchFamily="34" charset="0"/>
                        <a:buChar char="•"/>
                      </a:pPr>
                      <a:r>
                        <a:rPr lang="ru-RU" sz="1800" u="none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Дорослим</a:t>
                      </a:r>
                      <a:r>
                        <a:rPr lang="ru-RU" sz="18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u="none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дітям</a:t>
                      </a:r>
                      <a:r>
                        <a:rPr lang="ru-RU" sz="18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-студентам: </a:t>
                      </a:r>
                      <a:r>
                        <a:rPr lang="ru-RU" sz="1800" u="none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поради</a:t>
                      </a:r>
                      <a:r>
                        <a:rPr lang="ru-RU" sz="18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u="none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відносно</a:t>
                      </a:r>
                      <a:r>
                        <a:rPr lang="ru-RU" sz="18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ваших </a:t>
                      </a:r>
                      <a:r>
                        <a:rPr lang="ru-RU" sz="1800" u="none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батьків</a:t>
                      </a:r>
                      <a:r>
                        <a:rPr lang="ru-RU" sz="1800" u="none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800" u="none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https://vvppr.pnu.edu.ua/category/</a:t>
                      </a:r>
                      <a:endParaRPr kumimoji="0" lang="uk-UA" sz="18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help/</a:t>
                      </a:r>
                      <a:endParaRPr kumimoji="0" lang="uk-UA" sz="18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89351"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 </a:t>
                      </a: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Методичні матеріали розроблені співробітниками лабораторії для використання кураторами та опрацювання студентами в практиці просвітницько-профілактичної та виховної роботи загалом в університеті.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buFont typeface="Arial" pitchFamily="34" charset="0"/>
                        <a:buChar char="•"/>
                      </a:pPr>
                      <a:endParaRPr lang="uk-UA" sz="1800" u="none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265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6624736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Планові психолого-педагогічні дослідження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542795"/>
              </p:ext>
            </p:extLst>
          </p:nvPr>
        </p:nvGraphicFramePr>
        <p:xfrm>
          <a:off x="395537" y="836712"/>
          <a:ext cx="8496942" cy="5225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3"/>
                <a:gridCol w="1104572"/>
                <a:gridCol w="4512052"/>
                <a:gridCol w="864096"/>
                <a:gridCol w="1440159"/>
              </a:tblGrid>
              <a:tr h="1440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опитування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викладачів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Вибірка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Посилання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42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жовтень 2020 р.</a:t>
                      </a:r>
                      <a:endParaRPr lang="uk-UA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опитування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ціннісних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орієнтацій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791</a:t>
                      </a:r>
                      <a:endParaRPr lang="uk-UA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https://vvppr.pnu.edu.ua/category/</a:t>
                      </a:r>
                      <a:r>
                        <a:rPr kumimoji="0" lang="uk-UA" sz="1800" b="0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психолого-педагогічні-дослідження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endParaRPr kumimoji="0" lang="uk-U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2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опитування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Дослідження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професійної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спрямованості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особистості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766</a:t>
                      </a:r>
                      <a:endParaRPr lang="uk-UA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2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вересень – жовтень 2020 р.</a:t>
                      </a:r>
                      <a:endParaRPr lang="uk-UA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опитування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Навчальний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рік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2020/21: старт з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врахуванням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попереднього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досвіду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1648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2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жовтень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листопад 2020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опитування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викладачів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академгруп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«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Психологічний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супровід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академічної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взаємодії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248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358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Планові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психолого-педагогічні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дослідження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738348"/>
              </p:ext>
            </p:extLst>
          </p:nvPr>
        </p:nvGraphicFramePr>
        <p:xfrm>
          <a:off x="683568" y="1412776"/>
          <a:ext cx="8064896" cy="3965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/>
                <a:gridCol w="1224136"/>
                <a:gridCol w="3816424"/>
                <a:gridCol w="1008112"/>
                <a:gridCol w="1440160"/>
              </a:tblGrid>
              <a:tr h="1512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 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проведення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Онлайн-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опитування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студентів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викладачів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Вибірка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Посилання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54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Листопад 2020 р.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Онлайн-опитування</a:t>
                      </a:r>
                      <a:r>
                        <a:rPr lang="uk-UA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студентів: «Адаптивні можливості особистості»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516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https://vvppr.pnu.edu.ua/category/</a:t>
                      </a:r>
                      <a:r>
                        <a:rPr kumimoji="0" lang="uk-UA" sz="1800" b="0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психолого-педагогічні-дослідження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Лютий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р.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Онлайн-опитування</a:t>
                      </a:r>
                      <a:r>
                        <a:rPr lang="uk-UA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студентів: «Діагностика мотивів навчальної діяльності студентів»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660</a:t>
                      </a: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188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628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70609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Додаткові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онлайн-опитування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студентів і викладачів в умовах карантину*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11739"/>
              </p:ext>
            </p:extLst>
          </p:nvPr>
        </p:nvGraphicFramePr>
        <p:xfrm>
          <a:off x="467544" y="1052736"/>
          <a:ext cx="8352928" cy="5538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2941984"/>
                <a:gridCol w="1738536"/>
                <a:gridCol w="1213792"/>
                <a:gridCol w="1728192"/>
              </a:tblGrid>
              <a:tr h="6175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 п/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Дата, час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проведення</a:t>
                      </a:r>
                      <a:endParaRPr kumimoji="0" lang="uk-U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Вибірка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Посилання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915673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 err="1" smtClean="0">
                          <a:effectLst/>
                          <a:latin typeface="Times New Roman"/>
                          <a:ea typeface="Calibri"/>
                        </a:rPr>
                        <a:t>Онлайн-опитування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 студентів усіх структурних</a:t>
                      </a:r>
                      <a:r>
                        <a:rPr lang="uk-UA" sz="1800" baseline="0" dirty="0" smtClean="0">
                          <a:effectLst/>
                          <a:latin typeface="Times New Roman"/>
                          <a:ea typeface="Calibri"/>
                        </a:rPr>
                        <a:t> підрозділів університету: «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Вивчення академічної комунікації в умовах карантину»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Квітень 2020 р.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1925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https://vvppr.pnu.edu.ua/category/</a:t>
                      </a:r>
                      <a:r>
                        <a:rPr kumimoji="0" lang="uk-UA" sz="1800" b="0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психолого-педагогічні-дослідження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673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 err="1" smtClean="0">
                          <a:effectLst/>
                          <a:latin typeface="Times New Roman"/>
                          <a:ea typeface="Calibri"/>
                        </a:rPr>
                        <a:t>Онлайн-опитування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 студентів усіх структурних підрозділів університету: «Вивчення особливостей та ресурсу оптимізації навчання в умовах карантину»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Квітень 2020 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2504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673">
                <a:tc gridSpan="5"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* В зв'язку із відсутністю специфічного(адекватного умовам карантину) діагностичного інструментарію для обстеження цільових груп (викладачів і студентів) відповідні анкети, тести, питальники розроблялись співробітниками лабораторії. Загальна кількість найменувань розробленого лабораторією діагностичного контенту – 6.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415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7809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Додаткові </a:t>
            </a:r>
            <a:r>
              <a:rPr lang="uk-UA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онлайн-опитування</a:t>
            </a:r>
            <a:r>
              <a:rPr lang="uk-U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студентів і викладачів в умовах карантину*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890794"/>
              </p:ext>
            </p:extLst>
          </p:nvPr>
        </p:nvGraphicFramePr>
        <p:xfrm>
          <a:off x="467544" y="1124744"/>
          <a:ext cx="8229600" cy="5538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2808312"/>
                <a:gridCol w="1728192"/>
                <a:gridCol w="1224136"/>
                <a:gridCol w="17385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 п/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Дата, час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проведення</a:t>
                      </a:r>
                      <a:endParaRPr kumimoji="0" lang="uk-U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Вибірка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Посилання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Онлайн-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опитування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викладачів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усіх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навчальних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підрозділів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університету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: “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Життя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на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карантині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турботи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 та </a:t>
                      </a:r>
                      <a:r>
                        <a:rPr lang="ru-RU" b="0" i="0" dirty="0" err="1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проблеми</a:t>
                      </a:r>
                      <a:r>
                        <a:rPr lang="ru-RU" b="0" i="0" dirty="0" smtClean="0">
                          <a:solidFill>
                            <a:srgbClr val="262626"/>
                          </a:solidFill>
                          <a:effectLst/>
                          <a:latin typeface="times new roman"/>
                        </a:rPr>
                        <a:t>”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Квітень 2020 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sng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https://vvppr.pnu.edu.ua/category/</a:t>
                      </a:r>
                      <a:r>
                        <a:rPr kumimoji="0" lang="uk-UA" sz="1800" b="0" i="0" u="sng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психолого-педагогічні-дослідження/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Онлайн-опитування</a:t>
                      </a: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 студентів усіх структурних підрозділів університету: «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Вивчення життєвого тонусу студентів» (за умов карантину)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Травень</a:t>
                      </a:r>
                      <a:r>
                        <a:rPr lang="uk-UA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2020 р.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1832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800" b="0" i="0" u="sng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 В зв'язку із відсутністю специфічного(адекватного умовам карантину) діагностичного інструментарію для обстеження цільових груп (викладачів і студентів) відповідні анкети, тести, питальники розроблялись співробітниками лабораторії. Загальна кількість найменувань розробленого лабораторією діагностичного контенту – 6.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810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Додаткові </a:t>
            </a:r>
            <a:r>
              <a:rPr lang="uk-UA" sz="2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онлайн-опитування</a:t>
            </a:r>
            <a:r>
              <a:rPr lang="uk-UA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студентів і викладачів в умовах </a:t>
            </a:r>
            <a:r>
              <a:rPr lang="uk-UA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карантину*</a:t>
            </a: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716550"/>
              </p:ext>
            </p:extLst>
          </p:nvPr>
        </p:nvGraphicFramePr>
        <p:xfrm>
          <a:off x="323528" y="1196752"/>
          <a:ext cx="8496945" cy="5368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464"/>
                <a:gridCol w="2832315"/>
                <a:gridCol w="1982620"/>
                <a:gridCol w="1315346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№ п/</a:t>
                      </a:r>
                      <a:r>
                        <a:rPr lang="uk-UA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 дослідження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Дата, час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проведення</a:t>
                      </a:r>
                      <a:endParaRPr kumimoji="0" lang="uk-U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Вибірка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Посилання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65388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Онлайн-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опитування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викладачів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усіх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навчальних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підрозділів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університету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: «</a:t>
                      </a: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Вивчення життєвого тонусу викладачів» (за умов карантину)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Червень 2020 р.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https://vvppr.pnu.edu.ua/category/</a:t>
                      </a:r>
                      <a:r>
                        <a:rPr kumimoji="0" lang="uk-UA" sz="1800" b="0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психолого-педагогічні-дослідження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just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Онлайн-опитування</a:t>
                      </a: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 студентів усіх структурних підрозділів університету:  «Рекламний імідж ПНУ: привабливість для вступників на ринку освітніх послуг»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Лютий 2021 р.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1546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endParaRPr lang="uk-UA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Times New Roman" pitchFamily="18" charset="0"/>
                          <a:cs typeface="Times New Roman" pitchFamily="18" charset="0"/>
                        </a:rPr>
                        <a:t>8126</a:t>
                      </a:r>
                      <a:endParaRPr lang="uk-UA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uk-UA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 В зв'язку із відсутністю специфічного(адекватного умовам карантину) діагностичного інструментарію для обстеження цільових груп (викладачів і студентів) відповідні анкети, тести, питальники розроблялись співробітниками лабораторії. Загальна кількість найменувань розробленого лабораторією діагностичного контенту – 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090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Додаткові, передбачені оперативним запитом, превентивно-правові заходи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95232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 квітень 2021 року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згідно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розпорядження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Ректора № 56-р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 24.03.2021 р. «Про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проведення профілактичної роботи зі студентами та аспірантами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університету», заплановано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зі студентами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аспірантами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університету циклу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онлайн-зустрічей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на тему: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Запобігання залучення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здобувачів освіти до протиправної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діяльності у кіберпросторі»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7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Накази Ректора щодо проведення профілактичної і просвітницької роботи зі студентською молоддю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04456"/>
          </a:xfrm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202 від12.04.2013 р. Про проведення психологічних та соціологічних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досліджень(</a:t>
            </a:r>
            <a:r>
              <a:rPr lang="en-US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https://vvppr.pnu.edu.ua/</a:t>
            </a:r>
            <a:r>
              <a:rPr lang="uk-UA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безпечність-освітнього-процесу</a:t>
            </a:r>
            <a:r>
              <a:rPr lang="uk-UA" sz="2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uk-UA" sz="22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200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417 від 01.09.2020 р. Про рекомендації щодо протиепідемічних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https://vvppr.pnu.edu.ua/</a:t>
            </a:r>
            <a:r>
              <a:rPr lang="uk-UA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безпечність-освітнього-процесу</a:t>
            </a:r>
            <a:r>
              <a:rPr lang="uk-UA" sz="2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uk-UA" sz="22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200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536 від 29.09.2020 р. Про затвердження інструкції під час роботи в умовах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карантину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https://vvppr.pnu.edu.ua/</a:t>
            </a:r>
            <a:r>
              <a:rPr lang="uk-UA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безпечність-освітнього-процесу</a:t>
            </a:r>
            <a:r>
              <a:rPr lang="uk-UA" sz="22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uk-UA" sz="22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200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622 від 30.10.2020 р. Про посилення заходів щодо запобігання розповсюдженню в університеті короновірусу 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OVID-19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https://vvppr.pnu.edu.ua/</a:t>
            </a:r>
            <a:r>
              <a:rPr lang="uk-UA" sz="22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безпечність-освітнього-процесу</a:t>
            </a:r>
            <a:r>
              <a:rPr lang="uk-UA" sz="2200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671 від 13.11.2020 р. Про посилення заходів щодо запобігання розповсюдженню в університеті короновірусу 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OVID-19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https://vvppr.pnu.edu.ua/</a:t>
            </a:r>
            <a:r>
              <a:rPr lang="uk-U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безпечність-освітнього-процесу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Основні накази Ректора щодо регламентації діяльності університету в умовах карантину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5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Розпорядження Ректора щодо проведення профілактично-просвітницької та діагностичної роботи зі студентською молоддю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988840"/>
            <a:ext cx="8229600" cy="32747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38-р від 22.02.2021 </a:t>
            </a:r>
            <a:r>
              <a:rPr lang="uk-UA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“Про </a:t>
            </a:r>
            <a:r>
              <a:rPr lang="uk-UA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опитування студентів” </a:t>
            </a:r>
          </a:p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39-р від 22.02.2021 р. “Про проведення навчальних семінарів зі студентами третіх курсів”</a:t>
            </a:r>
          </a:p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186-р  від 09.11.2020 р. “Про проведення навчальних семінарів зі студентами других курсів”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 156-р від 30.09.2020 р. “Про проведення навчальних семінарів зі студентами перших курсів”</a:t>
            </a:r>
          </a:p>
        </p:txBody>
      </p:sp>
    </p:spTree>
    <p:extLst>
      <p:ext uri="{BB962C8B-B14F-4D97-AF65-F5344CB8AC3E}">
        <p14:creationId xmlns:p14="http://schemas.microsoft.com/office/powerpoint/2010/main" val="337017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20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Профілактично – просвітницька робота з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COVID-19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серед викладачів університету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754104"/>
              </p:ext>
            </p:extLst>
          </p:nvPr>
        </p:nvGraphicFramePr>
        <p:xfrm>
          <a:off x="608049" y="869589"/>
          <a:ext cx="8136903" cy="5749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9575"/>
                <a:gridCol w="2823128"/>
                <a:gridCol w="2001408"/>
                <a:gridCol w="1761867"/>
                <a:gridCol w="970925"/>
              </a:tblGrid>
              <a:tr h="543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Тематичні</a:t>
                      </a:r>
                      <a:r>
                        <a:rPr lang="uk-UA" sz="16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блоки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447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– 4-х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- «Проведення протиепідемічних заходів через коронавірус як умова безпечності надання освітніх послуг»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24.09. - 16:00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5825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</a:t>
                      </a:r>
                      <a:r>
                        <a:rPr lang="en-US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meet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5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kumimoji="0" lang="uk-UA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семінар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кураторів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– 4-х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курсів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- «Вакцинація: актуалізація за умов відсутності колективного імунітету та пандемії COVID-19»</a:t>
                      </a:r>
                      <a:endParaRPr kumimoji="0" lang="uk-U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08.10, 15.10, 22.10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29.10. </a:t>
                      </a: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- 15:00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5825" algn="l"/>
                        </a:tabLst>
                      </a:pP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608049" y="260648"/>
            <a:ext cx="7996399" cy="562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Профілактично – просвітницька робота з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COVID-19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серед викладачів університету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44205"/>
            <a:ext cx="8352927" cy="562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Профілактично – просвітницька робота з викладачами. Підготовка кураторів до здійснення 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онлайн-формату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відповідної роботи в 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академгрупах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.*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40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706090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uk-UA" sz="1600" b="1" dirty="0">
                <a:solidFill>
                  <a:prstClr val="white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uk-UA" sz="1600" b="1" dirty="0">
                <a:solidFill>
                  <a:prstClr val="white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uk-UA" sz="1600" b="1" dirty="0">
              <a:solidFill>
                <a:prstClr val="white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55515"/>
              </p:ext>
            </p:extLst>
          </p:nvPr>
        </p:nvGraphicFramePr>
        <p:xfrm>
          <a:off x="611560" y="1052736"/>
          <a:ext cx="8088413" cy="52826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/>
                <a:gridCol w="2584858"/>
                <a:gridCol w="2042177"/>
                <a:gridCol w="1919306"/>
                <a:gridCol w="966008"/>
              </a:tblGrid>
              <a:tr h="510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Тематичні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блоки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754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1- 4-х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- «Соціально-виховна робота з молоддю у векторі сучасної </a:t>
                      </a:r>
                      <a:r>
                        <a:rPr lang="uk-UA" sz="1800" dirty="0" err="1" smtClean="0">
                          <a:effectLst/>
                          <a:latin typeface="Times New Roman"/>
                          <a:ea typeface="Calibri"/>
                        </a:rPr>
                        <a:t>пробації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05.11, </a:t>
                      </a: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12.11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19.11., 26.11.</a:t>
                      </a:r>
                      <a:r>
                        <a:rPr lang="uk-UA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- 15:00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034" marR="590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1 - 4-х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Times New Roman" pitchFamily="18" charset="0"/>
                        </a:rPr>
                        <a:t>- «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Виховання студентської молоді: етичні та духовні засади»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03.12, 10.12. - 15:00</a:t>
                      </a:r>
                      <a:endParaRPr lang="uk-UA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611560" y="365983"/>
            <a:ext cx="8064896" cy="562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</a:pP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Профілактично – просвітницька робота з викладачами. Підготовка кураторів до здійснення </a:t>
            </a:r>
            <a:r>
              <a:rPr lang="uk-UA" sz="1600" b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онлайн-формату</a:t>
            </a: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відповідної роботи в </a:t>
            </a:r>
            <a:r>
              <a:rPr lang="uk-UA" sz="1600" b="1" dirty="0" err="1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академгрупах</a:t>
            </a:r>
            <a:r>
              <a:rPr lang="uk-UA" sz="16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.*</a:t>
            </a:r>
            <a:endParaRPr lang="uk-UA" sz="16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06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63408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Профілактично – просвітницька робота з викладачами. Підготовка кураторів до здійснення </a:t>
            </a:r>
            <a:r>
              <a:rPr lang="uk-UA" sz="1600" b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онлайн-формату</a:t>
            </a: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відповідної роботи в </a:t>
            </a:r>
            <a:r>
              <a:rPr lang="uk-UA" sz="1600" b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академгрупах</a:t>
            </a:r>
            <a:r>
              <a:rPr lang="uk-UA" sz="16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.*</a:t>
            </a:r>
            <a:endParaRPr lang="uk-UA" sz="16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489731"/>
              </p:ext>
            </p:extLst>
          </p:nvPr>
        </p:nvGraphicFramePr>
        <p:xfrm>
          <a:off x="395536" y="1029916"/>
          <a:ext cx="8424936" cy="3090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072"/>
                <a:gridCol w="2524902"/>
                <a:gridCol w="2146390"/>
                <a:gridCol w="2017251"/>
                <a:gridCol w="1159321"/>
              </a:tblGrid>
              <a:tr h="5666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заходу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Місце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3-х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курсів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«Проведення протиепідемічні заходів через коронавірус як умова безпечності надання освітніх послуг»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24.09 - </a:t>
                      </a:r>
                      <a:r>
                        <a:rPr lang="uk-UA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16:00;</a:t>
                      </a:r>
                      <a:endParaRPr lang="uk-UA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22.10, 19.11, 17.12, 18.03. - 15:00</a:t>
                      </a:r>
                      <a:endParaRPr lang="uk-UA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18.02. – 14:00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5825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Читальна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зала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ім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Богдана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Гаврилишина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наукової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бібліотеки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університету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центральний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корпус); 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online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45117104"/>
              </p:ext>
            </p:extLst>
          </p:nvPr>
        </p:nvGraphicFramePr>
        <p:xfrm>
          <a:off x="323528" y="836712"/>
          <a:ext cx="8592852" cy="5908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7"/>
                <a:gridCol w="3024336"/>
                <a:gridCol w="1980211"/>
                <a:gridCol w="2051636"/>
                <a:gridCol w="1032612"/>
              </a:tblGrid>
              <a:tr h="395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Тематичні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блоки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823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семінар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кураторів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1 - 4-х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курсів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Профілактика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алкоголізації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наркоманії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збереженні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здоров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молоді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й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забезпеченні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її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життя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майбутнє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17.12. – 15.:00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5825" algn="l"/>
                        </a:tabLst>
                      </a:pP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2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Навчально-методичний семінар для кураторів 1 – 4-х</a:t>
                      </a:r>
                      <a:r>
                        <a:rPr lang="uk-UA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курсів: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«</a:t>
                      </a:r>
                      <a:r>
                        <a:rPr lang="uk-UA" sz="18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Психодіагностичний</a:t>
                      </a:r>
                      <a:r>
                        <a:rPr lang="uk-UA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супровід навчально-виховного процесу як запорука забезпечення якісних освітніх послуг»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04.02, 11.02, 18.02, 25.02 – 15:00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5825" algn="l"/>
                        </a:tabLst>
                      </a:pP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6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63272" cy="57606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Профілактично – просвітницька робота з викладачами. Підготовка кураторів до здійснення </a:t>
            </a:r>
            <a:r>
              <a:rPr lang="uk-UA" sz="1600" b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онлайн-формату</a:t>
            </a:r>
            <a:r>
              <a:rPr lang="uk-UA" sz="16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відповідної роботи в </a:t>
            </a:r>
            <a:r>
              <a:rPr lang="uk-UA" sz="1600" b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академгрупах</a:t>
            </a:r>
            <a:r>
              <a:rPr lang="uk-UA" sz="1600" b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.*</a:t>
            </a:r>
            <a:endParaRPr lang="uk-UA" sz="16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767396"/>
              </p:ext>
            </p:extLst>
          </p:nvPr>
        </p:nvGraphicFramePr>
        <p:xfrm>
          <a:off x="539552" y="764704"/>
          <a:ext cx="8280920" cy="5839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08"/>
                <a:gridCol w="2722752"/>
                <a:gridCol w="2059413"/>
                <a:gridCol w="2101254"/>
                <a:gridCol w="879893"/>
              </a:tblGrid>
              <a:tr h="598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Тематичні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блоки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195" marR="49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99361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Навчально-методичний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семінар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кураторів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1 - 4-х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курсів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«Практична психологія в сучасному закладі вищої освіти»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04.03, 11.03, 18.03, 25.03 – 15.00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6027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Семінар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заступників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виховної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роботи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- «Протиепідемічні заходи як запорука безпечності освітнього середовища»</a:t>
                      </a:r>
                      <a:endParaRPr kumimoji="0" lang="uk-U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24.09 - 14:00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26.11, 22.12, 25.02, 25.03. - 15:00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26.03. – 14:00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85825" algn="l"/>
                        </a:tabLst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Google meet</a:t>
                      </a: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404">
                <a:tc gridSpan="4"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endParaRPr lang="uk-UA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263">
                <a:tc gridSpan="5">
                  <a:txBody>
                    <a:bodyPr/>
                    <a:lstStyle/>
                    <a:p>
                      <a:pPr algn="just"/>
                      <a:r>
                        <a:rPr lang="uk-UA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*До підготовки і проведення занять залучалися співробітники лабораторії, викладачі філологічного факультету, </a:t>
                      </a:r>
                      <a:r>
                        <a:rPr lang="uk-UA" sz="16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факультету</a:t>
                      </a:r>
                      <a:r>
                        <a:rPr lang="uk-UA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фізичного виховання і спорту,</a:t>
                      </a:r>
                      <a:r>
                        <a:rPr lang="uk-UA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фахівці з ювенальної превенції та сучасної </a:t>
                      </a:r>
                      <a:r>
                        <a:rPr lang="uk-UA" sz="16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пробації</a:t>
                      </a:r>
                      <a:r>
                        <a:rPr lang="uk-UA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лікарі-інфекціоністи.</a:t>
                      </a:r>
                      <a:endParaRPr lang="uk-UA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61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944" y="116632"/>
            <a:ext cx="8561040" cy="63408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Просвітницька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профілактична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студентами: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за умов карантину.*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187807"/>
              </p:ext>
            </p:extLst>
          </p:nvPr>
        </p:nvGraphicFramePr>
        <p:xfrm>
          <a:off x="467544" y="908720"/>
          <a:ext cx="8352928" cy="5486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828"/>
                <a:gridCol w="3276098"/>
                <a:gridCol w="1652532"/>
                <a:gridCol w="1533284"/>
                <a:gridCol w="1291186"/>
              </a:tblGrid>
              <a:tr h="865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Тематичні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цикли занять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Дата, час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проведення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ть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9982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Навчально-просвітницький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курсу: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Корпоративна культура ЗВО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.10 – 28.10.2020 р.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Google meet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uk-UA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Навчально-просвітницький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семінар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студентів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курсу: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Правове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регулювання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студентського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життя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11.11 – 03.12.2020 р.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Google meet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Навчально-просвітницький семінар для студентів 3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курсу: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Практична психологія – на допомогу студентам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02.03 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26.03.2021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Google meet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5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593"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*До підготовки та проведення занять залучалися співробітники лабораторії, фахівці з  юридичної клініки, магістранти й заступник з виховної роботи Юридичного інституту.</a:t>
                      </a: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461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uk-UA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Методичні матеріали просвітницько-профілактичного характеру для забезпечення академічної комунікації в умовах карантину*   </a:t>
            </a: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80351"/>
              </p:ext>
            </p:extLst>
          </p:nvPr>
        </p:nvGraphicFramePr>
        <p:xfrm>
          <a:off x="467545" y="1172877"/>
          <a:ext cx="8208913" cy="4775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5"/>
                <a:gridCol w="4764239"/>
                <a:gridCol w="1317073"/>
                <a:gridCol w="1623546"/>
              </a:tblGrid>
              <a:tr h="527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  <a:endParaRPr lang="uk-UA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розробки</a:t>
                      </a:r>
                      <a:endParaRPr lang="uk-UA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endParaRPr lang="uk-UA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Посилання</a:t>
                      </a:r>
                      <a:endParaRPr lang="uk-UA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215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uk-UA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76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Змістовий контент та презентації для проведення </a:t>
                      </a:r>
                      <a:r>
                        <a:rPr lang="uk-UA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навчально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методичних семінарів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кураторів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285750" marR="76835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Організація 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протиепідемічних заходів: досвід, уроки та завдання в умовах 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пандемії;</a:t>
                      </a:r>
                      <a:endParaRPr lang="uk-UA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76835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Вакцинація: актуалізація за умов відсутності колективного імунітету та пандемії 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COVID-19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285750" marR="76835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Проблема вакцинації за умов нової </a:t>
                      </a:r>
                      <a:r>
                        <a:rPr lang="uk-UA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коронавірусної</a:t>
                      </a: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пандемічної реальності;</a:t>
                      </a:r>
                    </a:p>
                    <a:p>
                      <a:pPr marL="285750" marR="76835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Низький рівень вакцинації: загроза для життя, здоров’я та показник соціально безвідповідальної поведінки громадян</a:t>
                      </a: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89" marR="62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https://vvppr.pnu.edu.ua/category/help/</a:t>
                      </a:r>
                      <a:r>
                        <a:rPr kumimoji="0" lang="uk-UA" sz="18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89" marR="62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9830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1843</TotalTime>
  <Words>1692</Words>
  <Application>Microsoft Office PowerPoint</Application>
  <PresentationFormat>Экран (4:3)</PresentationFormat>
  <Paragraphs>302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Навчально-виробнича лабораторія виховної та психолого-педагогічної роботи</vt:lpstr>
      <vt:lpstr>Накази Ректора щодо проведення профілактичної і просвітницької роботи зі студентською молоддю </vt:lpstr>
      <vt:lpstr>Презентация PowerPoint</vt:lpstr>
      <vt:lpstr>Профілактично – просвітницька робота з COVID-19 серед викладачів університету</vt:lpstr>
      <vt:lpstr> </vt:lpstr>
      <vt:lpstr>Профілактично – просвітницька робота з викладачами. Підготовка кураторів до здійснення онлайн-формату відповідної роботи в академгрупах.*</vt:lpstr>
      <vt:lpstr>Профілактично – просвітницька робота з викладачами. Підготовка кураторів до здійснення онлайн-формату відповідної роботи в академгрупах.*</vt:lpstr>
      <vt:lpstr>Просвітницька та профілактична робота зі студентами: зміст та особливості за умов карантину.*</vt:lpstr>
      <vt:lpstr>Методичні матеріали просвітницько-профілактичного характеру для забезпечення академічної комунікації в умовах карантину*   </vt:lpstr>
      <vt:lpstr>Методичні матеріали просвітницько-профілактичного характеру для забезпечення академічної комунікації в умовах карантину*</vt:lpstr>
      <vt:lpstr>Методичні матеріали просвітницько-профілактичного характеру для забезпечення академічної комунікації в умовах карантину*</vt:lpstr>
      <vt:lpstr>Планові психолого-педагогічні дослідження</vt:lpstr>
      <vt:lpstr>Планові психолого-педагогічні дослідження</vt:lpstr>
      <vt:lpstr>Додаткові онлайн-опитування студентів і викладачів в умовах карантину*</vt:lpstr>
      <vt:lpstr>Додаткові онлайн-опитування студентів і викладачів в умовах карантину*</vt:lpstr>
      <vt:lpstr>Додаткові онлайн-опитування студентів і викладачів в умовах карантину*</vt:lpstr>
      <vt:lpstr>Додаткові, передбачені оперативним запитом, превентивно-правові заходи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Накази Ректора щодо проведення профілактичної і просвітницької роботи зі студентською молоддю</dc:title>
  <dc:creator>User</dc:creator>
  <cp:lastModifiedBy>User</cp:lastModifiedBy>
  <cp:revision>100</cp:revision>
  <dcterms:created xsi:type="dcterms:W3CDTF">2021-03-27T10:22:03Z</dcterms:created>
  <dcterms:modified xsi:type="dcterms:W3CDTF">2021-05-17T20:18:07Z</dcterms:modified>
</cp:coreProperties>
</file>