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notesMasterIdLst>
    <p:notesMasterId r:id="rId28"/>
  </p:notesMasterIdLst>
  <p:sldIdLst>
    <p:sldId id="256" r:id="rId5"/>
    <p:sldId id="257" r:id="rId6"/>
    <p:sldId id="288" r:id="rId7"/>
    <p:sldId id="289" r:id="rId8"/>
    <p:sldId id="299" r:id="rId9"/>
    <p:sldId id="281" r:id="rId10"/>
    <p:sldId id="282" r:id="rId11"/>
    <p:sldId id="283" r:id="rId12"/>
    <p:sldId id="284" r:id="rId13"/>
    <p:sldId id="265" r:id="rId14"/>
    <p:sldId id="292" r:id="rId15"/>
    <p:sldId id="300" r:id="rId16"/>
    <p:sldId id="270" r:id="rId17"/>
    <p:sldId id="294" r:id="rId18"/>
    <p:sldId id="295" r:id="rId19"/>
    <p:sldId id="296" r:id="rId20"/>
    <p:sldId id="291" r:id="rId21"/>
    <p:sldId id="271" r:id="rId22"/>
    <p:sldId id="272" r:id="rId23"/>
    <p:sldId id="301" r:id="rId24"/>
    <p:sldId id="286" r:id="rId25"/>
    <p:sldId id="267" r:id="rId26"/>
    <p:sldId id="302" r:id="rId2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Rg st="1" end="23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D2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Помірний стиль 2 –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86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-91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501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48A12C-09CF-4FCC-B27A-1BEF1A3E7EB1}" type="datetimeFigureOut">
              <a:rPr lang="ru-RU" smtClean="0"/>
              <a:pPr/>
              <a:t>24.05.2021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468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5010" y="868468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942E0D-F598-4CD7-8099-F82310E47D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227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кут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кут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кут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кут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кут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28" name="Місце для дати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17" name="Місце для нижнього колонтитула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Пряма сполучна ліні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кут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Місце для номера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EB3A621-ED97-4580-9DE0-EF508687CBC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A621-ED97-4580-9DE0-EF508687CBC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кут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кут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кут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кут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кут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 сполучна ліні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EB3A621-ED97-4580-9DE0-EF508687CBC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кут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Округлений прямокут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28" name="Місце для дати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A3AC-B6FA-415C-9D86-A29753BDF56F}" type="datetimeFigureOut">
              <a:rPr lang="uk-UA" smtClean="0">
                <a:solidFill>
                  <a:srgbClr val="696464"/>
                </a:solidFill>
              </a:rPr>
              <a:pPr/>
              <a:t>24.05.2021</a:t>
            </a:fld>
            <a:endParaRPr lang="uk-UA">
              <a:solidFill>
                <a:srgbClr val="696464"/>
              </a:solidFill>
            </a:endParaRPr>
          </a:p>
        </p:txBody>
      </p:sp>
      <p:sp>
        <p:nvSpPr>
          <p:cNvPr id="17" name="Місце для нижнього колонтитула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srgbClr val="696464"/>
              </a:solidFill>
            </a:endParaRPr>
          </a:p>
        </p:txBody>
      </p:sp>
      <p:sp>
        <p:nvSpPr>
          <p:cNvPr id="29" name="Місце для номера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199DF64-9DF7-45FF-A424-CE3819CD0F6E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кут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окут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986654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A3AC-B6FA-415C-9D86-A29753BDF56F}" type="datetimeFigureOut">
              <a:rPr lang="uk-UA" smtClean="0">
                <a:solidFill>
                  <a:srgbClr val="696464"/>
                </a:solidFill>
              </a:rPr>
              <a:pPr/>
              <a:t>24.05.2021</a:t>
            </a:fld>
            <a:endParaRPr lang="uk-UA">
              <a:solidFill>
                <a:srgbClr val="696464"/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srgbClr val="696464"/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DF64-9DF7-45FF-A424-CE3819CD0F6E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Місце для вмісту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348838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кут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Округлений прямокут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A3AC-B6FA-415C-9D86-A29753BDF56F}" type="datetimeFigureOut">
              <a:rPr lang="uk-UA" smtClean="0">
                <a:solidFill>
                  <a:srgbClr val="696464"/>
                </a:solidFill>
              </a:rPr>
              <a:pPr/>
              <a:t>24.05.2021</a:t>
            </a:fld>
            <a:endParaRPr lang="uk-UA">
              <a:solidFill>
                <a:srgbClr val="696464"/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uk-UA">
              <a:solidFill>
                <a:srgbClr val="696464"/>
              </a:solidFill>
            </a:endParaRPr>
          </a:p>
        </p:txBody>
      </p:sp>
      <p:sp>
        <p:nvSpPr>
          <p:cNvPr id="7" name="Прямокут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окут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199DF64-9DF7-45FF-A424-CE3819CD0F6E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24791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A3AC-B6FA-415C-9D86-A29753BDF56F}" type="datetimeFigureOut">
              <a:rPr lang="uk-UA" smtClean="0">
                <a:solidFill>
                  <a:srgbClr val="696464"/>
                </a:solidFill>
              </a:rPr>
              <a:pPr/>
              <a:t>24.05.2021</a:t>
            </a:fld>
            <a:endParaRPr lang="uk-UA">
              <a:solidFill>
                <a:srgbClr val="696464"/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srgbClr val="696464"/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DF64-9DF7-45FF-A424-CE3819CD0F6E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9" name="Місце для вмісту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1" name="Місце для вмісту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80406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A3AC-B6FA-415C-9D86-A29753BDF56F}" type="datetimeFigureOut">
              <a:rPr lang="uk-UA" smtClean="0">
                <a:solidFill>
                  <a:srgbClr val="696464"/>
                </a:solidFill>
              </a:rPr>
              <a:pPr/>
              <a:t>24.05.2021</a:t>
            </a:fld>
            <a:endParaRPr lang="uk-UA">
              <a:solidFill>
                <a:srgbClr val="696464"/>
              </a:solidFill>
            </a:endParaRPr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srgbClr val="696464"/>
              </a:solidFill>
            </a:endParaRPr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DF64-9DF7-45FF-A424-CE3819CD0F6E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1" name="Місце для вмісту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3" name="Місце для вмісту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47939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A3AC-B6FA-415C-9D86-A29753BDF56F}" type="datetimeFigureOut">
              <a:rPr lang="uk-UA" smtClean="0">
                <a:solidFill>
                  <a:srgbClr val="696464"/>
                </a:solidFill>
              </a:rPr>
              <a:pPr/>
              <a:t>24.05.2021</a:t>
            </a:fld>
            <a:endParaRPr lang="uk-UA">
              <a:solidFill>
                <a:srgbClr val="696464"/>
              </a:solidFill>
            </a:endParaRPr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srgbClr val="696464"/>
              </a:solidFill>
            </a:endParaRPr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DF64-9DF7-45FF-A424-CE3819CD0F6E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9872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A3AC-B6FA-415C-9D86-A29753BDF56F}" type="datetimeFigureOut">
              <a:rPr lang="uk-UA" smtClean="0">
                <a:solidFill>
                  <a:srgbClr val="696464"/>
                </a:solidFill>
              </a:rPr>
              <a:pPr/>
              <a:t>24.05.2021</a:t>
            </a:fld>
            <a:endParaRPr lang="uk-UA">
              <a:solidFill>
                <a:srgbClr val="696464"/>
              </a:solidFill>
            </a:endParaRPr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srgbClr val="696464"/>
              </a:solidFill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DF64-9DF7-45FF-A424-CE3819CD0F6E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38743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Округлений прямокут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A3AC-B6FA-415C-9D86-A29753BDF56F}" type="datetimeFigureOut">
              <a:rPr lang="uk-UA" smtClean="0">
                <a:solidFill>
                  <a:srgbClr val="696464"/>
                </a:solidFill>
              </a:rPr>
              <a:pPr/>
              <a:t>24.05.2021</a:t>
            </a:fld>
            <a:endParaRPr lang="uk-UA">
              <a:solidFill>
                <a:srgbClr val="696464"/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srgbClr val="696464"/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DF64-9DF7-45FF-A424-CE3819CD0F6E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1" name="Місце для вмісту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1505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EB3A621-ED97-4580-9DE0-EF508687CBC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Місце для вмісту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A3AC-B6FA-415C-9D86-A29753BDF56F}" type="datetimeFigureOut">
              <a:rPr lang="uk-UA" smtClean="0">
                <a:solidFill>
                  <a:srgbClr val="696464"/>
                </a:solidFill>
              </a:rPr>
              <a:pPr/>
              <a:t>24.05.2021</a:t>
            </a:fld>
            <a:endParaRPr lang="uk-UA">
              <a:solidFill>
                <a:srgbClr val="696464"/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uk-UA">
              <a:solidFill>
                <a:srgbClr val="696464"/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199DF64-9DF7-45FF-A424-CE3819CD0F6E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1" name="Прямокут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кут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окут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6067221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A3AC-B6FA-415C-9D86-A29753BDF56F}" type="datetimeFigureOut">
              <a:rPr lang="uk-UA" smtClean="0">
                <a:solidFill>
                  <a:srgbClr val="696464"/>
                </a:solidFill>
              </a:rPr>
              <a:pPr/>
              <a:t>24.05.2021</a:t>
            </a:fld>
            <a:endParaRPr lang="uk-UA">
              <a:solidFill>
                <a:srgbClr val="696464"/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srgbClr val="696464"/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DF64-9DF7-45FF-A424-CE3819CD0F6E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46885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A3AC-B6FA-415C-9D86-A29753BDF56F}" type="datetimeFigureOut">
              <a:rPr lang="uk-UA" smtClean="0">
                <a:solidFill>
                  <a:srgbClr val="696464"/>
                </a:solidFill>
              </a:rPr>
              <a:pPr/>
              <a:t>24.05.2021</a:t>
            </a:fld>
            <a:endParaRPr lang="uk-UA">
              <a:solidFill>
                <a:srgbClr val="696464"/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srgbClr val="696464"/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DF64-9DF7-45FF-A424-CE3819CD0F6E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918665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кут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Прямокут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Прямокут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Прямокут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рямокут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28" name="Місце для дати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17" name="Місце для нижнього колонтитула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Пряма сполучна ліні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Прямокут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Місце для номера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EB3A621-ED97-4580-9DE0-EF508687CBC5}" type="slidenum">
              <a:rPr lang="uk-UA" smtClean="0">
                <a:solidFill>
                  <a:srgbClr val="B32C16">
                    <a:shade val="75000"/>
                  </a:srgbClr>
                </a:solidFill>
              </a:rPr>
              <a:pPr/>
              <a:t>‹#›</a:t>
            </a:fld>
            <a:endParaRPr lang="uk-UA">
              <a:solidFill>
                <a:srgbClr val="B32C16">
                  <a:shade val="75000"/>
                </a:srgbClr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55367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EB3A621-ED97-4580-9DE0-EF508687CBC5}" type="slidenum">
              <a:rPr lang="uk-UA" smtClean="0">
                <a:solidFill>
                  <a:srgbClr val="B32C16">
                    <a:shade val="75000"/>
                  </a:srgbClr>
                </a:solidFill>
              </a:rPr>
              <a:pPr/>
              <a:t>‹#›</a:t>
            </a:fld>
            <a:endParaRPr lang="uk-UA">
              <a:solidFill>
                <a:srgbClr val="B32C16">
                  <a:shade val="75000"/>
                </a:srgbClr>
              </a:solidFill>
            </a:endParaRPr>
          </a:p>
        </p:txBody>
      </p:sp>
      <p:sp>
        <p:nvSpPr>
          <p:cNvPr id="8" name="Місце для вмісту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850743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Прямокут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Прямокут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Прямокут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Прямокут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рямокут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13" name="Прямокут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Прямокут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8" name="Пряма сполучна ліні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EB3A621-ED97-4580-9DE0-EF508687CBC5}" type="slidenum">
              <a:rPr lang="uk-UA" smtClean="0">
                <a:solidFill>
                  <a:srgbClr val="B32C16">
                    <a:shade val="75000"/>
                  </a:srgbClr>
                </a:solidFill>
              </a:rPr>
              <a:pPr/>
              <a:t>‹#›</a:t>
            </a:fld>
            <a:endParaRPr lang="uk-UA">
              <a:solidFill>
                <a:srgbClr val="B32C16">
                  <a:shade val="75000"/>
                </a:srgb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645450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A621-ED97-4580-9DE0-EF508687CBC5}" type="slidenum">
              <a:rPr lang="uk-UA" smtClean="0">
                <a:solidFill>
                  <a:srgbClr val="B32C16">
                    <a:shade val="75000"/>
                  </a:srgbClr>
                </a:solidFill>
              </a:rPr>
              <a:pPr/>
              <a:t>‹#›</a:t>
            </a:fld>
            <a:endParaRPr lang="uk-UA">
              <a:solidFill>
                <a:srgbClr val="B32C16">
                  <a:shade val="75000"/>
                </a:srgbClr>
              </a:solidFill>
            </a:endParaRPr>
          </a:p>
        </p:txBody>
      </p:sp>
      <p:sp>
        <p:nvSpPr>
          <p:cNvPr id="8" name="Пряма сполучна ліні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Місце для вмісту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2" name="Місце для вмісту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419644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 сполучна ліні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Прямокут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Прямокут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Прямокут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Прямокут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Прямокут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окут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uk-UA"/>
          </a:p>
        </p:txBody>
      </p:sp>
      <p:sp>
        <p:nvSpPr>
          <p:cNvPr id="15" name="Пряма сполучна ліні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Прямокут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4" name="Місце для вмісту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26" name="Місце для вмісту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EB3A621-ED97-4580-9DE0-EF508687CBC5}" type="slidenum">
              <a:rPr lang="uk-UA" smtClean="0">
                <a:solidFill>
                  <a:srgbClr val="B32C16">
                    <a:shade val="75000"/>
                  </a:srgbClr>
                </a:solidFill>
              </a:rPr>
              <a:pPr/>
              <a:t>‹#›</a:t>
            </a:fld>
            <a:endParaRPr lang="uk-UA">
              <a:solidFill>
                <a:srgbClr val="B32C16">
                  <a:shade val="75000"/>
                </a:srgbClr>
              </a:solidFill>
            </a:endParaRPr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422806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EB3A621-ED97-4580-9DE0-EF508687CBC5}" type="slidenum">
              <a:rPr lang="uk-UA" smtClean="0">
                <a:solidFill>
                  <a:srgbClr val="B32C16">
                    <a:shade val="75000"/>
                  </a:srgbClr>
                </a:solidFill>
              </a:rPr>
              <a:pPr/>
              <a:t>‹#›</a:t>
            </a:fld>
            <a:endParaRPr lang="uk-UA">
              <a:solidFill>
                <a:srgbClr val="B32C16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0856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рямокут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Прямокут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Прямокут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Прямокут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Прямокут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EB3A621-ED97-4580-9DE0-EF508687CBC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418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кут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кут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кут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кут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кут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13" name="Прямокут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кут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8" name="Пряма сполучна ліні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EB3A621-ED97-4580-9DE0-EF508687CBC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кут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Прямокут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Прямокут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Прямокут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Прямокут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Прямокут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8" name="Прямокут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Пряма сполучна ліні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Місце для вмісту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EB3A621-ED97-4580-9DE0-EF508687CBC5}" type="slidenum">
              <a:rPr lang="uk-UA" smtClean="0">
                <a:solidFill>
                  <a:srgbClr val="B32C16">
                    <a:shade val="75000"/>
                  </a:srgbClr>
                </a:solidFill>
              </a:rPr>
              <a:pPr/>
              <a:t>‹#›</a:t>
            </a:fld>
            <a:endParaRPr lang="uk-UA">
              <a:solidFill>
                <a:srgbClr val="B32C16">
                  <a:shade val="75000"/>
                </a:srgbClr>
              </a:solidFill>
            </a:endParaRPr>
          </a:p>
        </p:txBody>
      </p:sp>
      <p:sp>
        <p:nvSpPr>
          <p:cNvPr id="21" name="Прямокут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70559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 сполучна ліні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Прямокут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Прямокут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Прямокут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Прямокут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Прямокут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Прямокут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EB3A621-ED97-4580-9DE0-EF508687CBC5}" type="slidenum">
              <a:rPr lang="uk-UA" smtClean="0">
                <a:solidFill>
                  <a:srgbClr val="B32C16">
                    <a:shade val="75000"/>
                  </a:srgbClr>
                </a:solidFill>
              </a:rPr>
              <a:pPr/>
              <a:t>‹#›</a:t>
            </a:fld>
            <a:endParaRPr lang="uk-UA">
              <a:solidFill>
                <a:srgbClr val="B32C16">
                  <a:shade val="75000"/>
                </a:srgb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22" name="Прямокут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00758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A621-ED97-4580-9DE0-EF508687CBC5}" type="slidenum">
              <a:rPr lang="uk-UA" smtClean="0">
                <a:solidFill>
                  <a:srgbClr val="B32C16">
                    <a:shade val="75000"/>
                  </a:srgbClr>
                </a:solidFill>
              </a:rPr>
              <a:pPr/>
              <a:t>‹#›</a:t>
            </a:fld>
            <a:endParaRPr lang="uk-UA">
              <a:solidFill>
                <a:srgbClr val="B32C16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8969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рямокут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Прямокут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Прямокут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Прямокут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рямокут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Пряма сполучна ліні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EB3A621-ED97-4580-9DE0-EF508687CBC5}" type="slidenum">
              <a:rPr lang="uk-UA" smtClean="0">
                <a:solidFill>
                  <a:srgbClr val="B32C16">
                    <a:shade val="75000"/>
                  </a:srgbClr>
                </a:solidFill>
              </a:rPr>
              <a:pPr/>
              <a:t>‹#›</a:t>
            </a:fld>
            <a:endParaRPr lang="uk-UA">
              <a:solidFill>
                <a:srgbClr val="B32C16">
                  <a:shade val="75000"/>
                </a:srgbClr>
              </a:solidFill>
            </a:endParaRP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117581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кут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Прямокут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Прямокут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Прямокут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рямокут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28" name="Місце для дати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17" name="Місце для нижнього колонтитула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Пряма сполучна ліні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Прямокут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Місце для номера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EB3A621-ED97-4580-9DE0-EF508687CBC5}" type="slidenum">
              <a:rPr lang="uk-UA" smtClean="0">
                <a:solidFill>
                  <a:srgbClr val="B32C16">
                    <a:shade val="75000"/>
                  </a:srgbClr>
                </a:solidFill>
              </a:rPr>
              <a:pPr/>
              <a:t>‹#›</a:t>
            </a:fld>
            <a:endParaRPr lang="uk-UA">
              <a:solidFill>
                <a:srgbClr val="B32C16">
                  <a:shade val="75000"/>
                </a:srgbClr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963680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EB3A621-ED97-4580-9DE0-EF508687CBC5}" type="slidenum">
              <a:rPr lang="uk-UA" smtClean="0">
                <a:solidFill>
                  <a:srgbClr val="B32C16">
                    <a:shade val="75000"/>
                  </a:srgbClr>
                </a:solidFill>
              </a:rPr>
              <a:pPr/>
              <a:t>‹#›</a:t>
            </a:fld>
            <a:endParaRPr lang="uk-UA">
              <a:solidFill>
                <a:srgbClr val="B32C16">
                  <a:shade val="75000"/>
                </a:srgbClr>
              </a:solidFill>
            </a:endParaRPr>
          </a:p>
        </p:txBody>
      </p:sp>
      <p:sp>
        <p:nvSpPr>
          <p:cNvPr id="8" name="Місце для вмісту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220199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Прямокут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Прямокут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Прямокут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Прямокут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рямокут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13" name="Прямокут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Прямокут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8" name="Пряма сполучна ліні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EB3A621-ED97-4580-9DE0-EF508687CBC5}" type="slidenum">
              <a:rPr lang="uk-UA" smtClean="0">
                <a:solidFill>
                  <a:srgbClr val="B32C16">
                    <a:shade val="75000"/>
                  </a:srgbClr>
                </a:solidFill>
              </a:rPr>
              <a:pPr/>
              <a:t>‹#›</a:t>
            </a:fld>
            <a:endParaRPr lang="uk-UA">
              <a:solidFill>
                <a:srgbClr val="B32C16">
                  <a:shade val="75000"/>
                </a:srgb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985305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A621-ED97-4580-9DE0-EF508687CBC5}" type="slidenum">
              <a:rPr lang="uk-UA" smtClean="0">
                <a:solidFill>
                  <a:srgbClr val="B32C16">
                    <a:shade val="75000"/>
                  </a:srgbClr>
                </a:solidFill>
              </a:rPr>
              <a:pPr/>
              <a:t>‹#›</a:t>
            </a:fld>
            <a:endParaRPr lang="uk-UA">
              <a:solidFill>
                <a:srgbClr val="B32C16">
                  <a:shade val="75000"/>
                </a:srgbClr>
              </a:solidFill>
            </a:endParaRPr>
          </a:p>
        </p:txBody>
      </p:sp>
      <p:sp>
        <p:nvSpPr>
          <p:cNvPr id="8" name="Пряма сполучна ліні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Місце для вмісту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2" name="Місце для вмісту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20818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 сполучна ліні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Прямокут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Прямокут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Прямокут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Прямокут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Прямокут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окут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uk-UA"/>
          </a:p>
        </p:txBody>
      </p:sp>
      <p:sp>
        <p:nvSpPr>
          <p:cNvPr id="15" name="Пряма сполучна ліні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Прямокут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4" name="Місце для вмісту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26" name="Місце для вмісту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EB3A621-ED97-4580-9DE0-EF508687CBC5}" type="slidenum">
              <a:rPr lang="uk-UA" smtClean="0">
                <a:solidFill>
                  <a:srgbClr val="B32C16">
                    <a:shade val="75000"/>
                  </a:srgbClr>
                </a:solidFill>
              </a:rPr>
              <a:pPr/>
              <a:t>‹#›</a:t>
            </a:fld>
            <a:endParaRPr lang="uk-UA">
              <a:solidFill>
                <a:srgbClr val="B32C16">
                  <a:shade val="75000"/>
                </a:srgbClr>
              </a:solidFill>
            </a:endParaRPr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832961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EB3A621-ED97-4580-9DE0-EF508687CBC5}" type="slidenum">
              <a:rPr lang="uk-UA" smtClean="0">
                <a:solidFill>
                  <a:srgbClr val="B32C16">
                    <a:shade val="75000"/>
                  </a:srgbClr>
                </a:solidFill>
              </a:rPr>
              <a:pPr/>
              <a:t>‹#›</a:t>
            </a:fld>
            <a:endParaRPr lang="uk-UA">
              <a:solidFill>
                <a:srgbClr val="B32C16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011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A621-ED97-4580-9DE0-EF508687CBC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Пряма сполучна ліні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Місце для вмісту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2" name="Місце для вмісту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рямокут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Прямокут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Прямокут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Прямокут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Прямокут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EB3A621-ED97-4580-9DE0-EF508687CBC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324741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кут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Прямокут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Прямокут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Прямокут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Прямокут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Прямокут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8" name="Прямокут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Пряма сполучна ліні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Місце для вмісту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EB3A621-ED97-4580-9DE0-EF508687CBC5}" type="slidenum">
              <a:rPr lang="uk-UA" smtClean="0">
                <a:solidFill>
                  <a:srgbClr val="B32C16">
                    <a:shade val="75000"/>
                  </a:srgbClr>
                </a:solidFill>
              </a:rPr>
              <a:pPr/>
              <a:t>‹#›</a:t>
            </a:fld>
            <a:endParaRPr lang="uk-UA">
              <a:solidFill>
                <a:srgbClr val="B32C16">
                  <a:shade val="75000"/>
                </a:srgbClr>
              </a:solidFill>
            </a:endParaRPr>
          </a:p>
        </p:txBody>
      </p:sp>
      <p:sp>
        <p:nvSpPr>
          <p:cNvPr id="21" name="Прямокут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047399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 сполучна ліні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Прямокут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Прямокут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Прямокут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Прямокут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Прямокут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Прямокут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EB3A621-ED97-4580-9DE0-EF508687CBC5}" type="slidenum">
              <a:rPr lang="uk-UA" smtClean="0">
                <a:solidFill>
                  <a:srgbClr val="B32C16">
                    <a:shade val="75000"/>
                  </a:srgbClr>
                </a:solidFill>
              </a:rPr>
              <a:pPr/>
              <a:t>‹#›</a:t>
            </a:fld>
            <a:endParaRPr lang="uk-UA">
              <a:solidFill>
                <a:srgbClr val="B32C16">
                  <a:shade val="75000"/>
                </a:srgb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22" name="Прямокут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94274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A621-ED97-4580-9DE0-EF508687CBC5}" type="slidenum">
              <a:rPr lang="uk-UA" smtClean="0">
                <a:solidFill>
                  <a:srgbClr val="B32C16">
                    <a:shade val="75000"/>
                  </a:srgbClr>
                </a:solidFill>
              </a:rPr>
              <a:pPr/>
              <a:t>‹#›</a:t>
            </a:fld>
            <a:endParaRPr lang="uk-UA">
              <a:solidFill>
                <a:srgbClr val="B32C16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4554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рямокут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Прямокут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Прямокут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Прямокут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рямокут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Пряма сполучна ліні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EB3A621-ED97-4580-9DE0-EF508687CBC5}" type="slidenum">
              <a:rPr lang="uk-UA" smtClean="0">
                <a:solidFill>
                  <a:srgbClr val="B32C16">
                    <a:shade val="75000"/>
                  </a:srgbClr>
                </a:solidFill>
              </a:rPr>
              <a:pPr/>
              <a:t>‹#›</a:t>
            </a:fld>
            <a:endParaRPr lang="uk-UA">
              <a:solidFill>
                <a:srgbClr val="B32C16">
                  <a:shade val="75000"/>
                </a:srgbClr>
              </a:solidFill>
            </a:endParaRP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126782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 сполучна ліні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кут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кут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кут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кут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кут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кут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uk-UA"/>
          </a:p>
        </p:txBody>
      </p:sp>
      <p:sp>
        <p:nvSpPr>
          <p:cNvPr id="15" name="Пряма сполучна ліні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кут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Місце для вмісту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26" name="Місце для вмісту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EB3A621-ED97-4580-9DE0-EF508687CBC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EB3A621-ED97-4580-9DE0-EF508687CBC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кут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кут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кут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кут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кут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EB3A621-ED97-4580-9DE0-EF508687CBC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кут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кут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кут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кут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кут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кут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8" name="Прямокут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 сполучна ліні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Місце для вмісту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EB3A621-ED97-4580-9DE0-EF508687CBC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1" name="Прямокут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 сполучна ліні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кут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кут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кут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кут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кут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кут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кут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EB3A621-ED97-4580-9DE0-EF508687CBC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22" name="Прямокут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кут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кут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кут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кут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Місце для дати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8" name="Прямокут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 сполучна ліні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Місце для номера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EB3A621-ED97-4580-9DE0-EF508687CBC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2" name="Місце для заголовка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3" name="Місце для тексту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Округлений прямокут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Місце для заголовка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3" name="Місце для тексту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4" name="Місце для дати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2E0A3AC-B6FA-415C-9D86-A29753BDF56F}" type="datetimeFigureOut">
              <a:rPr lang="uk-UA" smtClean="0">
                <a:solidFill>
                  <a:srgbClr val="696464"/>
                </a:solidFill>
              </a:rPr>
              <a:pPr/>
              <a:t>24.05.2021</a:t>
            </a:fld>
            <a:endParaRPr lang="uk-UA">
              <a:solidFill>
                <a:srgbClr val="696464"/>
              </a:solidFill>
            </a:endParaRPr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uk-UA">
              <a:solidFill>
                <a:srgbClr val="696464"/>
              </a:solidFill>
            </a:endParaRPr>
          </a:p>
        </p:txBody>
      </p:sp>
      <p:sp>
        <p:nvSpPr>
          <p:cNvPr id="23" name="Місце для номера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199DF64-9DF7-45FF-A424-CE3819CD0F6E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08617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Прямокут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Прямокут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Прямокут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Прямокут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Місце для дати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8" name="Прямокут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Пряма сполучна ліні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Місце для номера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EB3A621-ED97-4580-9DE0-EF508687CBC5}" type="slidenum">
              <a:rPr lang="uk-UA" smtClean="0">
                <a:solidFill>
                  <a:srgbClr val="B32C16">
                    <a:shade val="75000"/>
                  </a:srgbClr>
                </a:solidFill>
              </a:rPr>
              <a:pPr/>
              <a:t>‹#›</a:t>
            </a:fld>
            <a:endParaRPr lang="uk-UA">
              <a:solidFill>
                <a:srgbClr val="B32C16">
                  <a:shade val="75000"/>
                </a:srgbClr>
              </a:solidFill>
            </a:endParaRPr>
          </a:p>
        </p:txBody>
      </p:sp>
      <p:sp>
        <p:nvSpPr>
          <p:cNvPr id="22" name="Місце для заголовка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3" name="Місце для тексту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1268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Прямокут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Прямокут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Прямокут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Прямокут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Місце для дати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3D91D9B-1F88-40B8-BFD3-1916C4552F20}" type="datetimeFigureOut">
              <a:rPr lang="uk-UA" smtClean="0"/>
              <a:pPr/>
              <a:t>24.05.2021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8" name="Прямокут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Пряма сполучна ліні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Місце для номера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EB3A621-ED97-4580-9DE0-EF508687CBC5}" type="slidenum">
              <a:rPr lang="uk-UA" smtClean="0">
                <a:solidFill>
                  <a:srgbClr val="B32C16">
                    <a:shade val="75000"/>
                  </a:srgbClr>
                </a:solidFill>
              </a:rPr>
              <a:pPr/>
              <a:t>‹#›</a:t>
            </a:fld>
            <a:endParaRPr lang="uk-UA">
              <a:solidFill>
                <a:srgbClr val="B32C16">
                  <a:shade val="75000"/>
                </a:srgbClr>
              </a:solidFill>
            </a:endParaRPr>
          </a:p>
        </p:txBody>
      </p:sp>
      <p:sp>
        <p:nvSpPr>
          <p:cNvPr id="22" name="Місце для заголовка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3" name="Місце для тексту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32752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31640" y="1560516"/>
            <a:ext cx="6786610" cy="416088"/>
          </a:xfrm>
        </p:spPr>
        <p:txBody>
          <a:bodyPr/>
          <a:lstStyle/>
          <a:p>
            <a:r>
              <a:rPr lang="uk-UA" dirty="0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  <a:t>Просвітницько-інформаційний семінар</a:t>
            </a:r>
            <a:endParaRPr lang="uk-UA" dirty="0">
              <a:solidFill>
                <a:schemeClr val="tx2">
                  <a:lumMod val="75000"/>
                </a:schemeClr>
              </a:solidFill>
              <a:latin typeface="Georgi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8690" y="3212976"/>
            <a:ext cx="7772400" cy="1392560"/>
          </a:xfrm>
        </p:spPr>
        <p:txBody>
          <a:bodyPr>
            <a:normAutofit fontScale="90000"/>
          </a:bodyPr>
          <a:lstStyle/>
          <a:p>
            <a:r>
              <a:rPr lang="uk-UA" sz="4000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Тема </a:t>
            </a:r>
            <a:r>
              <a:rPr lang="uk-UA" sz="4000" dirty="0" err="1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“Практична</a:t>
            </a:r>
            <a:r>
              <a:rPr lang="uk-UA" sz="4000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 психологія – на допомогу студентам </a:t>
            </a:r>
            <a:r>
              <a:rPr lang="uk-UA" sz="4000" dirty="0" err="1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університету”</a:t>
            </a: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uk-UA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ідзаголовок 2"/>
          <p:cNvSpPr txBox="1">
            <a:spLocks/>
          </p:cNvSpPr>
          <p:nvPr/>
        </p:nvSpPr>
        <p:spPr>
          <a:xfrm>
            <a:off x="357158" y="428604"/>
            <a:ext cx="8358246" cy="1548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uk-UA" sz="1400" b="1" i="0" u="none" strike="noStrike" kern="1200" cap="all" spc="25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Georgia" pitchFamily="18" charset="0"/>
              </a:rPr>
              <a:t>Навчально-виробнича лабораторія</a:t>
            </a:r>
            <a:r>
              <a:rPr kumimoji="0" lang="uk-UA" sz="1400" b="1" i="0" u="none" strike="noStrike" kern="1200" cap="all" spc="250" normalizeH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Georgia" pitchFamily="18" charset="0"/>
              </a:rPr>
              <a:t> виховної та психолого-педагогічної роботи</a:t>
            </a:r>
            <a:endParaRPr kumimoji="0" lang="uk-UA" sz="1400" b="1" i="0" u="none" strike="noStrike" kern="1200" cap="all" spc="250" normalizeH="0" baseline="0" noProof="0" dirty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uLnTx/>
              <a:uFillTx/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5373216"/>
            <a:ext cx="7488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ілюстративно-презентаційний супровід </a:t>
            </a:r>
            <a:r>
              <a:rPr lang="uk-UA" dirty="0" smtClean="0"/>
              <a:t>просвітницько-інформаційного семінару </a:t>
            </a:r>
            <a:r>
              <a:rPr lang="uk-UA" dirty="0" smtClean="0"/>
              <a:t>для </a:t>
            </a:r>
            <a:r>
              <a:rPr lang="uk-UA" dirty="0" smtClean="0"/>
              <a:t>студентів </a:t>
            </a:r>
            <a:r>
              <a:rPr lang="uk-UA" smtClean="0"/>
              <a:t>академгрупи </a:t>
            </a:r>
            <a:endParaRPr lang="uk-UA" dirty="0" smtClean="0"/>
          </a:p>
          <a:p>
            <a:pPr algn="ctr"/>
            <a:r>
              <a:rPr lang="uk-UA" dirty="0" smtClean="0"/>
              <a:t>2021 р.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483768" y="1021311"/>
            <a:ext cx="4032447" cy="37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1600" b="1" dirty="0">
                <a:latin typeface="Times New Roman"/>
                <a:ea typeface="Calibri"/>
                <a:cs typeface="Times New Roman"/>
              </a:rPr>
              <a:t>На допомогу кураторам</a:t>
            </a:r>
            <a:endParaRPr lang="uk-UA" sz="1600" dirty="0">
              <a:effectLst/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1214446"/>
          </a:xfrm>
          <a:solidFill>
            <a:schemeClr val="bg1"/>
          </a:solidFill>
        </p:spPr>
        <p:txBody>
          <a:bodyPr anchor="ctr">
            <a:noAutofit/>
          </a:bodyPr>
          <a:lstStyle/>
          <a:p>
            <a:r>
              <a:rPr lang="uk-UA" sz="2000" b="1" dirty="0" smtClean="0">
                <a:latin typeface="Georgia" pitchFamily="18" charset="0"/>
              </a:rPr>
              <a:t>Кадровий склад навчально-виробничої лабораторії виховної та психолого-педагогічної роботи</a:t>
            </a:r>
            <a:endParaRPr lang="uk-UA" sz="2000" b="1" dirty="0">
              <a:latin typeface="Georgia" pitchFamily="18" charset="0"/>
            </a:endParaRPr>
          </a:p>
        </p:txBody>
      </p:sp>
      <p:sp>
        <p:nvSpPr>
          <p:cNvPr id="6" name="Прямокутник 5"/>
          <p:cNvSpPr/>
          <p:nvPr/>
        </p:nvSpPr>
        <p:spPr>
          <a:xfrm>
            <a:off x="2285984" y="1357298"/>
            <a:ext cx="4714908" cy="207170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22530" name="Picture 2" descr="http://vvppr.pnu.edu.ua/wp-content/uploads/sites/129/2018/06/IMG-95cc717bf65f4dd8881750a65e996ee2-V-e155411953466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1357298"/>
            <a:ext cx="1551836" cy="2071702"/>
          </a:xfrm>
          <a:prstGeom prst="rect">
            <a:avLst/>
          </a:prstGeom>
          <a:noFill/>
        </p:spPr>
      </p:pic>
      <p:graphicFrame>
        <p:nvGraphicFramePr>
          <p:cNvPr id="10" name="Таблиця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129739"/>
              </p:ext>
            </p:extLst>
          </p:nvPr>
        </p:nvGraphicFramePr>
        <p:xfrm>
          <a:off x="214282" y="3429000"/>
          <a:ext cx="8715436" cy="301228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715436"/>
              </a:tblGrid>
              <a:tr h="957086">
                <a:tc>
                  <a:txBody>
                    <a:bodyPr/>
                    <a:lstStyle/>
                    <a:p>
                      <a:pPr algn="ctr"/>
                      <a:r>
                        <a:rPr kumimoji="0" lang="uk-UA" sz="2000" b="1" i="0" kern="1200" dirty="0" err="1" smtClean="0">
                          <a:solidFill>
                            <a:schemeClr val="lt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Басараб</a:t>
                      </a:r>
                      <a:r>
                        <a:rPr kumimoji="0" lang="uk-UA" sz="2000" b="1" i="0" kern="1200" dirty="0" smtClean="0">
                          <a:solidFill>
                            <a:schemeClr val="lt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 Наталія Ярославівна</a:t>
                      </a:r>
                      <a:endParaRPr lang="uk-UA" sz="2000" dirty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  <a:tr h="2055195">
                <a:tc>
                  <a:txBody>
                    <a:bodyPr/>
                    <a:lstStyle/>
                    <a:p>
                      <a:pPr algn="just"/>
                      <a:r>
                        <a:rPr kumimoji="0" lang="uk-UA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провідний фахівець з питань забезпечення комплексного планування й моніторингу виховної та психолого-педагогічної роботи, аспірантка кафедри педагогіки імені Богдана </a:t>
                      </a:r>
                      <a:r>
                        <a:rPr kumimoji="0" lang="uk-UA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Ступарика</a:t>
                      </a:r>
                      <a:r>
                        <a:rPr kumimoji="0" lang="uk-UA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 спеціальністю 011 “Науки про освіту”; кваліфікація за дипломом про вищу</a:t>
                      </a:r>
                      <a:r>
                        <a:rPr kumimoji="0" lang="uk-UA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освіту</a:t>
                      </a:r>
                      <a:r>
                        <a:rPr kumimoji="0" lang="uk-UA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“Викладач педагогіки, вчитель початкових класів, практичний психолог в закладах освіти”. Має 7 публікацій</a:t>
                      </a:r>
                      <a:r>
                        <a:rPr kumimoji="0" lang="uk-UA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 в т.ч. 5 - наукового та 2 – навчально-методичного характеру)</a:t>
                      </a:r>
                      <a:endParaRPr lang="uk-UA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982" y="260560"/>
            <a:ext cx="8748464" cy="576080"/>
          </a:xfrm>
        </p:spPr>
        <p:txBody>
          <a:bodyPr>
            <a:noAutofit/>
          </a:bodyPr>
          <a:lstStyle/>
          <a:p>
            <a:pPr algn="ctr"/>
            <a:r>
              <a:rPr lang="uk-UA" sz="2000" b="1" dirty="0">
                <a:solidFill>
                  <a:srgbClr val="FF0000"/>
                </a:solidFill>
                <a:latin typeface="Georgia"/>
              </a:rPr>
              <a:t>Основні напрямки і види діяльності лабораторії виховної та психолого-педагогічної </a:t>
            </a:r>
            <a:r>
              <a:rPr lang="uk-UA" sz="2000" b="1" dirty="0" smtClean="0">
                <a:solidFill>
                  <a:srgbClr val="FF0000"/>
                </a:solidFill>
                <a:latin typeface="Georgia"/>
              </a:rPr>
              <a:t>роботи</a:t>
            </a:r>
            <a:endParaRPr lang="uk-UA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Місце для вмісту 3" descr="44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84726" y="1484729"/>
            <a:ext cx="8784976" cy="5224353"/>
          </a:xfrm>
        </p:spPr>
      </p:pic>
      <p:sp>
        <p:nvSpPr>
          <p:cNvPr id="3" name="Прямоугольник 2"/>
          <p:cNvSpPr/>
          <p:nvPr/>
        </p:nvSpPr>
        <p:spPr>
          <a:xfrm>
            <a:off x="112595" y="836640"/>
            <a:ext cx="8929239" cy="61555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uk-UA" b="1" cap="all" dirty="0" smtClean="0">
                <a:ln w="9000" cmpd="sng">
                  <a:solidFill>
                    <a:srgbClr val="956251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956251">
                        <a:shade val="20000"/>
                        <a:satMod val="245000"/>
                      </a:srgbClr>
                    </a:gs>
                    <a:gs pos="43000">
                      <a:srgbClr val="956251">
                        <a:satMod val="255000"/>
                      </a:srgbClr>
                    </a:gs>
                    <a:gs pos="48000">
                      <a:srgbClr val="956251">
                        <a:shade val="85000"/>
                        <a:satMod val="255000"/>
                      </a:srgbClr>
                    </a:gs>
                    <a:gs pos="100000">
                      <a:srgbClr val="956251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  <a:ea typeface="Times New Roman"/>
                <a:cs typeface="Times New Roman" pitchFamily="18" charset="0"/>
              </a:rPr>
              <a:t>1.</a:t>
            </a:r>
            <a:r>
              <a:rPr lang="uk-UA" sz="1600" b="1" cap="all" dirty="0" smtClean="0">
                <a:ln w="9000" cmpd="sng">
                  <a:solidFill>
                    <a:srgbClr val="956251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956251">
                        <a:shade val="20000"/>
                        <a:satMod val="245000"/>
                      </a:srgbClr>
                    </a:gs>
                    <a:gs pos="43000">
                      <a:srgbClr val="956251">
                        <a:satMod val="255000"/>
                      </a:srgbClr>
                    </a:gs>
                    <a:gs pos="48000">
                      <a:srgbClr val="956251">
                        <a:shade val="85000"/>
                        <a:satMod val="255000"/>
                      </a:srgbClr>
                    </a:gs>
                    <a:gs pos="100000">
                      <a:srgbClr val="956251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  <a:ea typeface="Times New Roman"/>
                <a:cs typeface="Times New Roman" pitchFamily="18" charset="0"/>
              </a:rPr>
              <a:t> Організація </a:t>
            </a:r>
            <a:r>
              <a:rPr lang="uk-UA" sz="1600" b="1" cap="all" dirty="0">
                <a:ln w="9000" cmpd="sng">
                  <a:solidFill>
                    <a:srgbClr val="956251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956251">
                        <a:shade val="20000"/>
                        <a:satMod val="245000"/>
                      </a:srgbClr>
                    </a:gs>
                    <a:gs pos="43000">
                      <a:srgbClr val="956251">
                        <a:satMod val="255000"/>
                      </a:srgbClr>
                    </a:gs>
                    <a:gs pos="48000">
                      <a:srgbClr val="956251">
                        <a:shade val="85000"/>
                        <a:satMod val="255000"/>
                      </a:srgbClr>
                    </a:gs>
                    <a:gs pos="100000">
                      <a:srgbClr val="956251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  <a:ea typeface="Times New Roman"/>
                <a:cs typeface="Times New Roman" pitchFamily="18" charset="0"/>
              </a:rPr>
              <a:t>інформаційного та методичного забезпечення психолого-педагогічного процесу</a:t>
            </a:r>
            <a:endParaRPr lang="uk-UA" sz="1600" dirty="0">
              <a:solidFill>
                <a:prstClr val="black"/>
              </a:soli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58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2. Діагностика навчально-виховного процесу</a:t>
            </a:r>
            <a:endParaRPr lang="uk-UA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"/>
          </p:nvPr>
        </p:nvSpPr>
        <p:spPr>
          <a:xfrm>
            <a:off x="899592" y="1556792"/>
            <a:ext cx="7772400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900" dirty="0" smtClean="0">
                <a:latin typeface="Times New Roman" pitchFamily="18" charset="0"/>
                <a:cs typeface="Times New Roman" pitchFamily="18" charset="0"/>
              </a:rPr>
              <a:t>Діагностика навчально-виховного процесу охоплює такі параметри: 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1900" dirty="0" smtClean="0">
                <a:latin typeface="Times New Roman" pitchFamily="18" charset="0"/>
                <a:cs typeface="Times New Roman" pitchFamily="18" charset="0"/>
              </a:rPr>
              <a:t>вивчення </a:t>
            </a:r>
            <a:r>
              <a:rPr lang="uk-UA" sz="1900" dirty="0" err="1" smtClean="0">
                <a:latin typeface="Times New Roman" pitchFamily="18" charset="0"/>
                <a:cs typeface="Times New Roman" pitchFamily="18" charset="0"/>
              </a:rPr>
              <a:t>ціннісно-орієнтаційної</a:t>
            </a:r>
            <a:r>
              <a:rPr lang="uk-UA" sz="1900" dirty="0" smtClean="0">
                <a:latin typeface="Times New Roman" pitchFamily="18" charset="0"/>
                <a:cs typeface="Times New Roman" pitchFamily="18" charset="0"/>
              </a:rPr>
              <a:t> сфери студентів; 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1900" dirty="0" smtClean="0">
                <a:latin typeface="Times New Roman" pitchFamily="18" charset="0"/>
                <a:cs typeface="Times New Roman" pitchFamily="18" charset="0"/>
              </a:rPr>
              <a:t>вивчення особистісно-професійних якостей;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1900" dirty="0" smtClean="0">
                <a:latin typeface="Times New Roman" pitchFamily="18" charset="0"/>
                <a:cs typeface="Times New Roman" pitchFamily="18" charset="0"/>
              </a:rPr>
              <a:t>вивчення адаптивних можливостей студентів до умов вищої школи;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1900" dirty="0" smtClean="0">
                <a:latin typeface="Times New Roman" pitchFamily="18" charset="0"/>
                <a:cs typeface="Times New Roman" pitchFamily="18" charset="0"/>
              </a:rPr>
              <a:t>мотивації студентів до успішної фахової діяльності;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1900" dirty="0" smtClean="0">
                <a:latin typeface="Times New Roman" pitchFamily="18" charset="0"/>
                <a:cs typeface="Times New Roman" pitchFamily="18" charset="0"/>
              </a:rPr>
              <a:t>професійної ідентифікації майбутніх фахівців; 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1900" dirty="0" smtClean="0">
                <a:latin typeface="Times New Roman" pitchFamily="18" charset="0"/>
                <a:cs typeface="Times New Roman" pitchFamily="18" charset="0"/>
              </a:rPr>
              <a:t>опитування учасників-партнерів освітнього процесу в рамках акредитації освітніх програм;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1900" dirty="0" smtClean="0">
                <a:latin typeface="Times New Roman" pitchFamily="18" charset="0"/>
                <a:cs typeface="Times New Roman" pitchFamily="18" charset="0"/>
              </a:rPr>
              <a:t>дослідження особливостей навчання та надання якісних освітніх послуг в умовах пандемії</a:t>
            </a:r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;</a:t>
            </a:r>
            <a:endParaRPr lang="uk-UA" sz="19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sz="1900" dirty="0" smtClean="0">
                <a:latin typeface="Times New Roman" pitchFamily="18" charset="0"/>
                <a:cs typeface="Times New Roman" pitchFamily="18" charset="0"/>
              </a:rPr>
              <a:t>вивчення проблем взаємодії кураторів зі студентами;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1900" dirty="0" smtClean="0">
                <a:latin typeface="Times New Roman" pitchFamily="18" charset="0"/>
                <a:cs typeface="Times New Roman" pitchFamily="18" charset="0"/>
              </a:rPr>
              <a:t>дослідження на запит підрозділів, адміністрації, гарантів ОП.</a:t>
            </a:r>
          </a:p>
        </p:txBody>
      </p:sp>
      <p:cxnSp>
        <p:nvCxnSpPr>
          <p:cNvPr id="9" name="Пряма сполучна лінія 8"/>
          <p:cNvCxnSpPr/>
          <p:nvPr/>
        </p:nvCxnSpPr>
        <p:spPr>
          <a:xfrm>
            <a:off x="1115616" y="6309320"/>
            <a:ext cx="7776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09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493652"/>
              </p:ext>
            </p:extLst>
          </p:nvPr>
        </p:nvGraphicFramePr>
        <p:xfrm>
          <a:off x="0" y="71413"/>
          <a:ext cx="9144000" cy="68561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631503">
                <a:tc>
                  <a:txBody>
                    <a:bodyPr/>
                    <a:lstStyle/>
                    <a:p>
                      <a:pPr algn="ctr"/>
                      <a:r>
                        <a:rPr kumimoji="0" lang="uk-UA" sz="2000" b="1" kern="1200" dirty="0" smtClean="0">
                          <a:solidFill>
                            <a:schemeClr val="lt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3. Навчально-методичний семінар для кураторів 1-3 курсів </a:t>
                      </a:r>
                    </a:p>
                    <a:p>
                      <a:pPr algn="ctr"/>
                      <a:r>
                        <a:rPr kumimoji="0" lang="uk-UA" sz="2000" b="1" kern="1200" dirty="0" smtClean="0">
                          <a:solidFill>
                            <a:schemeClr val="lt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(2012 – 2021 рр.)</a:t>
                      </a:r>
                      <a:endParaRPr lang="ru-RU" sz="2000" dirty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  <a:tr h="921241">
                <a:tc>
                  <a:txBody>
                    <a:bodyPr/>
                    <a:lstStyle/>
                    <a:p>
                      <a:pPr algn="just"/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Організація і проведення тематичних занять психолого-педагогічного, духовно-просвітницького, інформаційно-просвітницького й аналітично-роз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’</a:t>
                      </a:r>
                      <a:r>
                        <a:rPr kumimoji="0" lang="uk-UA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яснювального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спрямувань;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49123">
                <a:tc>
                  <a:txBody>
                    <a:bodyPr/>
                    <a:lstStyle/>
                    <a:p>
                      <a:pPr algn="just"/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Презентація методичних матеріалів, розроблених для кураторів лабораторією;</a:t>
                      </a:r>
                      <a:endParaRPr lang="uk-UA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44869">
                <a:tc>
                  <a:txBody>
                    <a:bodyPr/>
                    <a:lstStyle/>
                    <a:p>
                      <a:pPr algn="just"/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Створення та зміцнення платформи для академічної комунікації й консолідації науково-педагогічних працівників;</a:t>
                      </a:r>
                      <a:endParaRPr lang="uk-UA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44869">
                <a:tc>
                  <a:txBody>
                    <a:bodyPr/>
                    <a:lstStyle/>
                    <a:p>
                      <a:pPr algn="just"/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Поширення передового психолого-педагогічного досвіду кураторів університету, інших закладів вищої освіти;</a:t>
                      </a:r>
                      <a:endParaRPr lang="uk-UA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21241">
                <a:tc>
                  <a:txBody>
                    <a:bodyPr/>
                    <a:lstStyle/>
                    <a:p>
                      <a:pPr algn="just"/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Зустрічі з представниками духовно-інтелектуальної еліти, успішними професіоналами Прикарпаття, адміністрацією Прикарпатського національного університету;</a:t>
                      </a:r>
                      <a:endParaRPr lang="uk-UA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44869">
                <a:tc>
                  <a:txBody>
                    <a:bodyPr/>
                    <a:lstStyle/>
                    <a:p>
                      <a:pPr algn="just"/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Роз’яснення результатів психодіагностичних обстежень та алгоритму їхнього використання для оптимізації навчально-виховного процесу;</a:t>
                      </a:r>
                      <a:endParaRPr lang="uk-UA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54886">
                <a:tc>
                  <a:txBody>
                    <a:bodyPr/>
                    <a:lstStyle/>
                    <a:p>
                      <a:pPr algn="just"/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Проведення анкетувань слухачів.</a:t>
                      </a:r>
                      <a:endParaRPr lang="uk-UA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473985">
                <a:tc>
                  <a:txBody>
                    <a:bodyPr/>
                    <a:lstStyle/>
                    <a:p>
                      <a:pPr algn="just"/>
                      <a:r>
                        <a:rPr kumimoji="0" lang="uk-UA" sz="18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Масштаби та якісна оцінка діяльності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щорічне охоплення (у форматі 3-х річної безперервної психолого-педагогічної освіти) усіх кураторів 1-3 курсів; проведено  270 занять (2012-2021рр.); створено лекторсько-ініціативну групу, розроблено  методичних більше 50 матеріалів (2012-2021 рр.); загалом до роботи семінару долучались  щорічно до 300 слухачів.</a:t>
                      </a:r>
                      <a:endParaRPr lang="uk-UA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54316"/>
            <a:ext cx="8534400" cy="914384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pPr lvl="0">
              <a:defRPr/>
            </a:pPr>
            <a:r>
              <a:rPr lang="uk-UA" sz="2400" b="1" cap="all" dirty="0" smtClean="0">
                <a:ln w="9000" cmpd="sng">
                  <a:solidFill>
                    <a:srgbClr val="956251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956251">
                        <a:shade val="20000"/>
                        <a:satMod val="245000"/>
                      </a:srgbClr>
                    </a:gs>
                    <a:gs pos="43000">
                      <a:srgbClr val="956251">
                        <a:satMod val="255000"/>
                      </a:srgbClr>
                    </a:gs>
                    <a:gs pos="48000">
                      <a:srgbClr val="956251">
                        <a:shade val="85000"/>
                        <a:satMod val="255000"/>
                      </a:srgbClr>
                    </a:gs>
                    <a:gs pos="100000">
                      <a:srgbClr val="956251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 (Заголовки)"/>
                <a:ea typeface="+mn-ea"/>
                <a:cs typeface="Times New Roman" pitchFamily="18" charset="0"/>
              </a:rPr>
              <a:t>4. Проведення </a:t>
            </a:r>
            <a:r>
              <a:rPr lang="ru-RU" sz="2400" b="1" cap="all" dirty="0" err="1">
                <a:ln w="9000" cmpd="sng">
                  <a:solidFill>
                    <a:srgbClr val="956251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956251">
                        <a:shade val="20000"/>
                        <a:satMod val="245000"/>
                      </a:srgbClr>
                    </a:gs>
                    <a:gs pos="43000">
                      <a:srgbClr val="956251">
                        <a:satMod val="255000"/>
                      </a:srgbClr>
                    </a:gs>
                    <a:gs pos="48000">
                      <a:srgbClr val="956251">
                        <a:shade val="85000"/>
                        <a:satMod val="255000"/>
                      </a:srgbClr>
                    </a:gs>
                    <a:gs pos="100000">
                      <a:srgbClr val="956251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 (Заголовки)"/>
                <a:ea typeface="+mn-ea"/>
                <a:cs typeface="Times New Roman" pitchFamily="18" charset="0"/>
              </a:rPr>
              <a:t>навчальних</a:t>
            </a:r>
            <a:r>
              <a:rPr lang="ru-RU" sz="2400" b="1" cap="all" dirty="0">
                <a:ln w="9000" cmpd="sng">
                  <a:solidFill>
                    <a:srgbClr val="956251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956251">
                        <a:shade val="20000"/>
                        <a:satMod val="245000"/>
                      </a:srgbClr>
                    </a:gs>
                    <a:gs pos="43000">
                      <a:srgbClr val="956251">
                        <a:satMod val="255000"/>
                      </a:srgbClr>
                    </a:gs>
                    <a:gs pos="48000">
                      <a:srgbClr val="956251">
                        <a:shade val="85000"/>
                        <a:satMod val="255000"/>
                      </a:srgbClr>
                    </a:gs>
                    <a:gs pos="100000">
                      <a:srgbClr val="956251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 (Заголовки)"/>
                <a:ea typeface="+mn-ea"/>
                <a:cs typeface="Times New Roman" pitchFamily="18" charset="0"/>
              </a:rPr>
              <a:t> </a:t>
            </a:r>
            <a:r>
              <a:rPr lang="ru-RU" sz="2400" b="1" cap="all" dirty="0" err="1">
                <a:ln w="9000" cmpd="sng">
                  <a:solidFill>
                    <a:srgbClr val="956251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956251">
                        <a:shade val="20000"/>
                        <a:satMod val="245000"/>
                      </a:srgbClr>
                    </a:gs>
                    <a:gs pos="43000">
                      <a:srgbClr val="956251">
                        <a:satMod val="255000"/>
                      </a:srgbClr>
                    </a:gs>
                    <a:gs pos="48000">
                      <a:srgbClr val="956251">
                        <a:shade val="85000"/>
                        <a:satMod val="255000"/>
                      </a:srgbClr>
                    </a:gs>
                    <a:gs pos="100000">
                      <a:srgbClr val="956251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 (Заголовки)"/>
                <a:ea typeface="+mn-ea"/>
                <a:cs typeface="Times New Roman" pitchFamily="18" charset="0"/>
              </a:rPr>
              <a:t>семінарів</a:t>
            </a:r>
            <a:r>
              <a:rPr lang="ru-RU" sz="2400" b="1" cap="all" dirty="0">
                <a:ln w="9000" cmpd="sng">
                  <a:solidFill>
                    <a:srgbClr val="956251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956251">
                        <a:shade val="20000"/>
                        <a:satMod val="245000"/>
                      </a:srgbClr>
                    </a:gs>
                    <a:gs pos="43000">
                      <a:srgbClr val="956251">
                        <a:satMod val="255000"/>
                      </a:srgbClr>
                    </a:gs>
                    <a:gs pos="48000">
                      <a:srgbClr val="956251">
                        <a:shade val="85000"/>
                        <a:satMod val="255000"/>
                      </a:srgbClr>
                    </a:gs>
                    <a:gs pos="100000">
                      <a:srgbClr val="956251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 (Заголовки)"/>
                <a:ea typeface="+mn-ea"/>
                <a:cs typeface="Times New Roman" pitchFamily="18" charset="0"/>
              </a:rPr>
              <a:t> </a:t>
            </a:r>
            <a:r>
              <a:rPr lang="ru-RU" sz="2400" b="1" cap="all" dirty="0" smtClean="0">
                <a:ln w="9000" cmpd="sng">
                  <a:solidFill>
                    <a:srgbClr val="956251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956251">
                        <a:shade val="20000"/>
                        <a:satMod val="245000"/>
                      </a:srgbClr>
                    </a:gs>
                    <a:gs pos="43000">
                      <a:srgbClr val="956251">
                        <a:satMod val="255000"/>
                      </a:srgbClr>
                    </a:gs>
                    <a:gs pos="48000">
                      <a:srgbClr val="956251">
                        <a:shade val="85000"/>
                        <a:satMod val="255000"/>
                      </a:srgbClr>
                    </a:gs>
                    <a:gs pos="100000">
                      <a:srgbClr val="956251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 (Заголовки)"/>
                <a:ea typeface="+mn-ea"/>
                <a:cs typeface="Times New Roman" pitchFamily="18" charset="0"/>
              </a:rPr>
              <a:t/>
            </a:r>
            <a:br>
              <a:rPr lang="ru-RU" sz="2400" b="1" cap="all" dirty="0" smtClean="0">
                <a:ln w="9000" cmpd="sng">
                  <a:solidFill>
                    <a:srgbClr val="956251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956251">
                        <a:shade val="20000"/>
                        <a:satMod val="245000"/>
                      </a:srgbClr>
                    </a:gs>
                    <a:gs pos="43000">
                      <a:srgbClr val="956251">
                        <a:satMod val="255000"/>
                      </a:srgbClr>
                    </a:gs>
                    <a:gs pos="48000">
                      <a:srgbClr val="956251">
                        <a:shade val="85000"/>
                        <a:satMod val="255000"/>
                      </a:srgbClr>
                    </a:gs>
                    <a:gs pos="100000">
                      <a:srgbClr val="956251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 (Заголовки)"/>
                <a:ea typeface="+mn-ea"/>
                <a:cs typeface="Times New Roman" pitchFamily="18" charset="0"/>
              </a:rPr>
            </a:br>
            <a:r>
              <a:rPr lang="ru-RU" sz="2400" b="1" cap="all" dirty="0" err="1" smtClean="0">
                <a:ln w="9000" cmpd="sng">
                  <a:solidFill>
                    <a:srgbClr val="956251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956251">
                        <a:shade val="20000"/>
                        <a:satMod val="245000"/>
                      </a:srgbClr>
                    </a:gs>
                    <a:gs pos="43000">
                      <a:srgbClr val="956251">
                        <a:satMod val="255000"/>
                      </a:srgbClr>
                    </a:gs>
                    <a:gs pos="48000">
                      <a:srgbClr val="956251">
                        <a:shade val="85000"/>
                        <a:satMod val="255000"/>
                      </a:srgbClr>
                    </a:gs>
                    <a:gs pos="100000">
                      <a:srgbClr val="956251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 (Заголовки)"/>
                <a:ea typeface="+mn-ea"/>
                <a:cs typeface="Times New Roman" pitchFamily="18" charset="0"/>
              </a:rPr>
              <a:t>зі</a:t>
            </a:r>
            <a:r>
              <a:rPr lang="ru-RU" sz="2400" b="1" cap="all" dirty="0" smtClean="0">
                <a:ln w="9000" cmpd="sng">
                  <a:solidFill>
                    <a:srgbClr val="956251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956251">
                        <a:shade val="20000"/>
                        <a:satMod val="245000"/>
                      </a:srgbClr>
                    </a:gs>
                    <a:gs pos="43000">
                      <a:srgbClr val="956251">
                        <a:satMod val="255000"/>
                      </a:srgbClr>
                    </a:gs>
                    <a:gs pos="48000">
                      <a:srgbClr val="956251">
                        <a:shade val="85000"/>
                        <a:satMod val="255000"/>
                      </a:srgbClr>
                    </a:gs>
                    <a:gs pos="100000">
                      <a:srgbClr val="956251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 (Заголовки)"/>
                <a:ea typeface="+mn-ea"/>
                <a:cs typeface="Times New Roman" pitchFamily="18" charset="0"/>
              </a:rPr>
              <a:t> </a:t>
            </a:r>
            <a:r>
              <a:rPr lang="ru-RU" sz="2400" b="1" cap="all" dirty="0">
                <a:ln w="9000" cmpd="sng">
                  <a:solidFill>
                    <a:srgbClr val="956251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956251">
                        <a:shade val="20000"/>
                        <a:satMod val="245000"/>
                      </a:srgbClr>
                    </a:gs>
                    <a:gs pos="43000">
                      <a:srgbClr val="956251">
                        <a:satMod val="255000"/>
                      </a:srgbClr>
                    </a:gs>
                    <a:gs pos="48000">
                      <a:srgbClr val="956251">
                        <a:shade val="85000"/>
                        <a:satMod val="255000"/>
                      </a:srgbClr>
                    </a:gs>
                    <a:gs pos="100000">
                      <a:srgbClr val="956251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 (Заголовки)"/>
                <a:ea typeface="+mn-ea"/>
                <a:cs typeface="Times New Roman" pitchFamily="18" charset="0"/>
              </a:rPr>
              <a:t>студентами</a:t>
            </a:r>
            <a:r>
              <a:rPr lang="uk-UA" sz="2400" b="1" cap="all" dirty="0">
                <a:ln w="9000" cmpd="sng">
                  <a:solidFill>
                    <a:srgbClr val="956251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956251">
                        <a:shade val="20000"/>
                        <a:satMod val="245000"/>
                      </a:srgbClr>
                    </a:gs>
                    <a:gs pos="43000">
                      <a:srgbClr val="956251">
                        <a:satMod val="255000"/>
                      </a:srgbClr>
                    </a:gs>
                    <a:gs pos="48000">
                      <a:srgbClr val="956251">
                        <a:shade val="85000"/>
                        <a:satMod val="255000"/>
                      </a:srgbClr>
                    </a:gs>
                    <a:gs pos="100000">
                      <a:srgbClr val="956251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 (Заголовки)"/>
                <a:ea typeface="+mn-ea"/>
                <a:cs typeface="Times New Roman" pitchFamily="18" charset="0"/>
              </a:rPr>
              <a:t> 1-3-х </a:t>
            </a:r>
            <a:r>
              <a:rPr lang="uk-UA" sz="2400" b="1" cap="all" dirty="0" smtClean="0">
                <a:ln w="9000" cmpd="sng">
                  <a:solidFill>
                    <a:srgbClr val="956251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956251">
                        <a:shade val="20000"/>
                        <a:satMod val="245000"/>
                      </a:srgbClr>
                    </a:gs>
                    <a:gs pos="43000">
                      <a:srgbClr val="956251">
                        <a:satMod val="255000"/>
                      </a:srgbClr>
                    </a:gs>
                    <a:gs pos="48000">
                      <a:srgbClr val="956251">
                        <a:shade val="85000"/>
                        <a:satMod val="255000"/>
                      </a:srgbClr>
                    </a:gs>
                    <a:gs pos="100000">
                      <a:srgbClr val="956251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 (Заголовки)"/>
                <a:ea typeface="+mn-ea"/>
                <a:cs typeface="Times New Roman" pitchFamily="18" charset="0"/>
              </a:rPr>
              <a:t>курсів</a:t>
            </a:r>
            <a:endParaRPr lang="ru-RU" sz="2400" b="1" dirty="0">
              <a:latin typeface="Georgia (Заголовки)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99592" y="1446994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uk-UA" sz="2800" b="1" cap="all" dirty="0" smtClean="0">
              <a:ln w="9000" cmpd="sng">
                <a:solidFill>
                  <a:srgbClr val="956251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956251">
                      <a:shade val="20000"/>
                      <a:satMod val="245000"/>
                    </a:srgbClr>
                  </a:gs>
                  <a:gs pos="43000">
                    <a:srgbClr val="956251">
                      <a:satMod val="255000"/>
                    </a:srgbClr>
                  </a:gs>
                  <a:gs pos="48000">
                    <a:srgbClr val="956251">
                      <a:shade val="85000"/>
                      <a:satMod val="255000"/>
                    </a:srgbClr>
                  </a:gs>
                  <a:gs pos="100000">
                    <a:srgbClr val="956251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Місце для вмісту 5" descr="8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390" y="1268700"/>
            <a:ext cx="8785220" cy="5112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68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70041"/>
              </p:ext>
            </p:extLst>
          </p:nvPr>
        </p:nvGraphicFramePr>
        <p:xfrm>
          <a:off x="0" y="71413"/>
          <a:ext cx="9144000" cy="7136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981257"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  <a:tr h="6155083">
                <a:tc>
                  <a:txBody>
                    <a:bodyPr/>
                    <a:lstStyle/>
                    <a:p>
                      <a:pPr algn="just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pic>
        <p:nvPicPr>
          <p:cNvPr id="5" name="Місце для вмісту 4" descr="8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412776"/>
            <a:ext cx="8504565" cy="5210766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0" y="0"/>
            <a:ext cx="9144000" cy="10526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bIns="91440" anchor="ctr" anchorCtr="0">
            <a:normAutofit fontScale="92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70000"/>
              </a:lnSpc>
              <a:defRPr/>
            </a:pPr>
            <a:r>
              <a:rPr lang="uk-UA" sz="2600" b="1" cap="all" dirty="0" smtClean="0">
                <a:ln w="9000" cmpd="sng">
                  <a:solidFill>
                    <a:srgbClr val="956251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956251">
                        <a:shade val="20000"/>
                        <a:satMod val="245000"/>
                      </a:srgbClr>
                    </a:gs>
                    <a:gs pos="43000">
                      <a:srgbClr val="956251">
                        <a:satMod val="255000"/>
                      </a:srgbClr>
                    </a:gs>
                    <a:gs pos="48000">
                      <a:srgbClr val="956251">
                        <a:shade val="85000"/>
                        <a:satMod val="255000"/>
                      </a:srgbClr>
                    </a:gs>
                    <a:gs pos="100000">
                      <a:srgbClr val="956251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 (Заголовки)"/>
                <a:cs typeface="Times New Roman" pitchFamily="18" charset="0"/>
              </a:rPr>
              <a:t>4. Проведення  </a:t>
            </a:r>
            <a:r>
              <a:rPr lang="ru-RU" sz="2600" b="1" cap="all" dirty="0" err="1" smtClean="0">
                <a:ln w="9000" cmpd="sng">
                  <a:solidFill>
                    <a:srgbClr val="956251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956251">
                        <a:shade val="20000"/>
                        <a:satMod val="245000"/>
                      </a:srgbClr>
                    </a:gs>
                    <a:gs pos="43000">
                      <a:srgbClr val="956251">
                        <a:satMod val="255000"/>
                      </a:srgbClr>
                    </a:gs>
                    <a:gs pos="48000">
                      <a:srgbClr val="956251">
                        <a:shade val="85000"/>
                        <a:satMod val="255000"/>
                      </a:srgbClr>
                    </a:gs>
                    <a:gs pos="100000">
                      <a:srgbClr val="956251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 (Заголовки)"/>
                <a:cs typeface="Times New Roman" pitchFamily="18" charset="0"/>
              </a:rPr>
              <a:t>навчальних</a:t>
            </a:r>
            <a:r>
              <a:rPr lang="ru-RU" sz="2600" b="1" cap="all" dirty="0" smtClean="0">
                <a:ln w="9000" cmpd="sng">
                  <a:solidFill>
                    <a:srgbClr val="956251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956251">
                        <a:shade val="20000"/>
                        <a:satMod val="245000"/>
                      </a:srgbClr>
                    </a:gs>
                    <a:gs pos="43000">
                      <a:srgbClr val="956251">
                        <a:satMod val="255000"/>
                      </a:srgbClr>
                    </a:gs>
                    <a:gs pos="48000">
                      <a:srgbClr val="956251">
                        <a:shade val="85000"/>
                        <a:satMod val="255000"/>
                      </a:srgbClr>
                    </a:gs>
                    <a:gs pos="100000">
                      <a:srgbClr val="956251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 (Заголовки)"/>
                <a:cs typeface="Times New Roman" pitchFamily="18" charset="0"/>
              </a:rPr>
              <a:t>  </a:t>
            </a:r>
            <a:r>
              <a:rPr lang="ru-RU" sz="2600" b="1" cap="all" dirty="0" err="1" smtClean="0">
                <a:ln w="9000" cmpd="sng">
                  <a:solidFill>
                    <a:srgbClr val="956251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956251">
                        <a:shade val="20000"/>
                        <a:satMod val="245000"/>
                      </a:srgbClr>
                    </a:gs>
                    <a:gs pos="43000">
                      <a:srgbClr val="956251">
                        <a:satMod val="255000"/>
                      </a:srgbClr>
                    </a:gs>
                    <a:gs pos="48000">
                      <a:srgbClr val="956251">
                        <a:shade val="85000"/>
                        <a:satMod val="255000"/>
                      </a:srgbClr>
                    </a:gs>
                    <a:gs pos="100000">
                      <a:srgbClr val="956251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 (Заголовки)"/>
                <a:cs typeface="Times New Roman" pitchFamily="18" charset="0"/>
              </a:rPr>
              <a:t>семінарів</a:t>
            </a:r>
            <a:r>
              <a:rPr lang="ru-RU" sz="2600" b="1" cap="all" dirty="0" smtClean="0">
                <a:ln w="9000" cmpd="sng">
                  <a:solidFill>
                    <a:srgbClr val="956251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956251">
                        <a:shade val="20000"/>
                        <a:satMod val="245000"/>
                      </a:srgbClr>
                    </a:gs>
                    <a:gs pos="43000">
                      <a:srgbClr val="956251">
                        <a:satMod val="255000"/>
                      </a:srgbClr>
                    </a:gs>
                    <a:gs pos="48000">
                      <a:srgbClr val="956251">
                        <a:shade val="85000"/>
                        <a:satMod val="255000"/>
                      </a:srgbClr>
                    </a:gs>
                    <a:gs pos="100000">
                      <a:srgbClr val="956251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 (Заголовки)"/>
                <a:cs typeface="Times New Roman" pitchFamily="18" charset="0"/>
              </a:rPr>
              <a:t>  </a:t>
            </a:r>
          </a:p>
          <a:p>
            <a:pPr algn="ctr">
              <a:defRPr/>
            </a:pPr>
            <a:r>
              <a:rPr lang="ru-RU" sz="2600" b="1" cap="all" dirty="0" err="1" smtClean="0">
                <a:ln w="9000" cmpd="sng">
                  <a:solidFill>
                    <a:srgbClr val="956251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956251">
                        <a:shade val="20000"/>
                        <a:satMod val="245000"/>
                      </a:srgbClr>
                    </a:gs>
                    <a:gs pos="43000">
                      <a:srgbClr val="956251">
                        <a:satMod val="255000"/>
                      </a:srgbClr>
                    </a:gs>
                    <a:gs pos="48000">
                      <a:srgbClr val="956251">
                        <a:shade val="85000"/>
                        <a:satMod val="255000"/>
                      </a:srgbClr>
                    </a:gs>
                    <a:gs pos="100000">
                      <a:srgbClr val="956251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 (Заголовки)"/>
                <a:cs typeface="Times New Roman" pitchFamily="18" charset="0"/>
              </a:rPr>
              <a:t>зі</a:t>
            </a:r>
            <a:r>
              <a:rPr lang="ru-RU" sz="2600" b="1" cap="all" dirty="0" smtClean="0">
                <a:ln w="9000" cmpd="sng">
                  <a:solidFill>
                    <a:srgbClr val="956251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956251">
                        <a:shade val="20000"/>
                        <a:satMod val="245000"/>
                      </a:srgbClr>
                    </a:gs>
                    <a:gs pos="43000">
                      <a:srgbClr val="956251">
                        <a:satMod val="255000"/>
                      </a:srgbClr>
                    </a:gs>
                    <a:gs pos="48000">
                      <a:srgbClr val="956251">
                        <a:shade val="85000"/>
                        <a:satMod val="255000"/>
                      </a:srgbClr>
                    </a:gs>
                    <a:gs pos="100000">
                      <a:srgbClr val="956251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 (Заголовки)"/>
                <a:cs typeface="Times New Roman" pitchFamily="18" charset="0"/>
              </a:rPr>
              <a:t>  студентами</a:t>
            </a:r>
            <a:r>
              <a:rPr lang="uk-UA" sz="2600" b="1" cap="all" dirty="0" smtClean="0">
                <a:ln w="9000" cmpd="sng">
                  <a:solidFill>
                    <a:srgbClr val="956251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956251">
                        <a:shade val="20000"/>
                        <a:satMod val="245000"/>
                      </a:srgbClr>
                    </a:gs>
                    <a:gs pos="43000">
                      <a:srgbClr val="956251">
                        <a:satMod val="255000"/>
                      </a:srgbClr>
                    </a:gs>
                    <a:gs pos="48000">
                      <a:srgbClr val="956251">
                        <a:shade val="85000"/>
                        <a:satMod val="255000"/>
                      </a:srgbClr>
                    </a:gs>
                    <a:gs pos="100000">
                      <a:srgbClr val="956251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 (Заголовки)"/>
                <a:cs typeface="Times New Roman" pitchFamily="18" charset="0"/>
              </a:rPr>
              <a:t> 1-3-х курсів</a:t>
            </a:r>
          </a:p>
        </p:txBody>
      </p:sp>
    </p:spTree>
    <p:extLst>
      <p:ext uri="{BB962C8B-B14F-4D97-AF65-F5344CB8AC3E}">
        <p14:creationId xmlns:p14="http://schemas.microsoft.com/office/powerpoint/2010/main" val="125289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550"/>
            <a:ext cx="8641080" cy="1080150"/>
          </a:xfrm>
          <a:solidFill>
            <a:schemeClr val="accent4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pPr algn="ctr">
              <a:lnSpc>
                <a:spcPct val="150000"/>
              </a:lnSpc>
            </a:pPr>
            <a:r>
              <a:rPr lang="uk-U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Georgia (Заголовки)"/>
              </a:rPr>
              <a:t>5. системне проведення виховних акцій СТРУКТУРНИМИ ПІДРОЗДІЛАМИ УНІВЕРСИТЕТУ</a:t>
            </a:r>
            <a:endParaRPr lang="uk-UA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latin typeface="Georgia (Заголовки)"/>
            </a:endParaRPr>
          </a:p>
        </p:txBody>
      </p:sp>
      <p:pic>
        <p:nvPicPr>
          <p:cNvPr id="4" name="Місце для вмісту 3" descr="9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430" y="1340710"/>
            <a:ext cx="8137130" cy="5380341"/>
          </a:xfrm>
        </p:spPr>
      </p:pic>
    </p:spTree>
    <p:extLst>
      <p:ext uri="{BB962C8B-B14F-4D97-AF65-F5344CB8AC3E}">
        <p14:creationId xmlns:p14="http://schemas.microsoft.com/office/powerpoint/2010/main" val="266626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714380"/>
          </a:xfrm>
          <a:noFill/>
        </p:spPr>
        <p:txBody>
          <a:bodyPr anchor="ctr">
            <a:noAutofit/>
          </a:bodyPr>
          <a:lstStyle/>
          <a:p>
            <a:r>
              <a:rPr lang="uk-UA" sz="1800" b="1" dirty="0" smtClean="0">
                <a:latin typeface="Georgia" pitchFamily="18" charset="0"/>
                <a:cs typeface="Times New Roman" pitchFamily="18" charset="0"/>
              </a:rPr>
              <a:t>Найбільш типові особистісні проблеми, які чинять свій негативний вплив на поведінку студентів та вимагають розв’язання:</a:t>
            </a:r>
            <a:endParaRPr lang="uk-UA" sz="1800" b="1" dirty="0"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"/>
          </p:nvPr>
        </p:nvSpPr>
        <p:spPr>
          <a:xfrm>
            <a:off x="357158" y="1571612"/>
            <a:ext cx="8503920" cy="4572000"/>
          </a:xfrm>
        </p:spPr>
        <p:txBody>
          <a:bodyPr>
            <a:noAutofit/>
          </a:bodyPr>
          <a:lstStyle/>
          <a:p>
            <a:pPr algn="just"/>
            <a:r>
              <a:rPr lang="uk-UA" sz="1800" dirty="0" smtClean="0"/>
              <a:t>зниження інтересу, потреби (словом -  мотивації) до навчання;</a:t>
            </a:r>
          </a:p>
          <a:p>
            <a:pPr algn="just"/>
            <a:r>
              <a:rPr lang="uk-UA" sz="1800" dirty="0" smtClean="0"/>
              <a:t>сумніви у вірності вибору фаху;</a:t>
            </a:r>
          </a:p>
          <a:p>
            <a:pPr algn="just"/>
            <a:r>
              <a:rPr lang="uk-UA" sz="1800" dirty="0" smtClean="0"/>
              <a:t>труднощі адаптації до навчання в університеті (особливо на 1-му курсі), до самостійного життя у гуртожитку або на орендованій квартирі;</a:t>
            </a:r>
          </a:p>
          <a:p>
            <a:pPr algn="just"/>
            <a:r>
              <a:rPr lang="uk-UA" sz="1800" dirty="0" smtClean="0"/>
              <a:t>конфлікти з викладачами;</a:t>
            </a:r>
          </a:p>
          <a:p>
            <a:pPr algn="just"/>
            <a:r>
              <a:rPr lang="uk-UA" sz="1800" dirty="0" smtClean="0"/>
              <a:t>утруднення за умов дистанційного навчання;</a:t>
            </a:r>
          </a:p>
          <a:p>
            <a:pPr algn="just"/>
            <a:r>
              <a:rPr lang="uk-UA" sz="1800" dirty="0" smtClean="0"/>
              <a:t>суперечності у взаєминах із одногрупниками, однолітками;</a:t>
            </a:r>
          </a:p>
          <a:p>
            <a:pPr algn="just"/>
            <a:r>
              <a:rPr lang="uk-UA" sz="1800" dirty="0" smtClean="0"/>
              <a:t>потяг до сурогатних способів зняття напруги, розслаблення (паління, алкоголь, наркотики);</a:t>
            </a:r>
          </a:p>
          <a:p>
            <a:pPr algn="just"/>
            <a:r>
              <a:rPr lang="uk-UA" sz="1800" dirty="0" smtClean="0"/>
              <a:t>брак самоконтролю і навичок самовиховання;</a:t>
            </a:r>
          </a:p>
          <a:p>
            <a:pPr algn="just"/>
            <a:r>
              <a:rPr lang="uk-UA" sz="1800" dirty="0" smtClean="0"/>
              <a:t>непорозуміння, сварки із батьками;</a:t>
            </a:r>
          </a:p>
          <a:p>
            <a:pPr algn="just"/>
            <a:r>
              <a:rPr lang="uk-UA" sz="1800" dirty="0" smtClean="0"/>
              <a:t>страждання від нерозділеного кохання, розчарування у друзях;</a:t>
            </a:r>
          </a:p>
          <a:p>
            <a:pPr algn="just"/>
            <a:r>
              <a:rPr lang="uk-UA" sz="1800" dirty="0" smtClean="0"/>
              <a:t>невміння вибудовувати тривалі стосунки із дівчиною</a:t>
            </a:r>
            <a:r>
              <a:rPr lang="en-US" sz="1800" dirty="0" smtClean="0"/>
              <a:t>/</a:t>
            </a:r>
            <a:r>
              <a:rPr lang="uk-UA" sz="1800" dirty="0" smtClean="0"/>
              <a:t>хлопцем;</a:t>
            </a:r>
          </a:p>
          <a:p>
            <a:pPr algn="just"/>
            <a:r>
              <a:rPr lang="uk-UA" sz="1800" dirty="0" smtClean="0"/>
              <a:t>психологічна неготовність до відповідального батьківства й гармонійних подружніх стосунків.</a:t>
            </a: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187180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071914"/>
              </p:ext>
            </p:extLst>
          </p:nvPr>
        </p:nvGraphicFramePr>
        <p:xfrm>
          <a:off x="214282" y="285728"/>
          <a:ext cx="8715436" cy="1571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718"/>
                <a:gridCol w="4357718"/>
              </a:tblGrid>
              <a:tr h="855632">
                <a:tc gridSpan="2">
                  <a:txBody>
                    <a:bodyPr/>
                    <a:lstStyle/>
                    <a:p>
                      <a:pPr algn="just"/>
                      <a:r>
                        <a:rPr kumimoji="0" lang="uk-UA" sz="2000" b="1" kern="1200" dirty="0" smtClean="0">
                          <a:solidFill>
                            <a:schemeClr val="lt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7. Надання психологічних консультацій індивідуального характеру клієнтам (</a:t>
                      </a:r>
                      <a:r>
                        <a:rPr kumimoji="0" lang="uk-UA" sz="2000" b="1" kern="1200" dirty="0" err="1" smtClean="0">
                          <a:solidFill>
                            <a:schemeClr val="lt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к-ть</a:t>
                      </a:r>
                      <a:r>
                        <a:rPr kumimoji="0" lang="uk-UA" sz="2000" b="1" kern="1200" dirty="0" smtClean="0">
                          <a:solidFill>
                            <a:schemeClr val="lt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):</a:t>
                      </a:r>
                      <a:endParaRPr lang="ru-RU" sz="2000" dirty="0">
                        <a:latin typeface="Georgia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6004">
                <a:tc>
                  <a:txBody>
                    <a:bodyPr/>
                    <a:lstStyle/>
                    <a:p>
                      <a:pPr algn="just"/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студентам (2012 – 2021 рр. -  108 осіб);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викладачам/кураторам (2012 – 2021 рр. -  76 осіб).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542307"/>
              </p:ext>
            </p:extLst>
          </p:nvPr>
        </p:nvGraphicFramePr>
        <p:xfrm>
          <a:off x="214282" y="1928802"/>
          <a:ext cx="8715436" cy="4357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5436"/>
              </a:tblGrid>
              <a:tr h="1089430">
                <a:tc>
                  <a:txBody>
                    <a:bodyPr/>
                    <a:lstStyle/>
                    <a:p>
                      <a:pPr algn="just"/>
                      <a:r>
                        <a:rPr kumimoji="0" lang="uk-UA" sz="2000" b="1" kern="1200" dirty="0" smtClean="0">
                          <a:solidFill>
                            <a:schemeClr val="lt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8. Профорієнтаційна робота: сприяння фаховому становленню майбутніх психологів, педагогів (лабораторія як база практики для студентів)</a:t>
                      </a:r>
                      <a:endParaRPr lang="ru-RU" sz="2000" dirty="0">
                        <a:latin typeface="Georgia" pitchFamily="18" charset="0"/>
                      </a:endParaRPr>
                    </a:p>
                  </a:txBody>
                  <a:tcPr/>
                </a:tc>
              </a:tr>
              <a:tr h="990390">
                <a:tc>
                  <a:txBody>
                    <a:bodyPr/>
                    <a:lstStyle/>
                    <a:p>
                      <a:pPr algn="just"/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Проходження виробничої практики студентами факультету психології, педагогічного факультету на базі лабораторії: 2012 – 2020 рр. – 297 охоплено  студентів.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87508">
                <a:tc>
                  <a:txBody>
                    <a:bodyPr/>
                    <a:lstStyle/>
                    <a:p>
                      <a:pPr algn="just"/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Співробітництво з МАН – проведення занять з учнями, керівництво учнівськими творчими роботами, підготовка до свідомого вибору Прикарпатського національного університету для здобуття учнівською молоддю омріяного фаху.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90390">
                <a:tc>
                  <a:txBody>
                    <a:bodyPr/>
                    <a:lstStyle/>
                    <a:p>
                      <a:pPr algn="just"/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Психодіагностичні дослідження ефективності рекламування привабливості Прикарпатського національного університету для потенційних здобувачів вищої освіти.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655466"/>
              </p:ext>
            </p:extLst>
          </p:nvPr>
        </p:nvGraphicFramePr>
        <p:xfrm>
          <a:off x="285720" y="1124679"/>
          <a:ext cx="8572560" cy="41318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0"/>
              </a:tblGrid>
              <a:tr h="850228">
                <a:tc>
                  <a:txBody>
                    <a:bodyPr/>
                    <a:lstStyle/>
                    <a:p>
                      <a:pPr algn="ctr"/>
                      <a:r>
                        <a:rPr kumimoji="0" lang="uk-UA" sz="2000" b="1" kern="1200" dirty="0" smtClean="0">
                          <a:solidFill>
                            <a:schemeClr val="lt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9. Досвід міжнародної співпраці у рамках проєктів:</a:t>
                      </a:r>
                      <a:endParaRPr lang="ru-RU" sz="2000" dirty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  <a:tr h="950023">
                <a:tc>
                  <a:txBody>
                    <a:bodyPr/>
                    <a:lstStyle/>
                    <a:p>
                      <a:pPr algn="just"/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 Францією – «Попередження торгівлі жінками»;</a:t>
                      </a:r>
                      <a:endParaRPr lang="ru-RU" dirty="0"/>
                    </a:p>
                  </a:txBody>
                  <a:tcPr anchor="ctr"/>
                </a:tc>
              </a:tr>
              <a:tr h="864120">
                <a:tc>
                  <a:txBody>
                    <a:bodyPr/>
                    <a:lstStyle/>
                    <a:p>
                      <a:pPr algn="just"/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 Німеччиною – «Попередження насильства у сім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’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ї»;</a:t>
                      </a:r>
                      <a:endParaRPr lang="ru-RU" dirty="0"/>
                    </a:p>
                  </a:txBody>
                  <a:tcPr anchor="ctr"/>
                </a:tc>
              </a:tr>
              <a:tr h="1467516">
                <a:tc>
                  <a:txBody>
                    <a:bodyPr/>
                    <a:lstStyle/>
                    <a:p>
                      <a:pPr algn="just"/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 Нідерландами – «Профілактика алкоголізації та наркотизації підлітків і студентської молоді».</a:t>
                      </a:r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00070"/>
          </a:xfrm>
          <a:solidFill>
            <a:schemeClr val="accent3"/>
          </a:solidFill>
        </p:spPr>
        <p:txBody>
          <a:bodyPr/>
          <a:lstStyle/>
          <a:p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pPr algn="just"/>
            <a:r>
              <a:rPr lang="uk-UA" b="1" u="sng" dirty="0" smtClean="0"/>
              <a:t>Мета заняття:</a:t>
            </a:r>
            <a:r>
              <a:rPr lang="uk-UA" b="1" dirty="0" smtClean="0"/>
              <a:t> </a:t>
            </a:r>
            <a:r>
              <a:rPr lang="uk-UA" dirty="0" smtClean="0"/>
              <a:t>ознайомлення студентів з діяльністю навчально-виробничої лабораторії виховної та психолого-педагогічної роботи ДВНЗ </a:t>
            </a:r>
            <a:r>
              <a:rPr lang="uk-UA" dirty="0" err="1" smtClean="0"/>
              <a:t>“Прикарпатський</a:t>
            </a:r>
            <a:r>
              <a:rPr lang="uk-UA" dirty="0" smtClean="0"/>
              <a:t> національний університет імені Василя </a:t>
            </a:r>
            <a:r>
              <a:rPr lang="uk-UA" dirty="0" err="1" smtClean="0"/>
              <a:t>Стефаника”</a:t>
            </a:r>
            <a:r>
              <a:rPr lang="uk-UA" dirty="0" smtClean="0"/>
              <a:t>; оптимізація академічної комунікації в освітньому просторі нашого навчального закладу.</a:t>
            </a:r>
            <a:endParaRPr lang="uk-UA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861731"/>
              </p:ext>
            </p:extLst>
          </p:nvPr>
        </p:nvGraphicFramePr>
        <p:xfrm>
          <a:off x="107504" y="116632"/>
          <a:ext cx="8930198" cy="6625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1763"/>
                <a:gridCol w="4268435"/>
              </a:tblGrid>
              <a:tr h="570298">
                <a:tc gridSpan="2">
                  <a:txBody>
                    <a:bodyPr/>
                    <a:lstStyle/>
                    <a:p>
                      <a:pPr marL="93663" indent="0" algn="ctr"/>
                      <a:r>
                        <a:rPr kumimoji="0" lang="uk-UA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10. Інформаційний супровід </a:t>
                      </a:r>
                      <a:r>
                        <a:rPr kumimoji="0" lang="uk-UA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та презентація діяльності лабораторії. </a:t>
                      </a:r>
                    </a:p>
                    <a:p>
                      <a:pPr marL="93663" indent="0" algn="ctr"/>
                      <a:r>
                        <a:rPr kumimoji="0" lang="uk-UA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Рекламно-інформаційний імідж  лабораторії у соціальних мережах і ЗМІ</a:t>
                      </a:r>
                      <a:endParaRPr lang="ru-RU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46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сайту лабораторії: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2731429">
                <a:tc>
                  <a:txBody>
                    <a:bodyPr/>
                    <a:lstStyle/>
                    <a:p>
                      <a:pPr marL="88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 нас</a:t>
                      </a:r>
                    </a:p>
                    <a:p>
                      <a:pPr marL="8890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uk-U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Напрями роботи навчально-виробничої лабораторії;</a:t>
                      </a:r>
                    </a:p>
                    <a:p>
                      <a:pPr marL="8890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Колектив навчально-виробничої лабораторії;</a:t>
                      </a:r>
                    </a:p>
                    <a:p>
                      <a:pPr marL="8890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Скарбниця психолого-педагогічного досвіду ЗВО.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Діяльність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uk-U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Новини навчально-виробничої лабораторії;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Забезпечення психолого-педагогічного процесу;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Психолого-педагогічні дослідження;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Навчально-методичний семінар для кураторів 1-3 курсів;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Навчально-виховні</a:t>
                      </a:r>
                      <a:r>
                        <a:rPr kumimoji="0" lang="uk-UA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просвітницько-профілактичні  </a:t>
                      </a: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семінари для студентів 1-3 курсів;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Інформаційний моніторинг виховних акцій в рамках педагогічних та виробничих практик;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Співпраця зі студентським активом;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Профорієнтаційна робота</a:t>
                      </a:r>
                      <a:r>
                        <a:rPr kumimoji="0" lang="uk-U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 anchor="ctr"/>
                </a:tc>
              </a:tr>
              <a:tr h="330173">
                <a:tc>
                  <a:txBody>
                    <a:bodyPr/>
                    <a:lstStyle/>
                    <a:p>
                      <a:pPr marL="8890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План роботи</a:t>
                      </a:r>
                      <a:endParaRPr kumimoji="0" lang="ru-RU" sz="1600" b="0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Публікації</a:t>
                      </a:r>
                      <a:endParaRPr kumimoji="0" lang="uk-UA" sz="1600" u="sng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09001">
                <a:tc rowSpan="3">
                  <a:txBody>
                    <a:bodyPr/>
                    <a:lstStyle/>
                    <a:p>
                      <a:pPr marL="8890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Нормативні документи</a:t>
                      </a:r>
                    </a:p>
                    <a:p>
                      <a:pPr marL="8890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uk-U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Безпечність освітнього процесу;</a:t>
                      </a:r>
                    </a:p>
                    <a:p>
                      <a:pPr marL="8890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Закони;</a:t>
                      </a:r>
                    </a:p>
                    <a:p>
                      <a:pPr marL="8890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Конвенції та декларації;</a:t>
                      </a:r>
                    </a:p>
                    <a:p>
                      <a:pPr marL="8890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Положення;</a:t>
                      </a:r>
                    </a:p>
                    <a:p>
                      <a:pPr marL="8890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Накази МОН України;</a:t>
                      </a:r>
                    </a:p>
                    <a:p>
                      <a:pPr marL="8890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Постанови.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Звіти навчально-виробничої лабораторії</a:t>
                      </a:r>
                      <a:endParaRPr kumimoji="0" lang="ru-RU" sz="1600" b="0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0900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Анонси</a:t>
                      </a:r>
                      <a:endParaRPr kumimoji="0" lang="ru-RU" sz="1600" b="0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284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Події</a:t>
                      </a:r>
                      <a:endParaRPr kumimoji="0" lang="ru-RU" sz="1600" b="0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2106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допомогу кураторам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Організація освітнього процесу в умовах пандемії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</a:t>
                      </a:r>
                      <a:r>
                        <a:rPr kumimoji="0" lang="ru-RU" sz="1600" b="0" i="0" u="sng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допомогу</a:t>
                      </a:r>
                      <a:r>
                        <a:rPr kumimoji="0" lang="ru-RU" sz="16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студентам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Консультативна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робота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зі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студентами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645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075017"/>
              </p:ext>
            </p:extLst>
          </p:nvPr>
        </p:nvGraphicFramePr>
        <p:xfrm>
          <a:off x="214282" y="214290"/>
          <a:ext cx="8750328" cy="5315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50328"/>
              </a:tblGrid>
              <a:tr h="694360">
                <a:tc>
                  <a:txBody>
                    <a:bodyPr/>
                    <a:lstStyle/>
                    <a:p>
                      <a:pPr algn="ctr"/>
                      <a:r>
                        <a:rPr kumimoji="0" lang="uk-UA" sz="1800" b="1" kern="1200" dirty="0" smtClean="0">
                          <a:solidFill>
                            <a:schemeClr val="lt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10. Рекламно-інформаційний імідж  лабораторії </a:t>
                      </a:r>
                    </a:p>
                    <a:p>
                      <a:pPr algn="ctr"/>
                      <a:r>
                        <a:rPr kumimoji="0" lang="uk-UA" sz="1800" b="1" kern="1200" dirty="0" smtClean="0">
                          <a:solidFill>
                            <a:schemeClr val="lt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у соціальних мережах і ЗМІ</a:t>
                      </a:r>
                      <a:endParaRPr lang="ru-RU" sz="1800" dirty="0">
                        <a:latin typeface="Georgia" pitchFamily="18" charset="0"/>
                      </a:endParaRPr>
                    </a:p>
                  </a:txBody>
                  <a:tcPr/>
                </a:tc>
              </a:tr>
              <a:tr h="10418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Фейсбук</a:t>
                      </a:r>
                      <a:r>
                        <a:rPr kumimoji="0" lang="uk-U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  <a:endParaRPr kumimoji="0" lang="ru-RU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11779">
                <a:tc>
                  <a:txBody>
                    <a:bodyPr/>
                    <a:lstStyle/>
                    <a:p>
                      <a:pPr algn="just"/>
                      <a:r>
                        <a:rPr kumimoji="0" lang="uk-U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Новини про діяльність лабораторії;</a:t>
                      </a:r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362536">
                <a:tc>
                  <a:txBody>
                    <a:bodyPr/>
                    <a:lstStyle/>
                    <a:p>
                      <a:pPr marL="8890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Комунікація з викладачами, кураторами, студентами, ректором, гарантами ОП, експертами НАЗЯВО, громадою академічної спільноти України й зарубіжжя тощо;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3054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Репортажі у програмах ТРК «Галичина».</a:t>
                      </a:r>
                      <a:endParaRPr kumimoji="0" lang="ru-RU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199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01457" y="188640"/>
            <a:ext cx="8534400" cy="792088"/>
          </a:xfrm>
        </p:spPr>
        <p:txBody>
          <a:bodyPr anchor="ctr">
            <a:noAutofit/>
          </a:bodyPr>
          <a:lstStyle/>
          <a:p>
            <a:r>
              <a:rPr lang="uk-UA" sz="1800" b="1" dirty="0" smtClean="0">
                <a:latin typeface="Georgia" pitchFamily="18" charset="0"/>
              </a:rPr>
              <a:t>Нагороди та відзнаки (2012-2020 рр.) як показники ефективності діяльності та підтвердження професіоналізму співробітників лабораторії </a:t>
            </a:r>
            <a:endParaRPr lang="uk-UA" sz="1800" b="1" dirty="0">
              <a:latin typeface="Georgia" pitchFamily="18" charset="0"/>
            </a:endParaRPr>
          </a:p>
        </p:txBody>
      </p:sp>
      <p:pic>
        <p:nvPicPr>
          <p:cNvPr id="5" name="Місце для вмісту 4" descr="photo_2021-02-08_13-16-02 (3).jpg"/>
          <p:cNvPicPr>
            <a:picLocks noGrp="1" noChangeAspect="1"/>
          </p:cNvPicPr>
          <p:nvPr>
            <p:ph sz="quarter" idx="1"/>
          </p:nvPr>
        </p:nvPicPr>
        <p:blipFill rotWithShape="1">
          <a:blip r:embed="rId2"/>
          <a:srcRect t="1994"/>
          <a:stretch/>
        </p:blipFill>
        <p:spPr>
          <a:xfrm>
            <a:off x="1403560" y="1628750"/>
            <a:ext cx="6500233" cy="4234438"/>
          </a:xfrm>
          <a:ln>
            <a:solidFill>
              <a:schemeClr val="accent1"/>
            </a:solidFill>
          </a:ln>
        </p:spPr>
      </p:pic>
      <p:sp>
        <p:nvSpPr>
          <p:cNvPr id="2" name="Прямоугольник 1"/>
          <p:cNvSpPr/>
          <p:nvPr/>
        </p:nvSpPr>
        <p:spPr>
          <a:xfrm>
            <a:off x="176047" y="5953568"/>
            <a:ext cx="87852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uk-UA" b="1" dirty="0" smtClean="0">
                <a:solidFill>
                  <a:prstClr val="black"/>
                </a:solidFill>
              </a:rPr>
              <a:t>5</a:t>
            </a:r>
            <a:r>
              <a:rPr lang="uk-UA" dirty="0" smtClean="0">
                <a:solidFill>
                  <a:prstClr val="black"/>
                </a:solidFill>
              </a:rPr>
              <a:t> – колективні відзнаки та нагороди;       </a:t>
            </a:r>
            <a:r>
              <a:rPr lang="uk-UA" b="1" dirty="0" smtClean="0">
                <a:solidFill>
                  <a:prstClr val="black"/>
                </a:solidFill>
              </a:rPr>
              <a:t>19</a:t>
            </a:r>
            <a:r>
              <a:rPr lang="uk-UA" dirty="0" smtClean="0">
                <a:solidFill>
                  <a:prstClr val="black"/>
                </a:solidFill>
              </a:rPr>
              <a:t> - персональні відзнаки </a:t>
            </a:r>
            <a:r>
              <a:rPr lang="uk-UA" dirty="0">
                <a:solidFill>
                  <a:prstClr val="black"/>
                </a:solidFill>
              </a:rPr>
              <a:t>та </a:t>
            </a:r>
            <a:r>
              <a:rPr lang="uk-UA" dirty="0" smtClean="0">
                <a:solidFill>
                  <a:prstClr val="black"/>
                </a:solidFill>
              </a:rPr>
              <a:t>нагороди</a:t>
            </a:r>
            <a:endParaRPr lang="uk-UA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2828940"/>
          </a:xfrm>
        </p:spPr>
        <p:txBody>
          <a:bodyPr/>
          <a:lstStyle/>
          <a:p>
            <a:pPr lvl="0">
              <a:spcBef>
                <a:spcPts val="0"/>
              </a:spcBef>
              <a:buClrTx/>
              <a:buSzTx/>
              <a:defRPr/>
            </a:pPr>
            <a:endParaRPr lang="ru-RU" sz="1800" b="0" cap="none" spc="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buClrTx/>
              <a:buSzTx/>
              <a:defRPr/>
            </a:pPr>
            <a:endParaRPr lang="uk-UA" sz="2000" b="0" cap="none" spc="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buClrTx/>
              <a:buSzTx/>
              <a:defRPr/>
            </a:pPr>
            <a:r>
              <a:rPr lang="en-US" sz="2000" b="0" cap="none" spc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Email: </a:t>
            </a:r>
            <a:r>
              <a:rPr lang="en-US" sz="2000" b="0" u="sng" cap="none" spc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vvppr@pnu.edu.ua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ClrTx/>
              <a:buSzTx/>
              <a:defRPr/>
            </a:pPr>
            <a:r>
              <a:rPr lang="en-US" sz="2000" b="0" cap="none" spc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Web: </a:t>
            </a:r>
            <a:r>
              <a:rPr lang="en-US" sz="2000" b="0" u="sng" cap="none" spc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vvppr.pnu.edu.ua</a:t>
            </a:r>
          </a:p>
          <a:p>
            <a:pPr lvl="0">
              <a:spcBef>
                <a:spcPts val="0"/>
              </a:spcBef>
              <a:buClrTx/>
              <a:buSzTx/>
              <a:defRPr/>
            </a:pPr>
            <a:endParaRPr lang="en-US" sz="2000" b="0" cap="none" spc="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  <a:buClrTx/>
              <a:buSzTx/>
              <a:defRPr/>
            </a:pPr>
            <a:r>
              <a:rPr lang="ru-RU" sz="2000" b="0" cap="none" spc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Тел.: (0342) 75-23-56,   (099) 310-78-08</a:t>
            </a:r>
          </a:p>
          <a:p>
            <a:pPr lvl="0">
              <a:spcBef>
                <a:spcPts val="0"/>
              </a:spcBef>
              <a:buClrTx/>
              <a:buSzTx/>
              <a:defRPr/>
            </a:pPr>
            <a:endParaRPr lang="ru-RU" sz="1800" b="0" cap="none" spc="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109650"/>
          </a:xfrm>
        </p:spPr>
        <p:txBody>
          <a:bodyPr anchor="ctr">
            <a:normAutofit/>
          </a:bodyPr>
          <a:lstStyle/>
          <a:p>
            <a:pPr lvl="0"/>
            <a:r>
              <a:rPr lang="ru-RU" sz="4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Контакти</a:t>
            </a:r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728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914384"/>
          </a:xfrm>
        </p:spPr>
        <p:txBody>
          <a:bodyPr anchor="t">
            <a:noAutofit/>
          </a:bodyPr>
          <a:lstStyle/>
          <a:p>
            <a:r>
              <a:rPr lang="uk-UA" sz="1800" b="1" dirty="0" smtClean="0">
                <a:latin typeface="Georgia" pitchFamily="18" charset="0"/>
              </a:rPr>
              <a:t>Передумови створення у структурі університету навчально-виробничої лабораторії (до 2020р. – відділу) виховної та психолого-педагогічної роботи</a:t>
            </a:r>
            <a:endParaRPr lang="uk-UA" sz="1800" b="1" dirty="0">
              <a:latin typeface="Georgia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sz="2000" dirty="0" smtClean="0">
                <a:solidFill>
                  <a:srgbClr val="262626"/>
                </a:solidFill>
                <a:latin typeface="times new roman"/>
              </a:rPr>
              <a:t>Необхідність психологічного </a:t>
            </a:r>
            <a:r>
              <a:rPr lang="uk-UA" sz="2000" dirty="0">
                <a:solidFill>
                  <a:srgbClr val="262626"/>
                </a:solidFill>
                <a:latin typeface="times new roman"/>
              </a:rPr>
              <a:t>забезпечення </a:t>
            </a:r>
            <a:r>
              <a:rPr lang="uk-UA" sz="2000" dirty="0" smtClean="0">
                <a:solidFill>
                  <a:srgbClr val="262626"/>
                </a:solidFill>
                <a:latin typeface="times new roman"/>
              </a:rPr>
              <a:t>підвищення </a:t>
            </a:r>
            <a:r>
              <a:rPr lang="uk-UA" sz="2000" dirty="0">
                <a:solidFill>
                  <a:srgbClr val="262626"/>
                </a:solidFill>
                <a:latin typeface="times new roman"/>
              </a:rPr>
              <a:t>ефективності навчально-виховного процесу у Державному вищому навчальному закладі «Прикарпатський національний університет імені Василя Стефаника» </a:t>
            </a:r>
            <a:r>
              <a:rPr lang="uk-UA" sz="2000" dirty="0" smtClean="0">
                <a:solidFill>
                  <a:srgbClr val="262626"/>
                </a:solidFill>
                <a:latin typeface="times new roman"/>
              </a:rPr>
              <a:t>у </a:t>
            </a:r>
            <a:r>
              <a:rPr lang="uk-UA" sz="2000" dirty="0">
                <a:solidFill>
                  <a:srgbClr val="262626"/>
                </a:solidFill>
                <a:latin typeface="times new roman"/>
              </a:rPr>
              <a:t>відповідності </a:t>
            </a:r>
            <a:r>
              <a:rPr lang="uk-UA" sz="2000" dirty="0" smtClean="0">
                <a:solidFill>
                  <a:srgbClr val="262626"/>
                </a:solidFill>
                <a:latin typeface="times new roman"/>
              </a:rPr>
              <a:t>до настанов:</a:t>
            </a:r>
          </a:p>
          <a:p>
            <a:pPr algn="just"/>
            <a:r>
              <a:rPr lang="uk-UA" sz="2000" dirty="0" smtClean="0">
                <a:solidFill>
                  <a:srgbClr val="262626"/>
                </a:solidFill>
                <a:latin typeface="times new roman"/>
              </a:rPr>
              <a:t>Конституції </a:t>
            </a:r>
            <a:r>
              <a:rPr lang="uk-UA" sz="2000" dirty="0">
                <a:solidFill>
                  <a:srgbClr val="262626"/>
                </a:solidFill>
                <a:latin typeface="times new roman"/>
              </a:rPr>
              <a:t>України; </a:t>
            </a:r>
            <a:endParaRPr lang="uk-UA" sz="2000" dirty="0" smtClean="0">
              <a:solidFill>
                <a:srgbClr val="262626"/>
              </a:solidFill>
              <a:latin typeface="times new roman"/>
            </a:endParaRPr>
          </a:p>
          <a:p>
            <a:pPr algn="just"/>
            <a:r>
              <a:rPr lang="uk-UA" sz="2000" dirty="0" smtClean="0">
                <a:solidFill>
                  <a:srgbClr val="262626"/>
                </a:solidFill>
                <a:latin typeface="times new roman"/>
              </a:rPr>
              <a:t>Законів </a:t>
            </a:r>
            <a:r>
              <a:rPr lang="uk-UA" sz="2000" dirty="0">
                <a:solidFill>
                  <a:srgbClr val="262626"/>
                </a:solidFill>
                <a:latin typeface="times new roman"/>
              </a:rPr>
              <a:t>України «Про освіту» від 23.05.1991 р.; «Про вищу освіту» від 01.07.2014 р.; </a:t>
            </a:r>
            <a:endParaRPr lang="uk-UA" sz="2000" dirty="0" smtClean="0">
              <a:solidFill>
                <a:srgbClr val="262626"/>
              </a:solidFill>
              <a:latin typeface="times new roman"/>
            </a:endParaRPr>
          </a:p>
          <a:p>
            <a:pPr algn="just"/>
            <a:r>
              <a:rPr lang="uk-UA" sz="2000" dirty="0" smtClean="0">
                <a:solidFill>
                  <a:srgbClr val="262626"/>
                </a:solidFill>
                <a:latin typeface="times new roman"/>
              </a:rPr>
              <a:t>Актів </a:t>
            </a:r>
            <a:r>
              <a:rPr lang="uk-UA" sz="2000" dirty="0">
                <a:solidFill>
                  <a:srgbClr val="262626"/>
                </a:solidFill>
                <a:latin typeface="times new roman"/>
              </a:rPr>
              <a:t>Президента України щодо забезпечення та розвитку освіти; </a:t>
            </a:r>
            <a:endParaRPr lang="uk-UA" sz="2000" dirty="0" smtClean="0">
              <a:solidFill>
                <a:srgbClr val="262626"/>
              </a:solidFill>
              <a:latin typeface="times new roman"/>
            </a:endParaRPr>
          </a:p>
          <a:p>
            <a:pPr algn="just"/>
            <a:r>
              <a:rPr lang="uk-UA" sz="2000" dirty="0" smtClean="0">
                <a:solidFill>
                  <a:srgbClr val="262626"/>
                </a:solidFill>
                <a:latin typeface="times new roman"/>
              </a:rPr>
              <a:t>Державної програми </a:t>
            </a:r>
            <a:r>
              <a:rPr lang="uk-UA" sz="2000" dirty="0">
                <a:solidFill>
                  <a:srgbClr val="262626"/>
                </a:solidFill>
                <a:latin typeface="times new roman"/>
              </a:rPr>
              <a:t>«Освіта» (Україна ХХІ століття); </a:t>
            </a:r>
            <a:endParaRPr lang="uk-UA" sz="2000" dirty="0" smtClean="0">
              <a:solidFill>
                <a:srgbClr val="262626"/>
              </a:solidFill>
              <a:latin typeface="times new roman"/>
            </a:endParaRPr>
          </a:p>
          <a:p>
            <a:pPr algn="just"/>
            <a:r>
              <a:rPr lang="uk-UA" sz="2000" dirty="0" smtClean="0">
                <a:solidFill>
                  <a:srgbClr val="262626"/>
                </a:solidFill>
                <a:latin typeface="times new roman"/>
              </a:rPr>
              <a:t>Наказів </a:t>
            </a:r>
            <a:r>
              <a:rPr lang="uk-UA" sz="2000" dirty="0">
                <a:solidFill>
                  <a:srgbClr val="262626"/>
                </a:solidFill>
                <a:latin typeface="times new roman"/>
              </a:rPr>
              <a:t>Міністерства освіти і науки України: «Про покращення соціально-педагогічного і психологічного супроводу навчально-виховного процесу у вищих навчальних закладах </a:t>
            </a:r>
            <a:r>
              <a:rPr lang="en-US" sz="2000" dirty="0">
                <a:solidFill>
                  <a:srgbClr val="262626"/>
                </a:solidFill>
                <a:latin typeface="times new roman"/>
              </a:rPr>
              <a:t>III-IV </a:t>
            </a:r>
            <a:r>
              <a:rPr lang="uk-UA" sz="2000" dirty="0">
                <a:solidFill>
                  <a:srgbClr val="262626"/>
                </a:solidFill>
                <a:latin typeface="times new roman"/>
              </a:rPr>
              <a:t>рівнів акредитації»; </a:t>
            </a:r>
            <a:endParaRPr lang="uk-UA" sz="2000" dirty="0" smtClean="0">
              <a:solidFill>
                <a:srgbClr val="262626"/>
              </a:solidFill>
              <a:latin typeface="times new roman"/>
            </a:endParaRPr>
          </a:p>
          <a:p>
            <a:pPr algn="just"/>
            <a:r>
              <a:rPr lang="uk-UA" sz="2000" dirty="0" smtClean="0">
                <a:solidFill>
                  <a:srgbClr val="262626"/>
                </a:solidFill>
                <a:latin typeface="times new roman"/>
              </a:rPr>
              <a:t>Постанов </a:t>
            </a:r>
            <a:r>
              <a:rPr lang="uk-UA" sz="2000" dirty="0">
                <a:solidFill>
                  <a:srgbClr val="262626"/>
                </a:solidFill>
                <a:latin typeface="times new roman"/>
              </a:rPr>
              <a:t>і </a:t>
            </a:r>
            <a:r>
              <a:rPr lang="uk-UA" sz="2000" dirty="0" smtClean="0">
                <a:solidFill>
                  <a:srgbClr val="262626"/>
                </a:solidFill>
                <a:latin typeface="times new roman"/>
              </a:rPr>
              <a:t>рішень </a:t>
            </a:r>
            <a:r>
              <a:rPr lang="uk-UA" sz="2000" dirty="0">
                <a:solidFill>
                  <a:srgbClr val="262626"/>
                </a:solidFill>
                <a:latin typeface="times new roman"/>
              </a:rPr>
              <a:t>уряду України й Міністерства освіти і науки України, органів місцевого самоврядування та ректорату університету щодо питань виховної та психолого-педагогічної роботи; </a:t>
            </a:r>
            <a:endParaRPr lang="uk-UA" sz="2000" dirty="0" smtClean="0">
              <a:solidFill>
                <a:srgbClr val="262626"/>
              </a:solidFill>
              <a:latin typeface="times new roman"/>
            </a:endParaRPr>
          </a:p>
          <a:p>
            <a:pPr algn="just"/>
            <a:r>
              <a:rPr lang="uk-UA" sz="2000" dirty="0" smtClean="0">
                <a:solidFill>
                  <a:srgbClr val="262626"/>
                </a:solidFill>
                <a:latin typeface="times new roman"/>
              </a:rPr>
              <a:t>Наказів </a:t>
            </a:r>
            <a:r>
              <a:rPr lang="uk-UA" sz="2000" dirty="0">
                <a:solidFill>
                  <a:srgbClr val="262626"/>
                </a:solidFill>
                <a:latin typeface="times new roman"/>
              </a:rPr>
              <a:t>органів управління освітою всіх </a:t>
            </a:r>
            <a:r>
              <a:rPr lang="uk-UA" sz="2000" dirty="0" smtClean="0">
                <a:solidFill>
                  <a:srgbClr val="262626"/>
                </a:solidFill>
                <a:latin typeface="times new roman"/>
              </a:rPr>
              <a:t>рівнів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02589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838446"/>
          </a:xfrm>
          <a:noFill/>
          <a:ln>
            <a:noFill/>
          </a:ln>
        </p:spPr>
        <p:txBody>
          <a:bodyPr anchor="ctr">
            <a:noAutofit/>
          </a:bodyPr>
          <a:lstStyle/>
          <a:p>
            <a:r>
              <a:rPr lang="uk-UA" sz="1800" b="1" dirty="0">
                <a:solidFill>
                  <a:srgbClr val="B32C16">
                    <a:shade val="75000"/>
                  </a:srgbClr>
                </a:solidFill>
                <a:latin typeface="Georgia" pitchFamily="18" charset="0"/>
              </a:rPr>
              <a:t>Передумови створення у структурі університету навчально-виробничої лабораторії (до 2020р. – відділу) виховної та психолого-педагогічної роботи</a:t>
            </a:r>
            <a:endParaRPr lang="uk-UA" sz="1800" b="1" dirty="0">
              <a:latin typeface="Georgia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"/>
          </p:nvPr>
        </p:nvSpPr>
        <p:spPr>
          <a:xfrm>
            <a:off x="285720" y="1500174"/>
            <a:ext cx="8503920" cy="4786346"/>
          </a:xfrm>
        </p:spPr>
        <p:txBody>
          <a:bodyPr>
            <a:noAutofit/>
          </a:bodyPr>
          <a:lstStyle/>
          <a:p>
            <a:pPr algn="just"/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Усвідомлення керівництвом та науково-педагогічними працівниками університету потужностей практичної психології як прикладної науки для розв’язання проблем навчально-виховного процесу</a:t>
            </a:r>
          </a:p>
          <a:p>
            <a:pPr algn="just"/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Необхідність системного психолого-педагогічного супроводу навчально-виховного процесу</a:t>
            </a:r>
          </a:p>
          <a:p>
            <a:pPr algn="just"/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Потреба своєчасного виявлення проблем психологічного характеру, точність якого забезпечує використання методів масштабної психологічної діагностики викладачів і студентів</a:t>
            </a:r>
          </a:p>
          <a:p>
            <a:pPr algn="just"/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Необхідність психологічної просвіти студентів та удосконалення психолого-педагогічної підготовки викладачів, кураторів</a:t>
            </a:r>
          </a:p>
          <a:p>
            <a:pPr algn="just"/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Розширення можливостей студентів різної фахової спрямованості, викладачів, кураторів в оволодінні сучасними психологічними знаннями, уміннями та навичками</a:t>
            </a:r>
          </a:p>
          <a:p>
            <a:pPr algn="just"/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Розробка на допомогу кураторам різноманітних методичних матеріалів для оптимізації виховного впливу  на студентську молодь; виявлення й поширення передового педагогічного досвіду</a:t>
            </a:r>
          </a:p>
          <a:p>
            <a:pPr algn="just"/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4016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ChangeArrowheads="1"/>
          </p:cNvSpPr>
          <p:nvPr/>
        </p:nvSpPr>
        <p:spPr bwMode="auto">
          <a:xfrm>
            <a:off x="1146282" y="980728"/>
            <a:ext cx="1751284" cy="96813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ОРГАНІЗІЦІЙНО-ІНФОРМАЦІЙНЕ ТА МЕТОДИЧНЕ ЗАБЕЗПЕЧЕННЯ</a:t>
            </a:r>
            <a:endParaRPr lang="uk-UA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3737176" y="854074"/>
            <a:ext cx="1668037" cy="142279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ПСИХОЛОГО-ПЕДАГОГІЧНИЙ СУПРОВІД НАВЧАЛЬНО-ВИХОВНОГО ПРОЦЕСУ</a:t>
            </a:r>
            <a:endParaRPr lang="uk-UA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6262463" y="980728"/>
            <a:ext cx="1811015" cy="96237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КОМПЛЕКСНЕ ПЛАНУВАННЯ ТА СИСТЕМНЕ ПРОВЕДЕННЯ</a:t>
            </a:r>
            <a:endParaRPr lang="uk-UA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899591" y="3476857"/>
            <a:ext cx="2244665" cy="77079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Діагностика навчально-виховного процесу</a:t>
            </a:r>
            <a:endParaRPr lang="uk-UA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567325" y="3483683"/>
            <a:ext cx="2130000" cy="76396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Організація діяльності кураторів академічних груп 1-3 курсів</a:t>
            </a:r>
            <a:endParaRPr lang="uk-UA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123489" y="3455966"/>
            <a:ext cx="2552967" cy="7916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Організація просвітницької та профілактичної  роботи зі студентами</a:t>
            </a:r>
            <a:endParaRPr lang="uk-UA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7"/>
          <p:cNvSpPr>
            <a:spLocks noChangeShapeType="1"/>
          </p:cNvSpPr>
          <p:nvPr/>
        </p:nvSpPr>
        <p:spPr bwMode="auto">
          <a:xfrm flipH="1">
            <a:off x="2897566" y="1513517"/>
            <a:ext cx="7778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>
              <a:solidFill>
                <a:prstClr val="black"/>
              </a:solidFill>
            </a:endParaRPr>
          </a:p>
        </p:txBody>
      </p:sp>
      <p:sp>
        <p:nvSpPr>
          <p:cNvPr id="11" name="AutoShape 6"/>
          <p:cNvSpPr>
            <a:spLocks noChangeShapeType="1"/>
          </p:cNvSpPr>
          <p:nvPr/>
        </p:nvSpPr>
        <p:spPr bwMode="auto">
          <a:xfrm>
            <a:off x="5405214" y="1504155"/>
            <a:ext cx="8572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>
              <a:solidFill>
                <a:prstClr val="black"/>
              </a:solidFill>
            </a:endParaRPr>
          </a:p>
        </p:txBody>
      </p:sp>
      <p:sp>
        <p:nvSpPr>
          <p:cNvPr id="13" name="AutoShape 4"/>
          <p:cNvSpPr>
            <a:spLocks noChangeShapeType="1"/>
          </p:cNvSpPr>
          <p:nvPr/>
        </p:nvSpPr>
        <p:spPr bwMode="auto">
          <a:xfrm rot="5400000">
            <a:off x="2855521" y="2305058"/>
            <a:ext cx="1206812" cy="1122722"/>
          </a:xfrm>
          <a:prstGeom prst="bentConnector3">
            <a:avLst>
              <a:gd name="adj1" fmla="val 50512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>
              <a:solidFill>
                <a:prstClr val="black"/>
              </a:solidFill>
            </a:endParaRPr>
          </a:p>
        </p:txBody>
      </p:sp>
      <p:sp>
        <p:nvSpPr>
          <p:cNvPr id="14" name="AutoShape 3"/>
          <p:cNvSpPr>
            <a:spLocks noChangeShapeType="1"/>
          </p:cNvSpPr>
          <p:nvPr/>
        </p:nvSpPr>
        <p:spPr bwMode="auto">
          <a:xfrm rot="16200000" flipH="1">
            <a:off x="5204886" y="2288317"/>
            <a:ext cx="1179094" cy="1156204"/>
          </a:xfrm>
          <a:prstGeom prst="bentConnector3">
            <a:avLst>
              <a:gd name="adj1" fmla="val 52299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>
              <a:solidFill>
                <a:prstClr val="black"/>
              </a:solidFill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60325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>
              <a:solidFill>
                <a:prstClr val="black"/>
              </a:solidFill>
            </a:endParaRPr>
          </a:p>
        </p:txBody>
      </p: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6376275" y="1886306"/>
            <a:ext cx="255458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4860925" algn="l"/>
              </a:tabLst>
            </a:pPr>
            <a:r>
              <a:rPr lang="uk-UA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морально-етичних;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4860925" algn="l"/>
              </a:tabLst>
            </a:pPr>
            <a:r>
              <a:rPr lang="uk-UA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національно-патріотичних;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4860925" algn="l"/>
              </a:tabLst>
            </a:pPr>
            <a:r>
              <a:rPr lang="uk-UA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інтелектуально-духовних;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4860925" algn="l"/>
              </a:tabLst>
            </a:pPr>
            <a:r>
              <a:rPr lang="uk-UA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громадсько-правових;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4860925" algn="l"/>
              </a:tabLst>
            </a:pPr>
            <a:r>
              <a:rPr lang="uk-UA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трудових;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4860925" algn="l"/>
              </a:tabLst>
            </a:pPr>
            <a:r>
              <a:rPr lang="uk-UA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екологічних;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4860925" algn="l"/>
              </a:tabLst>
            </a:pPr>
            <a:r>
              <a:rPr lang="uk-UA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художньо-естетичних;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4860925" algn="l"/>
              </a:tabLst>
            </a:pPr>
            <a:r>
              <a:rPr lang="uk-UA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фізично-виховних</a:t>
            </a:r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 rot="10800000" flipV="1">
            <a:off x="840048" y="4437112"/>
            <a:ext cx="7792935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860925" algn="l"/>
              </a:tabLst>
            </a:pPr>
            <a:r>
              <a:rPr lang="uk-UA" sz="11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043608" y="146345"/>
            <a:ext cx="75335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Модель організації виховної та психолого-педагогічної діяльності </a:t>
            </a:r>
            <a:endParaRPr lang="uk-UA" sz="1600" dirty="0">
              <a:solidFill>
                <a:prstClr val="black"/>
              </a:solidFill>
              <a:latin typeface="Calibri"/>
              <a:ea typeface="Times New Roman"/>
              <a:cs typeface="Times New Roman"/>
            </a:endParaRPr>
          </a:p>
          <a:p>
            <a:r>
              <a:rPr lang="uk-UA" sz="1600" b="1" dirty="0">
                <a:solidFill>
                  <a:prstClr val="black"/>
                </a:solidFill>
                <a:latin typeface="Times New Roman"/>
                <a:ea typeface="Times New Roman"/>
              </a:rPr>
              <a:t>ДВНЗ «Прикарпатський національний університет імені Василя Стефаника»</a:t>
            </a:r>
            <a:endParaRPr lang="uk-UA" sz="1600" dirty="0">
              <a:solidFill>
                <a:prstClr val="black"/>
              </a:solidFill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4632325" y="2280928"/>
            <a:ext cx="0" cy="120275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93882"/>
              </p:ext>
            </p:extLst>
          </p:nvPr>
        </p:nvGraphicFramePr>
        <p:xfrm>
          <a:off x="683568" y="4256939"/>
          <a:ext cx="7992888" cy="2311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4296"/>
                <a:gridCol w="2664296"/>
                <a:gridCol w="2664296"/>
              </a:tblGrid>
              <a:tr h="2311642"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uk-UA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вивчення особистісно-професійних  якостей студентів;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uk-UA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адаптаційних можливостей до умов ВНЗ;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uk-UA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мотивації до успішної професійної діяльності;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uk-UA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професійної ідентичності майбутніх фахівців;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uk-UA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вивчення проблем взаємодії кураторів зі</a:t>
                      </a:r>
                      <a:r>
                        <a:rPr lang="uk-UA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студентами;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uk-UA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дослідження на запит підрозділів, адміністрації, гарантів ОП;</a:t>
                      </a:r>
                      <a:endParaRPr lang="uk-UA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uk-UA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проведення постійно діючих навчально-методичних семінарів;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uk-UA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консультаційна робота;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uk-UA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поширення</a:t>
                      </a:r>
                      <a:r>
                        <a:rPr lang="uk-UA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передового психолого-педагогічного досвіду ЗВО</a:t>
                      </a:r>
                      <a:endParaRPr lang="uk-UA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uk-UA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uk-UA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проведення навчальних семінарів;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uk-UA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проведення виховних акцій у рамках проходження педагогічних та виробничих практик;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uk-UA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консультаційна робота</a:t>
                      </a:r>
                      <a:endParaRPr lang="uk-UA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416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/>
          <p:cNvSpPr/>
          <p:nvPr/>
        </p:nvSpPr>
        <p:spPr>
          <a:xfrm>
            <a:off x="142844" y="1000108"/>
            <a:ext cx="8821766" cy="19288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black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857256"/>
          </a:xfrm>
          <a:solidFill>
            <a:schemeClr val="bg1"/>
          </a:solidFill>
        </p:spPr>
        <p:txBody>
          <a:bodyPr anchor="t">
            <a:noAutofit/>
          </a:bodyPr>
          <a:lstStyle/>
          <a:p>
            <a:r>
              <a:rPr lang="uk-UA" sz="2000" b="1" dirty="0" smtClean="0">
                <a:latin typeface="Georgia" pitchFamily="18" charset="0"/>
              </a:rPr>
              <a:t>Кадровий склад навчально-виробничої лабораторії виховної та психолого-педагогічної роботи</a:t>
            </a:r>
            <a:endParaRPr lang="uk-UA" sz="2000" b="1" dirty="0">
              <a:latin typeface="Georgia" pitchFamily="18" charset="0"/>
            </a:endParaRPr>
          </a:p>
        </p:txBody>
      </p:sp>
      <p:pic>
        <p:nvPicPr>
          <p:cNvPr id="2050" name="Picture 2" descr="http://vvppr.pnu.edu.ua/wp-content/uploads/sites/129/2018/06/%D0%B3%D0%B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48558" y="987605"/>
            <a:ext cx="2000264" cy="1928826"/>
          </a:xfrm>
          <a:prstGeom prst="rect">
            <a:avLst/>
          </a:prstGeom>
          <a:noFill/>
        </p:spPr>
      </p:pic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92888"/>
              </p:ext>
            </p:extLst>
          </p:nvPr>
        </p:nvGraphicFramePr>
        <p:xfrm>
          <a:off x="156734" y="2786058"/>
          <a:ext cx="8858312" cy="359535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858312"/>
              </a:tblGrid>
              <a:tr h="577357">
                <a:tc>
                  <a:txBody>
                    <a:bodyPr/>
                    <a:lstStyle/>
                    <a:p>
                      <a:pPr algn="ctr"/>
                      <a:r>
                        <a:rPr kumimoji="0" lang="uk-UA" sz="2000" kern="1200" dirty="0" smtClean="0">
                          <a:effectLst/>
                        </a:rPr>
                        <a:t>Романкова Лілія Миколаївна</a:t>
                      </a:r>
                      <a:endParaRPr lang="uk-UA" sz="2000" b="1" dirty="0">
                        <a:effectLst/>
                      </a:endParaRPr>
                    </a:p>
                  </a:txBody>
                  <a:tcPr anchor="ctr"/>
                </a:tc>
              </a:tr>
              <a:tr h="3017995">
                <a:tc>
                  <a:txBody>
                    <a:bodyPr/>
                    <a:lstStyle/>
                    <a:p>
                      <a:pPr algn="just"/>
                      <a:r>
                        <a:rPr kumimoji="0" lang="uk-UA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завідувач та засновник(2012 р.) навчально-виробничої лабораторії виховної та психолого-педагогічної роботи, кандидат психологічних наук, доцент; сертифікована як викладач навчальних тренінгів, інструктор з питань безпеки людей похилого віку, викладач-тренер з практичної психокорекції; координатор міжнародних соціально-психологічних проєктів (2005-2014 рр.);</a:t>
                      </a:r>
                    </a:p>
                    <a:p>
                      <a:pPr algn="just"/>
                      <a:r>
                        <a:rPr kumimoji="0" lang="uk-UA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Стаж науково-педагогічної роботи у закладах вищої освіти 3-4 рівня акредитації – 25 р., в т.ч.  на кафедрах</a:t>
                      </a:r>
                      <a:r>
                        <a:rPr kumimoji="0" lang="uk-UA" sz="18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психолого-педагогічного профілю університету – 17 р., в лабораторії університету – 9 р.; досвід кураторства – 12 р. Має 75 публікацій (65 - наукового характеру, з них – 4 монографії  і   10 - навчально-методичних). Має дві вищі освіти – педагогічну і психологічну.</a:t>
                      </a:r>
                      <a:endParaRPr lang="uk-UA" sz="1800" b="1" dirty="0"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672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857256"/>
          </a:xfrm>
          <a:solidFill>
            <a:schemeClr val="bg1"/>
          </a:solidFill>
        </p:spPr>
        <p:txBody>
          <a:bodyPr/>
          <a:lstStyle/>
          <a:p>
            <a:r>
              <a:rPr lang="uk-UA" sz="2000" b="1" dirty="0">
                <a:solidFill>
                  <a:srgbClr val="B32C16">
                    <a:shade val="75000"/>
                  </a:srgbClr>
                </a:solidFill>
                <a:latin typeface="Georgia" pitchFamily="18" charset="0"/>
              </a:rPr>
              <a:t>Кадровий склад навчально-виробничої лабораторії виховної та психолого-педагогічної роботи</a:t>
            </a:r>
            <a:endParaRPr lang="uk-UA" dirty="0">
              <a:latin typeface="Georgia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0" y="980660"/>
            <a:ext cx="9036620" cy="224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 descr="C:\Users\User\Pictures\photo_2020-02-24_12-15-198x3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31251" y="1021735"/>
            <a:ext cx="1288840" cy="1900654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83061" y="2922389"/>
            <a:ext cx="8785220" cy="400110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solidFill>
                  <a:prstClr val="white"/>
                </a:solidFill>
                <a:latin typeface="Georgia" pitchFamily="18" charset="0"/>
              </a:rPr>
              <a:t>Юрченко Зоя Володимирівна</a:t>
            </a:r>
            <a:endParaRPr lang="uk-UA" sz="20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3061" y="3291721"/>
            <a:ext cx="8785220" cy="34163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uk-UA" dirty="0">
                <a:solidFill>
                  <a:prstClr val="black"/>
                </a:solidFill>
              </a:rPr>
              <a:t>методист вищої категорії, кандидат психологічних наук, доктор філософії, доцент; засновник і керівник постійно діючого навчально-методичного семінару для кураторів академічних груп університету; сертифікована як викладач-тренер за спеціальністю «Соціальна робота: теорія та практика соціальної роботи з дітьми та сім’ями в громаді», викладач-тренер з практичної психокорекції; координатор 3-х міжнародних соціально-психологічних </a:t>
            </a:r>
            <a:r>
              <a:rPr lang="uk-UA" dirty="0" err="1">
                <a:solidFill>
                  <a:prstClr val="black"/>
                </a:solidFill>
              </a:rPr>
              <a:t>проєктів</a:t>
            </a:r>
            <a:r>
              <a:rPr lang="uk-UA" dirty="0">
                <a:solidFill>
                  <a:prstClr val="black"/>
                </a:solidFill>
              </a:rPr>
              <a:t> (2005-2014 рр.); Стаж науково-педагогічної роботи у закладах вищої освіти 3-4 рівня акредитації – 28 р., в т.ч.  на кафедрах психолого-педагогічного профілю університету – 16 р., Івано-Франківського обласного інституту післядипломної педагогічної освіти – 9 р., в лабораторії університету – 9 р.; досвід кураторства – 12 р.. Має 104 публікацій (63 - наукового характеру і 41 - навчально-методичних). Має дві вищі освіти – педагогічну і психологічну.</a:t>
            </a:r>
            <a:endParaRPr lang="uk-UA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0922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1197916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uk-UA" sz="2000" b="1" dirty="0" smtClean="0">
                <a:latin typeface="Georgia" pitchFamily="18" charset="0"/>
              </a:rPr>
              <a:t>Кадровий склад навчально-виробничої лабораторії виховної та психолого-педагогічної роботи</a:t>
            </a:r>
            <a:br>
              <a:rPr lang="uk-UA" sz="2000" b="1" dirty="0" smtClean="0">
                <a:latin typeface="Georgia" pitchFamily="18" charset="0"/>
              </a:rPr>
            </a:br>
            <a:endParaRPr lang="uk-UA" sz="2000" dirty="0">
              <a:latin typeface="Georgia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1835620" y="1340768"/>
            <a:ext cx="5544770" cy="199969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black"/>
              </a:solidFill>
            </a:endParaRPr>
          </a:p>
        </p:txBody>
      </p:sp>
      <p:pic>
        <p:nvPicPr>
          <p:cNvPr id="21506" name="Picture 2" descr="http://vvppr.pnu.edu.ua/wp-content/uploads/sites/129/2018/06/8443-287x3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23075" y="1340768"/>
            <a:ext cx="1969860" cy="1999694"/>
          </a:xfrm>
          <a:prstGeom prst="rect">
            <a:avLst/>
          </a:prstGeom>
          <a:noFill/>
        </p:spPr>
      </p:pic>
      <p:graphicFrame>
        <p:nvGraphicFramePr>
          <p:cNvPr id="8" name="Таблиця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232234"/>
              </p:ext>
            </p:extLst>
          </p:nvPr>
        </p:nvGraphicFramePr>
        <p:xfrm>
          <a:off x="142845" y="3357562"/>
          <a:ext cx="8858312" cy="30238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858312"/>
              </a:tblGrid>
              <a:tr h="514698">
                <a:tc>
                  <a:txBody>
                    <a:bodyPr/>
                    <a:lstStyle/>
                    <a:p>
                      <a:pPr algn="ctr"/>
                      <a:r>
                        <a:rPr kumimoji="0" lang="uk-UA" sz="2000" b="1" i="0" kern="1200" dirty="0" err="1" smtClean="0">
                          <a:solidFill>
                            <a:schemeClr val="lt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Петрошенко</a:t>
                      </a:r>
                      <a:r>
                        <a:rPr kumimoji="0" lang="uk-UA" sz="2000" b="1" i="0" kern="1200" dirty="0" smtClean="0">
                          <a:solidFill>
                            <a:schemeClr val="lt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 Сергій Іванович</a:t>
                      </a:r>
                      <a:endParaRPr lang="uk-UA" sz="2000" dirty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  <a:tr h="250915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провідний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фахівець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питань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забезпечення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підготовки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організації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й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проведення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психолого-педагогічних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соціологічних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обстежень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сертифікований</a:t>
                      </a:r>
                      <a:r>
                        <a:rPr kumimoji="0" lang="ru-RU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викладач-тренер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застосуванню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методів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психодрами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трансактного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аналізу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використанню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арт-терапії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роботі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практичного психолога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й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соціального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педагога;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викладач-тренер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практичної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психокорекції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Має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вищу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психологічну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освіту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ru-RU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кваліфікація</a:t>
                      </a: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</a:t>
                      </a:r>
                      <a:r>
                        <a:rPr kumimoji="0" lang="ru-RU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дипломом: «Психолог, </a:t>
                      </a:r>
                      <a:r>
                        <a:rPr kumimoji="0" lang="ru-RU" sz="1800" b="0" i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викладач</a:t>
                      </a:r>
                      <a:r>
                        <a:rPr kumimoji="0" lang="ru-RU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») та </a:t>
                      </a:r>
                      <a:r>
                        <a:rPr kumimoji="0" lang="ru-RU" sz="1800" b="0" i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завершене</a:t>
                      </a:r>
                      <a:r>
                        <a:rPr kumimoji="0" lang="ru-RU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навчання</a:t>
                      </a:r>
                      <a:r>
                        <a:rPr kumimoji="0" lang="ru-RU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 </a:t>
                      </a:r>
                      <a:r>
                        <a:rPr kumimoji="0" lang="ru-RU" sz="1800" b="0" i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аспірантурі</a:t>
                      </a:r>
                      <a:r>
                        <a:rPr kumimoji="0" lang="ru-RU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 </a:t>
                      </a:r>
                      <a:r>
                        <a:rPr kumimoji="0" lang="ru-RU" sz="1800" b="0" i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спеціальністю</a:t>
                      </a:r>
                      <a:r>
                        <a:rPr kumimoji="0" lang="ru-RU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kumimoji="0" lang="ru-RU" sz="1800" b="0" i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Вікова</a:t>
                      </a:r>
                      <a:r>
                        <a:rPr kumimoji="0" lang="ru-RU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kumimoji="0" lang="ru-RU" sz="1800" b="0" i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педагогічна</a:t>
                      </a:r>
                      <a:r>
                        <a:rPr kumimoji="0" lang="ru-RU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психологія</a:t>
                      </a:r>
                      <a:r>
                        <a:rPr kumimoji="0" lang="ru-RU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». </a:t>
                      </a:r>
                      <a:r>
                        <a:rPr kumimoji="0" lang="ru-RU" sz="1800" b="0" i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Має</a:t>
                      </a:r>
                      <a:r>
                        <a:rPr kumimoji="0" lang="ru-RU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7 </a:t>
                      </a:r>
                      <a:r>
                        <a:rPr kumimoji="0" lang="ru-RU" sz="1800" b="0" i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публікацій</a:t>
                      </a:r>
                      <a:r>
                        <a:rPr kumimoji="0" lang="ru-RU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0" i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наукового</a:t>
                      </a:r>
                      <a:r>
                        <a:rPr kumimoji="0" lang="ru-RU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характеру.</a:t>
                      </a:r>
                      <a:endParaRPr lang="uk-UA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215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1214446"/>
          </a:xfrm>
          <a:solidFill>
            <a:schemeClr val="bg1"/>
          </a:solidFill>
        </p:spPr>
        <p:txBody>
          <a:bodyPr anchor="ctr">
            <a:noAutofit/>
          </a:bodyPr>
          <a:lstStyle/>
          <a:p>
            <a:r>
              <a:rPr lang="uk-UA" sz="2000" b="1" dirty="0" smtClean="0">
                <a:latin typeface="Georgia" pitchFamily="18" charset="0"/>
              </a:rPr>
              <a:t>Кадровий склад навчально-виробничої лабораторії виховної та психолого-педагогічної роботи</a:t>
            </a:r>
            <a:endParaRPr lang="uk-UA" sz="2000" dirty="0">
              <a:latin typeface="Georgia" pitchFamily="18" charset="0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2123660" y="1357298"/>
            <a:ext cx="5040700" cy="19288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black"/>
              </a:solidFill>
            </a:endParaRPr>
          </a:p>
        </p:txBody>
      </p:sp>
      <p:pic>
        <p:nvPicPr>
          <p:cNvPr id="21508" name="Picture 4" descr="http://vvppr.pnu.edu.ua/wp-content/uploads/sites/129/2018/06/%D0%91%D0%B5%D0%B7%D1%8B%D0%BC%D1%8F%D0%BD%D0%BD%D1%8B%D0%B9-223x300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3910" y="1357318"/>
            <a:ext cx="1433745" cy="1928806"/>
          </a:xfrm>
          <a:prstGeom prst="rect">
            <a:avLst/>
          </a:prstGeom>
          <a:noFill/>
        </p:spPr>
      </p:pic>
      <p:graphicFrame>
        <p:nvGraphicFramePr>
          <p:cNvPr id="8" name="Таблиця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949336"/>
              </p:ext>
            </p:extLst>
          </p:nvPr>
        </p:nvGraphicFramePr>
        <p:xfrm>
          <a:off x="107380" y="3286124"/>
          <a:ext cx="8858312" cy="309528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858312"/>
              </a:tblGrid>
              <a:tr h="526857">
                <a:tc>
                  <a:txBody>
                    <a:bodyPr/>
                    <a:lstStyle/>
                    <a:p>
                      <a:pPr algn="ctr"/>
                      <a:r>
                        <a:rPr kumimoji="0" lang="uk-UA" sz="2000" b="1" i="0" kern="1200" dirty="0" err="1" smtClean="0">
                          <a:solidFill>
                            <a:schemeClr val="lt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Лобанов</a:t>
                      </a:r>
                      <a:r>
                        <a:rPr kumimoji="0" lang="uk-UA" sz="2000" b="1" i="0" kern="1200" dirty="0" smtClean="0">
                          <a:solidFill>
                            <a:schemeClr val="lt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 Сергій Іванович</a:t>
                      </a:r>
                      <a:endParaRPr lang="uk-UA" sz="2000" dirty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  <a:tr h="2568429">
                <a:tc>
                  <a:txBody>
                    <a:bodyPr/>
                    <a:lstStyle/>
                    <a:p>
                      <a:pPr algn="just"/>
                      <a:r>
                        <a:rPr kumimoji="0" lang="uk-UA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провідний фахівець з питань організації та проведення волонтерської діяльності. Має дві вищі освіти – педагогічну та юридичну;</a:t>
                      </a:r>
                      <a:r>
                        <a:rPr kumimoji="0" lang="uk-UA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 завершенні служби в органах внутрішніх справ – майор у відставці.</a:t>
                      </a:r>
                      <a:endParaRPr lang="uk-UA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293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Цивільна">
  <a:themeElements>
    <a:clrScheme name="Альков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2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3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9_Справедливість">
  <a:themeElements>
    <a:clrScheme name="Справедливі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і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і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Цивільна">
  <a:themeElements>
    <a:clrScheme name="Альков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Цивільна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Цивільна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Цивільна">
  <a:themeElements>
    <a:clrScheme name="Альков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Цивільна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Цивільна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1576</TotalTime>
  <Words>1713</Words>
  <Application>Microsoft Office PowerPoint</Application>
  <PresentationFormat>Экран (4:3)</PresentationFormat>
  <Paragraphs>166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Цивільна</vt:lpstr>
      <vt:lpstr>9_Справедливість</vt:lpstr>
      <vt:lpstr>1_Цивільна</vt:lpstr>
      <vt:lpstr>2_Цивільна</vt:lpstr>
      <vt:lpstr>Тема “Практична психологія – на допомогу студентам університету”  </vt:lpstr>
      <vt:lpstr>Презентация PowerPoint</vt:lpstr>
      <vt:lpstr>Передумови створення у структурі університету навчально-виробничої лабораторії (до 2020р. – відділу) виховної та психолого-педагогічної роботи</vt:lpstr>
      <vt:lpstr>Передумови створення у структурі університету навчально-виробничої лабораторії (до 2020р. – відділу) виховної та психолого-педагогічної роботи</vt:lpstr>
      <vt:lpstr>Презентация PowerPoint</vt:lpstr>
      <vt:lpstr>Кадровий склад навчально-виробничої лабораторії виховної та психолого-педагогічної роботи</vt:lpstr>
      <vt:lpstr>Кадровий склад навчально-виробничої лабораторії виховної та психолого-педагогічної роботи</vt:lpstr>
      <vt:lpstr>Кадровий склад навчально-виробничої лабораторії виховної та психолого-педагогічної роботи </vt:lpstr>
      <vt:lpstr>Кадровий склад навчально-виробничої лабораторії виховної та психолого-педагогічної роботи</vt:lpstr>
      <vt:lpstr>Кадровий склад навчально-виробничої лабораторії виховної та психолого-педагогічної роботи</vt:lpstr>
      <vt:lpstr>Основні напрямки і види діяльності лабораторії виховної та психолого-педагогічної роботи</vt:lpstr>
      <vt:lpstr>2. Діагностика навчально-виховного процесу</vt:lpstr>
      <vt:lpstr>Презентация PowerPoint</vt:lpstr>
      <vt:lpstr>4. Проведення навчальних семінарів  зі студентами 1-3-х курсів</vt:lpstr>
      <vt:lpstr>Презентация PowerPoint</vt:lpstr>
      <vt:lpstr>5. системне проведення виховних акцій СТРУКТУРНИМИ ПІДРОЗДІЛАМИ УНІВЕРСИТЕТУ</vt:lpstr>
      <vt:lpstr>Найбільш типові особистісні проблеми, які чинять свій негативний вплив на поведінку студентів та вимагають розв’язання:</vt:lpstr>
      <vt:lpstr>Презентация PowerPoint</vt:lpstr>
      <vt:lpstr>Презентация PowerPoint</vt:lpstr>
      <vt:lpstr>Презентация PowerPoint</vt:lpstr>
      <vt:lpstr>Презентация PowerPoint</vt:lpstr>
      <vt:lpstr>Нагороди та відзнаки (2012-2020 рр.) як показники ефективності діяльності та підтвердження професіоналізму співробітників лабораторії </vt:lpstr>
      <vt:lpstr>Контакти: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“ Практична психологія – на допомогу студентам університету ”</dc:title>
  <dc:creator>User</dc:creator>
  <cp:lastModifiedBy>User</cp:lastModifiedBy>
  <cp:revision>131</cp:revision>
  <dcterms:created xsi:type="dcterms:W3CDTF">2021-02-08T07:42:42Z</dcterms:created>
  <dcterms:modified xsi:type="dcterms:W3CDTF">2021-05-24T20:36:56Z</dcterms:modified>
</cp:coreProperties>
</file>