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</p:sldMasterIdLst>
  <p:notesMasterIdLst>
    <p:notesMasterId r:id="rId50"/>
  </p:notesMasterIdLst>
  <p:sldIdLst>
    <p:sldId id="299" r:id="rId15"/>
    <p:sldId id="257" r:id="rId16"/>
    <p:sldId id="258" r:id="rId17"/>
    <p:sldId id="261" r:id="rId18"/>
    <p:sldId id="300" r:id="rId19"/>
    <p:sldId id="262" r:id="rId20"/>
    <p:sldId id="281" r:id="rId21"/>
    <p:sldId id="264" r:id="rId22"/>
    <p:sldId id="282" r:id="rId23"/>
    <p:sldId id="265" r:id="rId24"/>
    <p:sldId id="294" r:id="rId25"/>
    <p:sldId id="295" r:id="rId26"/>
    <p:sldId id="296" r:id="rId27"/>
    <p:sldId id="297" r:id="rId28"/>
    <p:sldId id="298" r:id="rId29"/>
    <p:sldId id="290" r:id="rId30"/>
    <p:sldId id="303" r:id="rId31"/>
    <p:sldId id="292" r:id="rId32"/>
    <p:sldId id="293" r:id="rId33"/>
    <p:sldId id="301" r:id="rId34"/>
    <p:sldId id="288" r:id="rId35"/>
    <p:sldId id="289" r:id="rId36"/>
    <p:sldId id="287" r:id="rId37"/>
    <p:sldId id="269" r:id="rId38"/>
    <p:sldId id="270" r:id="rId39"/>
    <p:sldId id="286" r:id="rId40"/>
    <p:sldId id="285" r:id="rId41"/>
    <p:sldId id="271" r:id="rId42"/>
    <p:sldId id="272" r:id="rId43"/>
    <p:sldId id="273" r:id="rId44"/>
    <p:sldId id="284" r:id="rId45"/>
    <p:sldId id="274" r:id="rId46"/>
    <p:sldId id="266" r:id="rId47"/>
    <p:sldId id="267" r:id="rId48"/>
    <p:sldId id="302" r:id="rId4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8A12C-09CF-4FCC-B27A-1BEF1A3E7EB1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42E0D-F598-4CD7-8099-F82310E47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22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3026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5418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7128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5933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03616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22901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96267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84919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41950805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99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09198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55747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271326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3471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258448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658060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514814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955263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40460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246408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170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03188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853384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40975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976662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38432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437503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5023975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389593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700124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250787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836844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2696621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70823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668404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9546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0084690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76169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562479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3434335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06591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7252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8188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331684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497266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48850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944049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4985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57801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2081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914737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8354559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3241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7640329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2317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629286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2917404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426784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5728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18716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87570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66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4515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86809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8817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2611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47905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6541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6188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5408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991477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51893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5719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кут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кут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5789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90614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77686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0467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6396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62308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7319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00776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95687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2042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Місце для вмісту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вмісту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93814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79913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595267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5464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43634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2578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94243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1735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394179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8548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Місце для вмісту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6" name="Місце для вмісту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5779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4959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002781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53979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5064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16143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17877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33396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91281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966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04823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92062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95191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80207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2845859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44638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2285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626163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37004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39871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кут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кут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кут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715620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242594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487256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13070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49348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7598199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94057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98410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64294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5492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кут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Місце для вмісту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кут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3931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40845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59644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69459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706781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61776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621603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98061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598004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53521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 сполучна ліні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кут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кут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2" name="Прямокут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0968178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10897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09206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802980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1442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79306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808255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9661490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057723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3430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кут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кут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кут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кут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кут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D91D9B-1F88-40B8-BFD3-1916C4552F20}" type="datetimeFigureOut">
              <a:rPr lang="uk-UA" smtClean="0"/>
              <a:pPr/>
              <a:t>17.05.2021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8" name="Прямокут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EB3A621-ED97-4580-9DE0-EF508687CBC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4951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81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0228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35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426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6240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0111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501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2668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80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081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3491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E0A3AC-B6FA-415C-9D86-A29753BDF56F}" type="datetimeFigureOut">
              <a:rPr lang="uk-UA" smtClean="0">
                <a:solidFill>
                  <a:srgbClr val="696464"/>
                </a:solidFill>
              </a:rPr>
              <a:pPr/>
              <a:t>17.05.2021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199DF64-9DF7-45FF-A424-CE3819CD0F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7639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1357298"/>
            <a:ext cx="6858048" cy="609600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скарбниця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передового психолого-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педагогічного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досвіду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ЗВО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667" y="476672"/>
            <a:ext cx="7772400" cy="500066"/>
          </a:xfr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uk-UA" sz="1400" b="1" cap="all" spc="250" dirty="0" smtClean="0">
                <a:solidFill>
                  <a:schemeClr val="accent3">
                    <a:lumMod val="75000"/>
                  </a:schemeClr>
                </a:solidFill>
              </a:rPr>
              <a:t>Навчально-виробнича лабораторія виховної та психолого-педагогічної роботи</a:t>
            </a:r>
            <a:br>
              <a:rPr lang="uk-UA" sz="1400" b="1" cap="all" spc="25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1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uk-UA" sz="1400" b="1" cap="all" spc="2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928934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B32C16">
                    <a:lumMod val="50000"/>
                  </a:srgbClr>
                </a:solidFill>
              </a:rPr>
              <a:t>Тема “ Навчально-виробнича лабораторія виховної та психолого-педагогічної роботи – на допомогу кураторам”</a:t>
            </a:r>
            <a:r>
              <a:rPr lang="uk-UA" dirty="0" smtClean="0">
                <a:solidFill>
                  <a:srgbClr val="B32C16">
                    <a:lumMod val="50000"/>
                  </a:srgbClr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44522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prstClr val="black"/>
                </a:solidFill>
              </a:rPr>
              <a:t>ілюстративно-презентаційний супровід циклу занять навчально-методичного семінару для кураторів 1-3 курсів усіх структурних підрозділів університету</a:t>
            </a:r>
          </a:p>
          <a:p>
            <a:pPr algn="ctr"/>
            <a:r>
              <a:rPr lang="uk-UA" sz="1600" dirty="0" smtClean="0">
                <a:solidFill>
                  <a:prstClr val="black"/>
                </a:solidFill>
              </a:rPr>
              <a:t>2021 р.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2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758952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Кадровий склад навчально-виробничої лабораторії виховної та психолого-педагогічної роботи</a:t>
            </a:r>
            <a:endParaRPr lang="uk-UA" sz="2000" b="1" dirty="0"/>
          </a:p>
        </p:txBody>
      </p:sp>
      <p:sp>
        <p:nvSpPr>
          <p:cNvPr id="6" name="Прямокутник 5"/>
          <p:cNvSpPr/>
          <p:nvPr/>
        </p:nvSpPr>
        <p:spPr>
          <a:xfrm>
            <a:off x="2285984" y="1357298"/>
            <a:ext cx="4714908" cy="2071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530" name="Picture 2" descr="http://vvppr.pnu.edu.ua/wp-content/uploads/sites/129/2018/06/IMG-95cc717bf65f4dd8881750a65e996ee2-V-e1554119534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1551836" cy="2071702"/>
          </a:xfrm>
          <a:prstGeom prst="rect">
            <a:avLst/>
          </a:prstGeom>
          <a:noFill/>
        </p:spPr>
      </p:pic>
      <p:graphicFrame>
        <p:nvGraphicFramePr>
          <p:cNvPr id="10" name="Таблиця 9"/>
          <p:cNvGraphicFramePr>
            <a:graphicFrameLocks noGrp="1"/>
          </p:cNvGraphicFramePr>
          <p:nvPr/>
        </p:nvGraphicFramePr>
        <p:xfrm>
          <a:off x="214282" y="3429000"/>
          <a:ext cx="8715436" cy="3012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5436"/>
              </a:tblGrid>
              <a:tr h="957086">
                <a:tc>
                  <a:txBody>
                    <a:bodyPr/>
                    <a:lstStyle/>
                    <a:p>
                      <a:pPr algn="ctr"/>
                      <a:r>
                        <a:rPr kumimoji="0" lang="uk-UA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Басараб</a:t>
                      </a:r>
                      <a:r>
                        <a:rPr kumimoji="0" lang="uk-UA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Наталія Ярославівна</a:t>
                      </a:r>
                      <a:endParaRPr lang="uk-UA" dirty="0"/>
                    </a:p>
                  </a:txBody>
                  <a:tcPr anchor="ctr"/>
                </a:tc>
              </a:tr>
              <a:tr h="2055195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провідний фахівець з питань забезпечення комплексного планування й моніторингу виховної та психолого-педагогічної роботи, аспірантка кафедри педагогіки імені Богдана </a:t>
                      </a:r>
                      <a:r>
                        <a:rPr kumimoji="0" lang="uk-UA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Ступарика</a:t>
                      </a:r>
                      <a:r>
                        <a:rPr kumimoji="0" lang="uk-U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спеціальністю 011 “Науки</a:t>
                      </a:r>
                      <a:r>
                        <a:rPr kumimoji="0" lang="uk-UA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 освіту</a:t>
                      </a:r>
                      <a:r>
                        <a:rPr kumimoji="0" lang="uk-U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”; кваліфікація за дипломом про вищу</a:t>
                      </a:r>
                      <a:r>
                        <a:rPr kumimoji="0" lang="uk-UA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освіту</a:t>
                      </a:r>
                      <a:r>
                        <a:rPr kumimoji="0" lang="uk-UA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“Викладач педагогіки, вчитель початкових класів, практичний психолог в закладах освіти”. Має 7 публікацій</a:t>
                      </a:r>
                      <a:r>
                        <a:rPr kumimoji="0" lang="uk-UA" sz="16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 в т.ч. 5 - наукового та 2 – навчально-методичного характеру)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82" y="260560"/>
            <a:ext cx="8748464" cy="576080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FF0000"/>
                </a:solidFill>
                <a:latin typeface="Georgia"/>
              </a:rPr>
              <a:t>Основні напрямки і види діяльності лабораторії виховної та психолого-педагогічної </a:t>
            </a:r>
            <a:r>
              <a:rPr lang="uk-UA" sz="2200" b="1" dirty="0" smtClean="0">
                <a:solidFill>
                  <a:srgbClr val="FF0000"/>
                </a:solidFill>
                <a:latin typeface="Georgia"/>
              </a:rPr>
              <a:t>роботи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ісце для вмісту 3" descr="4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4726" y="1268760"/>
            <a:ext cx="8784976" cy="5235167"/>
          </a:xfrm>
        </p:spPr>
      </p:pic>
      <p:sp>
        <p:nvSpPr>
          <p:cNvPr id="3" name="Прямоугольник 2"/>
          <p:cNvSpPr/>
          <p:nvPr/>
        </p:nvSpPr>
        <p:spPr>
          <a:xfrm>
            <a:off x="112595" y="836640"/>
            <a:ext cx="892923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1. Організація інформаційного та методичного забезпечення психолого-педагогічного процесу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52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Діагностика навчально-виховного процесу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Діагностика навчально-виховного процесу охоплює такі параметри: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вивчення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ціннісно-орієнтаційної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сфери студентів;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вивчення особистісно-професійних якостей;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вивчення адаптивних можливостей студентів до умов вищої школи;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мотивації студентів до успішної фахової діяльності;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професійної ідентифікації майбутніх фахівців;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опитування учасників-партнерів освітнього процесу в рамках акредитації освітніх програм;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дослідження особливостей навчання та надання якісних освітніх послуг в умовах пандемії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вивчення проблем взаємодії кураторів зі студентами;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дослідження на запит підрозділів, адміністрації, гарантів ОП.</a:t>
            </a: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115616" y="630932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88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Репрезентативна вибірка опитаних студентів 1-5-х курсів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74882389"/>
              </p:ext>
            </p:extLst>
          </p:nvPr>
        </p:nvGraphicFramePr>
        <p:xfrm>
          <a:off x="251519" y="1447800"/>
          <a:ext cx="8640965" cy="512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1"/>
                <a:gridCol w="2016224"/>
                <a:gridCol w="720080"/>
                <a:gridCol w="720080"/>
                <a:gridCol w="744084"/>
                <a:gridCol w="680076"/>
                <a:gridCol w="680076"/>
                <a:gridCol w="680076"/>
                <a:gridCol w="600064"/>
                <a:gridCol w="648072"/>
                <a:gridCol w="792092"/>
              </a:tblGrid>
              <a:tr h="636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Завдання дослідження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74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</a:t>
                      </a:r>
                      <a:r>
                        <a:rPr lang="uk-UA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ціннісно-орієнтаційної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 сфери студентів 1-х курсів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1 700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1 722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1 525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1 273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1 170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946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677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849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791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2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uk-UA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професійної спрямованості студентів 1-х курсів</a:t>
                      </a:r>
                      <a:endParaRPr lang="uk-UA" sz="3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1700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1722</a:t>
                      </a:r>
                      <a:endParaRPr lang="uk-UA" sz="3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1525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1273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1170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946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677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849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  <a:cs typeface="Times New Roman"/>
                        </a:rPr>
                        <a:t>766</a:t>
                      </a:r>
                      <a:endParaRPr lang="uk-UA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13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Вивчення адаптивних можливостей студентів 2-х курсів до умов вищої школи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1 543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1 189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uk-UA" sz="18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1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93801633"/>
              </p:ext>
            </p:extLst>
          </p:nvPr>
        </p:nvGraphicFramePr>
        <p:xfrm>
          <a:off x="107505" y="692620"/>
          <a:ext cx="8928988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40"/>
                <a:gridCol w="2595186"/>
                <a:gridCol w="590345"/>
                <a:gridCol w="664140"/>
                <a:gridCol w="565749"/>
                <a:gridCol w="680538"/>
                <a:gridCol w="680538"/>
                <a:gridCol w="680538"/>
                <a:gridCol w="680538"/>
                <a:gridCol w="680538"/>
                <a:gridCol w="680538"/>
              </a:tblGrid>
              <a:tr h="50933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Завдання дослідження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мотивації до навчальної діяльності студентів 3-х курсів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868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821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1 442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1 543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1 189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634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uk-UA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Вивчення професійної ідентифікації студентів 4-х курсів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670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1 090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940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658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586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kumimoji="0" lang="uk-UA" sz="16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рівнів творчого потенціалу особистості студентів-магістрантів 1-х курсів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Вивчення рівнів комунікативних та організаторських здібностей студентів-магістрантів 1-х курсів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предметного та комунікативного аспектів студентів-магістрантів 1-х курсів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Опитування студентів-магістрантів 1-х курсів «Що Ви знаєте про академічну доброчесність?»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449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16540"/>
            <a:ext cx="9144000" cy="576080"/>
          </a:xfrm>
        </p:spPr>
        <p:txBody>
          <a:bodyPr>
            <a:no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Репрезентативна вибірка опитаних студентів 1-5-х курсів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8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/>
          </p:cNvGraphicFramePr>
          <p:nvPr/>
        </p:nvGraphicFramePr>
        <p:xfrm>
          <a:off x="251520" y="1340768"/>
          <a:ext cx="8712970" cy="535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8"/>
                <a:gridCol w="2232246"/>
                <a:gridCol w="664074"/>
                <a:gridCol w="664074"/>
                <a:gridCol w="664074"/>
                <a:gridCol w="664074"/>
                <a:gridCol w="664074"/>
                <a:gridCol w="664074"/>
                <a:gridCol w="664074"/>
                <a:gridCol w="664074"/>
                <a:gridCol w="664074"/>
              </a:tblGrid>
              <a:tr h="50933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Завдання дослідження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600" b="1" kern="1200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Опитування учасників освітнього процесу в рамках акредитації освітніх програм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8608</a:t>
                      </a: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академічної комунікації в умовах карантину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1916</a:t>
                      </a: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особливостей та ресурсу оптимізації навчання в умовах карантину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2504</a:t>
                      </a:r>
                    </a:p>
                  </a:txBody>
                  <a:tcPr marL="68580" marR="68580" marT="0" marB="0" anchor="ctr"/>
                </a:tc>
              </a:tr>
              <a:tr h="5093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Вивчення життєвого тонусу </a:t>
                      </a:r>
                      <a:r>
                        <a:rPr lang="uk-UA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студентів (за  умов карантину)</a:t>
                      </a:r>
                      <a:endParaRPr lang="uk-UA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1832</a:t>
                      </a:r>
                    </a:p>
                  </a:txBody>
                  <a:tcPr marL="68580" marR="68580" marT="0" marB="0" anchor="ctr"/>
                </a:tc>
              </a:tr>
              <a:tr h="50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Загальна кількість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kumimoji="0"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54 726 респондентів</a:t>
                      </a: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endParaRPr lang="uk-UA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3 400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3 294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4 958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5 479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6 415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5 564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3 835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>
                          <a:latin typeface="Times New Roman"/>
                          <a:ea typeface="Times New Roman"/>
                          <a:cs typeface="Times New Roman"/>
                        </a:rPr>
                        <a:t>5 364</a:t>
                      </a:r>
                      <a:endParaRPr lang="uk-UA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434965" algn="l"/>
                        </a:tabLs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16417</a:t>
                      </a:r>
                      <a:endParaRPr lang="uk-UA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Репрезентативна вибірка опитаних студентів 1-5-х курсів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9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66" y="241846"/>
            <a:ext cx="8219256" cy="8501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Організація діяльності кураторів академічних груп 1-3-х курсів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1862" y="109195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uk-UA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Методичне забезпечення кураторів академічних груп 1-3-х курсів (2012-2021р.р.)</a:t>
            </a:r>
            <a:endParaRPr lang="uk-UA" sz="2600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195809"/>
              </p:ext>
            </p:extLst>
          </p:nvPr>
        </p:nvGraphicFramePr>
        <p:xfrm>
          <a:off x="293787" y="1451575"/>
          <a:ext cx="8553013" cy="5075555"/>
        </p:xfrm>
        <a:graphic>
          <a:graphicData uri="http://schemas.openxmlformats.org/drawingml/2006/table">
            <a:tbl>
              <a:tblPr firstRow="1" firstCol="1" bandRow="1"/>
              <a:tblGrid>
                <a:gridCol w="468965"/>
                <a:gridCol w="7219952"/>
                <a:gridCol w="864096"/>
              </a:tblGrid>
              <a:tr h="40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методичної розробки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К-ть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Модель організації виховної діяльності в університеті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Методичні рекомендації: «Життєві навички, сприятливі для здоров’я педагога»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Орієнтовна програма спостереження й аналізу виховного заходу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Тематика виховних годин, рекомендованих для проведення в академгрупах за пріоритетними напрямками виховної роботи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Тематика профілактичних виховних годин з проблеми алкогольної й наркотичної спрямованості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Схема «Структура університету: підрозділи, керівництво»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Тематичний перелік відеоматеріалів з профілактики алкоголізації та наркотизації студентів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Схема вивчення особистості студента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Добірка інформації на тему: «Академічна група як різновид соціальної групи»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Добірка інформації на тему: «Феномен професійного вигорання: сутність, причини, компоненти, профілактика»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Добірка інформації на тему: «Організація здорового способу життя студентської молоді»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«Самодіагностика 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стрессоризиків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та синдрому емоційного вигорання»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Програма морально-етичного напрямку виховання студентів університету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«</a:t>
                      </a: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Самоатестація</a:t>
                      </a: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студентів академічних груп»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незакінчених речень «Я і моя академічна група»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9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Батарея тестів «Психологічний супровід навчально-виховного процесу в університеті: стан і перспективи»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uk-UA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цілісного аналізу виховного заходу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80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32599789"/>
              </p:ext>
            </p:extLst>
          </p:nvPr>
        </p:nvGraphicFramePr>
        <p:xfrm>
          <a:off x="251520" y="548680"/>
          <a:ext cx="8640959" cy="5945886"/>
        </p:xfrm>
        <a:graphic>
          <a:graphicData uri="http://schemas.openxmlformats.org/drawingml/2006/table">
            <a:tbl>
              <a:tblPr firstRow="1" firstCol="1" bandRow="1"/>
              <a:tblGrid>
                <a:gridCol w="526267"/>
                <a:gridCol w="7460088"/>
                <a:gridCol w="654604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з/п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 методичної розробки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К-сть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Методичні вимоги до організації та проведення виховного заходу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аналізу та самоаналізу виховного заходу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Положення про школу кураторів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Положення про куратора академічної групи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Підбір матеріалів для роботи зі студентами з проблеми «Профіль ділових якостей людини»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Добірка інформації на тему: «Формування ділової етики у контексті морального виховання студентів»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Тестовий матеріал на тему: «Психологічний супровід навчально-виховного процесу»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«Оцінка типових труднощів співпраці куратора зі студентами групи»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6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«Рівень фахової взаємодії та удосконалення психолого-педагогічної компетентності академнаставників на заняттях кураторів»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Поради педагогу «Психологічні ресурси зменшення впливу стресу»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Добірка інформації на тему: «Методичні форми виховної роботи у вищій школі»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«Самооцінка рівня професіоналізму викладача-куратора»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3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Добірка інформації на тему: «Очі, зір, комп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ютер</a:t>
                      </a: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ознаки патологічної втоми і ризики для здоров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Рекомендації з профілактики шкоди від користування 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ютером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Добірка інформації на тему: «Мобільний телефон і наше здоров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я: ризики і поради»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Рекомендації для студентів і викладачів університету: «Алгоритм дій при виникненні надзвичайних ситуацій»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Методична 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пам</a:t>
                      </a:r>
                      <a:r>
                        <a:rPr lang="ru-RU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ятка: «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Кваліметрична</a:t>
                      </a: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модель самоосвіти викладача/куратора ЗВО»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6798" y="118799"/>
            <a:ext cx="763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prstClr val="black"/>
                </a:solidFill>
                <a:latin typeface="Times New Roman"/>
                <a:ea typeface="Calibri"/>
              </a:rPr>
              <a:t>Методичні розробки для кураторів груп 1-3-х курсів (2012-2020 </a:t>
            </a:r>
            <a:r>
              <a:rPr lang="uk-UA" sz="1600" b="1" dirty="0" err="1">
                <a:solidFill>
                  <a:prstClr val="black"/>
                </a:solidFill>
                <a:latin typeface="Times New Roman"/>
                <a:ea typeface="Calibri"/>
              </a:rPr>
              <a:t>р.р</a:t>
            </a:r>
            <a:r>
              <a:rPr lang="uk-UA" sz="1600" b="1" dirty="0">
                <a:solidFill>
                  <a:prstClr val="black"/>
                </a:solidFill>
                <a:latin typeface="Times New Roman"/>
                <a:ea typeface="Calibri"/>
              </a:rPr>
              <a:t>.)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8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78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t="8189"/>
          <a:stretch/>
        </p:blipFill>
        <p:spPr>
          <a:xfrm>
            <a:off x="222442" y="785446"/>
            <a:ext cx="8794440" cy="5883914"/>
          </a:xfrm>
        </p:spPr>
      </p:pic>
      <p:sp>
        <p:nvSpPr>
          <p:cNvPr id="2" name="Прямоугольник 1"/>
          <p:cNvSpPr/>
          <p:nvPr/>
        </p:nvSpPr>
        <p:spPr>
          <a:xfrm>
            <a:off x="556320" y="307669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Методичне забезпечення кураторів академічних груп 1-3-х курсів (2012-2021р.р.)</a:t>
            </a:r>
            <a:endParaRPr lang="uk-U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013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Методичне забезпечення кураторів академічних груп 1-3-х курсів (2012-2021р.р.)</a:t>
            </a:r>
            <a:endParaRPr lang="uk-UA" sz="1600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67489717"/>
              </p:ext>
            </p:extLst>
          </p:nvPr>
        </p:nvGraphicFramePr>
        <p:xfrm>
          <a:off x="323409" y="527104"/>
          <a:ext cx="8497181" cy="6208630"/>
        </p:xfrm>
        <a:graphic>
          <a:graphicData uri="http://schemas.openxmlformats.org/drawingml/2006/table">
            <a:tbl>
              <a:tblPr firstRow="1" firstCol="1" bandRow="1"/>
              <a:tblGrid>
                <a:gridCol w="504100"/>
                <a:gridCol w="7271421"/>
                <a:gridCol w="721660"/>
              </a:tblGrid>
              <a:tr h="504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методичної розробки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К-ть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34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Рекомендації «Поради лікарів-інфекціоністів (на допомогу викладачам і студентам): «Носіння медичних масок: головні помилки»»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психолога: «Ізоляція злості і управління емоціями: сім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і карантин»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Роздуми і поради психотерапевта: «Викрадачі життєвої енергії: виявити і знешкодити»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Роздуми і поради психолога: «Сім’я на карантині: гавань миру чи пекло війни?»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психолога: «Інформаційний передоз: шкода і профілактика»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лікарів-інфекціоністів: «Твій дім – твоя фортеця опору пандемії»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психолога: «Пережити карантин та зберегти сім</a:t>
                      </a: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психолога: «Як розімкнути коло страхів та звільнитися від полону надмірної тривоги»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для викладачів та студентів: «Ваш найкращий захист – Ви самі»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Поради для викладачів та студентів: «Епідемія паніки: як припинити боятися </a:t>
                      </a:r>
                      <a:r>
                        <a:rPr lang="uk-UA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коронавірусу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Пам’ятка для викладачів та студентів: «Підозра на коронавірус: алгоритм дій»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«Складний період життя: як із ним впоратися та дати собі раду»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«Віруси стресу і тривожності: як захиститися від зараження?»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«Які вони, порядні люди? Як визначити приналежність людини до категорії порядних»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41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  <a:solidFill>
            <a:schemeClr val="accent3"/>
          </a:solidFill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410" y="2492870"/>
            <a:ext cx="8503920" cy="2550042"/>
          </a:xfrm>
        </p:spPr>
        <p:txBody>
          <a:bodyPr anchor="ctr"/>
          <a:lstStyle/>
          <a:p>
            <a:pPr algn="just"/>
            <a:r>
              <a:rPr lang="uk-UA" b="1" u="sng" dirty="0" smtClean="0"/>
              <a:t>Мета заняття:</a:t>
            </a:r>
            <a:r>
              <a:rPr lang="uk-UA" b="1" dirty="0" smtClean="0"/>
              <a:t> </a:t>
            </a:r>
            <a:r>
              <a:rPr lang="uk-UA" dirty="0" smtClean="0"/>
              <a:t>оптимізація академічної комунікації в освітньому просторі Прикарпатського національного університету ім. Василя Стефаника.</a:t>
            </a:r>
            <a:endParaRPr lang="uk-UA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4312" y="116632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600" b="1" dirty="0">
                <a:solidFill>
                  <a:prstClr val="black"/>
                </a:solidFill>
                <a:latin typeface="Times New Roman"/>
                <a:ea typeface="Times New Roman"/>
              </a:rPr>
              <a:t>Методичне забезпечення кураторів академічних груп 1-3-х курсів (2012-2021р.р.)</a:t>
            </a:r>
            <a:endParaRPr lang="uk-UA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2402285"/>
              </p:ext>
            </p:extLst>
          </p:nvPr>
        </p:nvGraphicFramePr>
        <p:xfrm>
          <a:off x="395537" y="513665"/>
          <a:ext cx="8364328" cy="6176006"/>
        </p:xfrm>
        <a:graphic>
          <a:graphicData uri="http://schemas.openxmlformats.org/drawingml/2006/table">
            <a:tbl>
              <a:tblPr firstRow="1" firstCol="1" bandRow="1"/>
              <a:tblGrid>
                <a:gridCol w="496219"/>
                <a:gridCol w="7157734"/>
                <a:gridCol w="710375"/>
              </a:tblGrid>
              <a:tr h="534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з/п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методичної розробки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К-ть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«Чи можливе життя без запізнень?»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«Про важливість здатності до вдячності»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Психологічна консультація для студентів: «Як позбутися заздрості – убивці нашого успіху і удачі»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для самодіагностики студентів: «Чи пунктуальна Ви людина?»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для самодіагностики студентів: «Заздрісні Ви чи ні?»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Медична консультація для студентів: «Рекомендації ВООЗ та медиків про ефективність миття (дезінфекції) рук для захисту від коронавірусу»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«Рекламний імідж ПНУ:</a:t>
                      </a:r>
                      <a:r>
                        <a:rPr lang="uk-UA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привабливість для вступників на ринку освітніх послуг»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«Мотивація до навчання та причини неуспішності: позиція студента»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Ілюстративно-презентаційний супровід просвітницько-профілактичних семінарів для студентів на тему: «Запобігання залученню здобувачів вищої освіти до протиправної діяльності у кіберпросторі»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Ілюстративно-презентаційний супровід просвітницько-профілактичних семінарів для студентів на тему: «Практична психологія </a:t>
                      </a:r>
                      <a:r>
                        <a:rPr lang="uk-UA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на </a:t>
                      </a: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допомогу студентам університету»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0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Загальна кількість методичних розробок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251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8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69651"/>
            <a:ext cx="8784976" cy="519970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90" y="274638"/>
            <a:ext cx="8785220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Організація діяльності кураторів академічних груп 1-3-х курсів</a:t>
            </a:r>
          </a:p>
        </p:txBody>
      </p:sp>
    </p:spTree>
    <p:extLst>
      <p:ext uri="{BB962C8B-B14F-4D97-AF65-F5344CB8AC3E}">
        <p14:creationId xmlns:p14="http://schemas.microsoft.com/office/powerpoint/2010/main" xmlns="" val="20168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8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390" y="1268700"/>
            <a:ext cx="8815361" cy="5184636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9390" y="260560"/>
            <a:ext cx="8785220" cy="85004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Організація діяльності кураторів академічних груп 1-3-Х курсів</a:t>
            </a:r>
          </a:p>
        </p:txBody>
      </p:sp>
    </p:spTree>
    <p:extLst>
      <p:ext uri="{BB962C8B-B14F-4D97-AF65-F5344CB8AC3E}">
        <p14:creationId xmlns:p14="http://schemas.microsoft.com/office/powerpoint/2010/main" xmlns="" val="33382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8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68315" cy="506492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390" y="260560"/>
            <a:ext cx="8785220" cy="850042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3. Організація діяльності кураторів академічних груп 1-3-Х курсів</a:t>
            </a:r>
          </a:p>
        </p:txBody>
      </p:sp>
    </p:spTree>
    <p:extLst>
      <p:ext uri="{BB962C8B-B14F-4D97-AF65-F5344CB8AC3E}">
        <p14:creationId xmlns:p14="http://schemas.microsoft.com/office/powerpoint/2010/main" xmlns="" val="23108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uk-UA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4. Проведення </a:t>
            </a:r>
            <a:r>
              <a:rPr lang="ru-RU" sz="2800" b="1" cap="all" dirty="0" err="1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навчальних</a:t>
            </a:r>
            <a: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семінарів</a:t>
            </a:r>
            <a: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cap="all" dirty="0" err="1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зі</a:t>
            </a:r>
            <a:r>
              <a:rPr lang="ru-RU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студентами</a:t>
            </a:r>
            <a:r>
              <a:rPr lang="uk-UA" sz="2800" b="1" cap="all" dirty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1-3-х </a:t>
            </a:r>
            <a:r>
              <a:rPr lang="uk-UA" sz="2800" b="1" cap="all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курсів</a:t>
            </a:r>
            <a:endParaRPr lang="ru-RU" sz="2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2" y="144699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all" spc="0" normalizeH="0" baseline="0" noProof="0" dirty="0" smtClean="0">
              <a:ln w="9000" cmpd="sng">
                <a:solidFill>
                  <a:srgbClr val="956251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956251">
                      <a:shade val="20000"/>
                      <a:satMod val="245000"/>
                    </a:srgbClr>
                  </a:gs>
                  <a:gs pos="43000">
                    <a:srgbClr val="956251">
                      <a:satMod val="255000"/>
                    </a:srgbClr>
                  </a:gs>
                  <a:gs pos="48000">
                    <a:srgbClr val="956251">
                      <a:shade val="85000"/>
                      <a:satMod val="255000"/>
                    </a:srgbClr>
                  </a:gs>
                  <a:gs pos="100000">
                    <a:srgbClr val="956251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Місце для вмісту 5" descr="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90" y="1425379"/>
            <a:ext cx="8785220" cy="532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6914710"/>
              </p:ext>
            </p:extLst>
          </p:nvPr>
        </p:nvGraphicFramePr>
        <p:xfrm>
          <a:off x="0" y="71413"/>
          <a:ext cx="9144000" cy="713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981257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155083"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Місце для вмісту 4" descr="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504565" cy="52107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52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Проведення </a:t>
            </a:r>
            <a:r>
              <a:rPr kumimoji="0" lang="ru-RU" sz="2400" b="1" i="0" u="none" strike="noStrike" kern="1200" cap="all" spc="0" normalizeH="0" baseline="0" noProof="0" dirty="0" err="1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навчальних</a:t>
            </a: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err="1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семінарів</a:t>
            </a: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all" spc="0" normalizeH="0" baseline="0" noProof="0" dirty="0" err="1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зі</a:t>
            </a:r>
            <a:r>
              <a:rPr kumimoji="0" lang="ru-RU" sz="24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студентами</a:t>
            </a:r>
            <a:r>
              <a:rPr kumimoji="0" lang="uk-UA" sz="2400" b="1" i="0" u="none" strike="noStrike" kern="1200" cap="all" spc="0" normalizeH="0" baseline="0" noProof="0" dirty="0" smtClean="0">
                <a:ln w="9000" cmpd="sng">
                  <a:solidFill>
                    <a:srgbClr val="956251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956251">
                        <a:shade val="20000"/>
                        <a:satMod val="245000"/>
                      </a:srgbClr>
                    </a:gs>
                    <a:gs pos="43000">
                      <a:srgbClr val="956251">
                        <a:satMod val="255000"/>
                      </a:srgbClr>
                    </a:gs>
                    <a:gs pos="48000">
                      <a:srgbClr val="956251">
                        <a:shade val="85000"/>
                        <a:satMod val="255000"/>
                      </a:srgbClr>
                    </a:gs>
                    <a:gs pos="100000">
                      <a:srgbClr val="956251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1-3-х курсів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системне проведення виховних акцій СТРУКТУРНИМИ ПІДРОЗДІЛАМИ УНІВЕРСИТЕТУ</a:t>
            </a:r>
            <a:endParaRPr lang="uk-U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Місце для вмісту 3" descr="90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136904" cy="5380341"/>
          </a:xfrm>
        </p:spPr>
      </p:pic>
    </p:spTree>
    <p:extLst>
      <p:ext uri="{BB962C8B-B14F-4D97-AF65-F5344CB8AC3E}">
        <p14:creationId xmlns:p14="http://schemas.microsoft.com/office/powerpoint/2010/main" xmlns="" val="38283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Діяльність лабораторії в рамках акредитації освітніх програм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352928" cy="4968640"/>
          </a:xfrm>
        </p:spPr>
        <p:txBody>
          <a:bodyPr>
            <a:normAutofit fontScale="925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Підготовчий етап акредитації ОП усіх структурних підрозділів університету: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розробка анкет для проведення діагностичних  процедур;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настановчих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методичних нарад з гарантами ОП усіх структурних підрозділів університету (проведено 7 нарад);</a:t>
            </a:r>
          </a:p>
          <a:p>
            <a:pPr marL="777240" lvl="1" indent="-4572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аналітична та статистична обробка результатів анкетувань різних цільових груп за ОП (загальна вибірка – 8608 осіб );</a:t>
            </a:r>
          </a:p>
          <a:p>
            <a:pPr marL="777240" lvl="1" indent="-45720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надання індивідуальних консультацій гарантам ОП.</a:t>
            </a:r>
          </a:p>
          <a:p>
            <a:pPr marL="834390" lvl="1" indent="-514350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участь у процедурах взаємодії  з експертами ОП:</a:t>
            </a:r>
          </a:p>
          <a:p>
            <a:pPr lvl="2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2020 р. – 72 ОП;</a:t>
            </a:r>
          </a:p>
          <a:p>
            <a:pPr lvl="2"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2021 р. – 20 ОП </a:t>
            </a:r>
          </a:p>
          <a:p>
            <a:pPr marL="834390" lvl="1" indent="-514350">
              <a:buFont typeface="+mj-lt"/>
              <a:buAutoNum type="arabicPeriod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1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5764398"/>
              </p:ext>
            </p:extLst>
          </p:nvPr>
        </p:nvGraphicFramePr>
        <p:xfrm>
          <a:off x="214282" y="285728"/>
          <a:ext cx="8715436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855632">
                <a:tc gridSpan="2">
                  <a:txBody>
                    <a:bodyPr/>
                    <a:lstStyle/>
                    <a:p>
                      <a:pPr algn="just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7. Надання психологічних консультацій індивідуального характеру клієнтам (</a:t>
                      </a:r>
                      <a:r>
                        <a:rPr kumimoji="0" lang="uk-UA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к-ть</a:t>
                      </a:r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6004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студентам (2012 – 2021 рр. -  108 осіб);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викладачам/кураторам (2012 – 2021 рр. -  76 осіб).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10455"/>
              </p:ext>
            </p:extLst>
          </p:nvPr>
        </p:nvGraphicFramePr>
        <p:xfrm>
          <a:off x="214282" y="1928802"/>
          <a:ext cx="8715436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436"/>
              </a:tblGrid>
              <a:tr h="108943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8. Профорієнтаційна робота: сприяння фаховому становленню майбутніх психологів, педагогів (лабораторія як база практики для студентів)</a:t>
                      </a:r>
                      <a:endParaRPr lang="ru-RU" sz="2000" dirty="0"/>
                    </a:p>
                  </a:txBody>
                  <a:tcPr/>
                </a:tc>
              </a:tr>
              <a:tr h="99039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Проходження виробничої практики студентами факультету психології, педагогічного факультету на базі лабораторії: 2012 – 2020 рр. – 297 охоплено  студентів.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7508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Співробітництво з МАН – проведення занять з учнями, керівництво учнівськими творчими роботами, підготовка до свідомого вибору Прикарпатського національного університету для здобуття учнівською молоддю омріяного фаху.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039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Психодіагностичні дослідження ефективності рекламування привабливості Прикарпатського національного університету для потенційних здобувачів вищої освіти.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8422547"/>
              </p:ext>
            </p:extLst>
          </p:nvPr>
        </p:nvGraphicFramePr>
        <p:xfrm>
          <a:off x="251400" y="764630"/>
          <a:ext cx="8572560" cy="5097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0"/>
              </a:tblGrid>
              <a:tr h="1078673"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9. Досвід міжнародної співпраці у рамках проєктів:</a:t>
                      </a:r>
                      <a:endParaRPr lang="ru-RU" sz="2000" dirty="0"/>
                    </a:p>
                  </a:txBody>
                  <a:tcPr anchor="ctr"/>
                </a:tc>
              </a:tr>
              <a:tr h="1078673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Францією – «Попередження торгівлі жінками»;</a:t>
                      </a:r>
                      <a:endParaRPr lang="ru-RU" dirty="0"/>
                    </a:p>
                  </a:txBody>
                  <a:tcPr anchor="ctr"/>
                </a:tc>
              </a:tr>
              <a:tr h="1078673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Німеччиною – «Попередження насильства у сім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ї»;</a:t>
                      </a:r>
                      <a:endParaRPr lang="ru-RU" dirty="0"/>
                    </a:p>
                  </a:txBody>
                  <a:tcPr anchor="ctr"/>
                </a:tc>
              </a:tr>
              <a:tr h="1861819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 Нідерландами – «Профілактика алкоголізації та наркотизації підлітків і студентської молоді».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14384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Передумови створення у структурі університету навчально-виробничої лабораторії (до 2020р. – відділу) виховної та психолого-педагогічної роботи</a:t>
            </a:r>
            <a:endParaRPr lang="uk-UA" sz="2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Необхідність психологічного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забезпечення </a:t>
            </a: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підвищення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ефективності навчально-виховного процесу у Державному вищому навчальному закладі «Прикарпатський національний університет імені Василя Стефаника» </a:t>
            </a: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у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відповідності </a:t>
            </a: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до настанов:</a:t>
            </a: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Конституції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України;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Законів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України «Про освіту» від 23.05.1991 р.; «Про вищу освіту» від 01.07.2014 р.;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Актів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Президента України щодо забезпечення та розвитку освіти;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Державної програми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«Освіта» (Україна ХХІ століття);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Наказів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Міністерства освіти і науки України: «Про покращення соціально-педагогічного і психологічного супроводу навчально-виховного процесу у вищих навчальних закладах </a:t>
            </a:r>
            <a:r>
              <a:rPr lang="en-US" sz="2000" dirty="0">
                <a:solidFill>
                  <a:srgbClr val="262626"/>
                </a:solidFill>
                <a:latin typeface="times new roman"/>
              </a:rPr>
              <a:t>III-IV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рівнів акредитації»;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Постанов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і </a:t>
            </a: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рішень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уряду України й Міністерства освіти і науки України, органів місцевого самоврядування та ректорату університету щодо питань виховної та психолого-педагогічної роботи; </a:t>
            </a:r>
            <a:endParaRPr lang="uk-UA" sz="2000" dirty="0" smtClean="0">
              <a:solidFill>
                <a:srgbClr val="262626"/>
              </a:solidFill>
              <a:latin typeface="times new roman"/>
            </a:endParaRPr>
          </a:p>
          <a:p>
            <a:pPr algn="just"/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Наказів </a:t>
            </a:r>
            <a:r>
              <a:rPr lang="uk-UA" sz="2000" dirty="0">
                <a:solidFill>
                  <a:srgbClr val="262626"/>
                </a:solidFill>
                <a:latin typeface="times new roman"/>
              </a:rPr>
              <a:t>органів управління освітою всіх </a:t>
            </a:r>
            <a:r>
              <a:rPr lang="uk-UA" sz="2000" dirty="0" smtClean="0">
                <a:solidFill>
                  <a:srgbClr val="262626"/>
                </a:solidFill>
                <a:latin typeface="times new roman"/>
              </a:rPr>
              <a:t>рівнів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5794448"/>
              </p:ext>
            </p:extLst>
          </p:nvPr>
        </p:nvGraphicFramePr>
        <p:xfrm>
          <a:off x="107504" y="116632"/>
          <a:ext cx="8930198" cy="662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763"/>
                <a:gridCol w="4268435"/>
              </a:tblGrid>
              <a:tr h="570298">
                <a:tc gridSpan="2">
                  <a:txBody>
                    <a:bodyPr/>
                    <a:lstStyle/>
                    <a:p>
                      <a:pPr marL="93663" indent="0" algn="ctr"/>
                      <a:r>
                        <a:rPr kumimoji="0" lang="uk-U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10. Інформаційний супровід </a:t>
                      </a:r>
                      <a:r>
                        <a:rPr kumimoji="0" lang="uk-UA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та презентація діяльності лабораторії. </a:t>
                      </a:r>
                    </a:p>
                    <a:p>
                      <a:pPr marL="93663" indent="0" algn="ctr"/>
                      <a:r>
                        <a:rPr kumimoji="0" lang="uk-UA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Рекламно-інформаційний імідж  лабораторії у соціальних мережах і ЗМІ</a:t>
                      </a:r>
                      <a:endParaRPr lang="ru-RU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4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сайту лабораторії: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31429">
                <a:tc>
                  <a:txBody>
                    <a:bodyPr/>
                    <a:lstStyle/>
                    <a:p>
                      <a:pPr marL="889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 нас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Напрями роботи навчально-виробничої лабораторії;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Колектив навчально-виробничої лабораторії;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Скарбниця психолого-педагогічного досвіду ЗВО.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Діяльність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Новини навчально-виробничої лабораторії;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Забезпечення психолого-педагогічного процесу;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Психолого-педагогічні дослідження;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Навчально-методичний семінар для кураторів 1-3 курсів;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Навчально-виховні</a:t>
                      </a:r>
                      <a:r>
                        <a:rPr kumimoji="0" lang="uk-UA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просвітницько-профілактичні 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семінари для студентів 1-3 курсів;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Інформаційний моніторинг виховних акцій в рамках педагогічних та виробничих практик;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Співпраця зі студентським активом;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Профорієнтаційна робота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/>
                </a:tc>
              </a:tr>
              <a:tr h="330173">
                <a:tc>
                  <a:txBody>
                    <a:bodyPr/>
                    <a:lstStyle/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роботи</a:t>
                      </a:r>
                      <a:endParaRPr kumimoji="0" lang="ru-RU" sz="16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Публікації</a:t>
                      </a:r>
                      <a:endParaRPr kumimoji="0" lang="uk-UA" sz="16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9001">
                <a:tc rowSpan="3">
                  <a:txBody>
                    <a:bodyPr/>
                    <a:lstStyle/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Нормативні документи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Безпечність освітнього процесу;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Закони;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Конвенції та декларації;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Положення;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Накази МОН України;</a:t>
                      </a:r>
                    </a:p>
                    <a:p>
                      <a:pPr marL="889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Постанови.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Звіти навчально-виробничої лабораторії</a:t>
                      </a:r>
                      <a:endParaRPr kumimoji="0" lang="ru-RU" sz="16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90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Анонси</a:t>
                      </a:r>
                      <a:endParaRPr kumimoji="0" lang="ru-RU" sz="16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284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Події</a:t>
                      </a:r>
                      <a:endParaRPr kumimoji="0" lang="ru-RU" sz="1600" b="0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210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допомогу кураторам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Організація освітнього процесу в умовах пандемії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допомогу</a:t>
                      </a:r>
                      <a:r>
                        <a:rPr kumimoji="0" lang="ru-RU" sz="16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студентам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робота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зі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студентами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0464620"/>
              </p:ext>
            </p:extLst>
          </p:nvPr>
        </p:nvGraphicFramePr>
        <p:xfrm>
          <a:off x="179512" y="116632"/>
          <a:ext cx="8784976" cy="624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705466">
                <a:tc>
                  <a:txBody>
                    <a:bodyPr/>
                    <a:lstStyle/>
                    <a:p>
                      <a:pPr marL="936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Інформаційний супровід  та презентація діяльності лабораторії. </a:t>
                      </a:r>
                    </a:p>
                    <a:p>
                      <a:pPr marL="93663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Рекламно-інформаційний імідж  лабораторії у соціальних мережах і ЗМІ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0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Фейсбук</a:t>
                      </a: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21422">
                <a:tc>
                  <a:txBody>
                    <a:bodyPr/>
                    <a:lstStyle/>
                    <a:p>
                      <a:pPr marL="269875" indent="-269875" algn="just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Новини про діяльність лабораторії;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006059">
                <a:tc>
                  <a:txBody>
                    <a:bodyPr/>
                    <a:lstStyle/>
                    <a:p>
                      <a:pPr marL="265113" marR="0" lvl="0" indent="-2651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Комунікація з викладачами, кураторами, студентами, ректором, гарантами ОП, експертами НАЗЯВО, громадою академічної спільноти України й зарубіжжя тощо;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687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Репортажі у програмах ТРК «Галичина».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61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857256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r>
              <a:rPr lang="uk-UA" sz="2000" b="1" dirty="0" smtClean="0"/>
              <a:t>Нагороди та відзнаки (2012-2020 рр.) як показники ефективності діяльності та підтвердження професіоналізму співробітників лабораторії </a:t>
            </a:r>
            <a:endParaRPr lang="uk-UA" sz="2000" b="1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</p:nvPr>
        </p:nvGraphicFramePr>
        <p:xfrm>
          <a:off x="142844" y="1357311"/>
          <a:ext cx="8858312" cy="5000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43924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Колективні</a:t>
                      </a:r>
                    </a:p>
                  </a:txBody>
                  <a:tcPr/>
                </a:tc>
              </a:tr>
              <a:tr h="1182585">
                <a:tc>
                  <a:txBody>
                    <a:bodyPr/>
                    <a:lstStyle/>
                    <a:p>
                      <a:pPr lvl="0"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лауреата І ступеня і золота</a:t>
                      </a:r>
                      <a:r>
                        <a:rPr lang="uk-UA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медаль серед закладів вищої освіти України за підсумками конкурсу МОН України, </a:t>
                      </a: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номінація «Інноваційні технології професійної діяльності працівників психологічної служби» (від Міністерства освіти і науки України та Національної академії педагогічних наук України)</a:t>
                      </a:r>
                    </a:p>
                  </a:txBody>
                  <a:tcPr anchor="ctr"/>
                </a:tc>
              </a:tr>
              <a:tr h="9122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за презентацію досягнень і впровадження педагогічних інновацій у національний освітній простір (від Міністерства освіти і науки України, Інституту модернізації змісту освіти та Національної академії педагогічних наук України)</a:t>
                      </a:r>
                    </a:p>
                  </a:txBody>
                  <a:tcPr anchor="ctr"/>
                </a:tc>
              </a:tr>
              <a:tr h="9122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за номінацією «Психосоціальна підтримка дітей та молоді, що знаходяться у складних життєвих обставинах» (від Міністерства освіти і науки України, Інституту модернізації змісту освіти та Національної академії педагогічних наук України)</a:t>
                      </a:r>
                    </a:p>
                  </a:txBody>
                  <a:tcPr anchor="ctr"/>
                </a:tc>
              </a:tr>
              <a:tr h="641975">
                <a:tc>
                  <a:txBody>
                    <a:bodyPr/>
                    <a:lstStyle/>
                    <a:p>
                      <a:pPr lvl="0" algn="just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Грамота за активну участь в охороні  громадського порядку у місті Івано-Франківську (від Штабу громадського формування з охорони громадського порядку м. Івано-Франківська)</a:t>
                      </a:r>
                    </a:p>
                  </a:txBody>
                  <a:tcPr anchor="ctr"/>
                </a:tc>
              </a:tr>
              <a:tr h="9122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Подяка за співпрацю та активну участь у виконанні програм Українського Червоного Хреста, проявлення почуття глибокої поваги, людяності, милосердя, допомогу особам, які  її потребують (від Івано-Франківської міської організації Товариства Червоного Хреста України)</a:t>
                      </a:r>
                      <a:endParaRPr lang="uk-UA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441746338"/>
              </p:ext>
            </p:extLst>
          </p:nvPr>
        </p:nvGraphicFramePr>
        <p:xfrm>
          <a:off x="142844" y="214290"/>
          <a:ext cx="8858312" cy="614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312"/>
              </a:tblGrid>
              <a:tr h="36551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Персональні</a:t>
                      </a:r>
                      <a:endParaRPr lang="uk-UA" dirty="0"/>
                    </a:p>
                  </a:txBody>
                  <a:tcPr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Грамота від Івано-Франківської обласної державної адміністрації Івано-Франківської обласної ради</a:t>
                      </a:r>
                    </a:p>
                  </a:txBody>
                  <a:tcPr anchor="ctr"/>
                </a:tc>
              </a:tr>
              <a:tr h="365512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Подяка від Департаменту освіти та науки Івано-Франківської міської ради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Подяка від Національного еколого-натуралістичного центру Міністерства освіти і науки України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Дві грамоти та п’ять подяк від Прикарпатського національного університету ім. В. Стефаника 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 грамоти від Івано-Франківського обласного відділення Малої академії наук України 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Дві подяки від Івано-Франківського національного технічного університету нафти і газу 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Подяка від Івано-Франківської міської організації Товариства Червоного Хреста України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lvl="0" algn="just"/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Почесна грамота від Української Греко-Католицької Церкви Коломийсько-Чернівецької єпархії</a:t>
                      </a:r>
                    </a:p>
                  </a:txBody>
                  <a:tcPr anchor="ctr"/>
                </a:tc>
              </a:tr>
              <a:tr h="63088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Грамота та подяка від Ліцею № 23 імені Романа Гурика Івано-Франківської міської ради</a:t>
                      </a:r>
                    </a:p>
                  </a:txBody>
                  <a:tcPr anchor="ctr"/>
                </a:tc>
              </a:tr>
              <a:tr h="3655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Загалом </a:t>
                      </a:r>
                      <a:r>
                        <a:rPr kumimoji="0"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колективних та </a:t>
                      </a:r>
                      <a:r>
                        <a:rPr kumimoji="0" lang="uk-UA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kumimoji="0" lang="uk-U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персональних відзнак та нагород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Нагороди та відзнаки (2012-2020 рр.) як показники ефективності діяльності та підтвердження професіоналізму співробітників лабораторії </a:t>
            </a:r>
            <a:endParaRPr lang="uk-UA" sz="2000" b="1" dirty="0"/>
          </a:p>
        </p:txBody>
      </p:sp>
      <p:pic>
        <p:nvPicPr>
          <p:cNvPr id="5" name="Місце для вмісту 4" descr="photo_2021-02-08_13-16-02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571612"/>
            <a:ext cx="6352404" cy="478634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828940"/>
          </a:xfrm>
        </p:spPr>
        <p:txBody>
          <a:bodyPr/>
          <a:lstStyle/>
          <a:p>
            <a:pPr lvl="0">
              <a:spcBef>
                <a:spcPts val="0"/>
              </a:spcBef>
              <a:buClrTx/>
              <a:buSzTx/>
              <a:defRPr/>
            </a:pPr>
            <a:endParaRPr lang="ru-RU" sz="1800" b="0" cap="none" spc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endParaRPr lang="uk-UA" sz="2000" b="0" cap="none" spc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en-US" sz="2000" b="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b="0" u="sng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vvppr@pnu.edu.ua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r>
              <a:rPr lang="en-US" sz="2000" b="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Web: </a:t>
            </a:r>
            <a:r>
              <a:rPr lang="en-US" sz="2000" b="0" u="sng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vvppr.pnu.edu.ua</a:t>
            </a:r>
          </a:p>
          <a:p>
            <a:pPr lvl="0">
              <a:spcBef>
                <a:spcPts val="0"/>
              </a:spcBef>
              <a:buClrTx/>
              <a:buSzTx/>
              <a:defRPr/>
            </a:pPr>
            <a:endParaRPr lang="en-US" sz="2000" b="0" cap="none" spc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Tx/>
              <a:buSzTx/>
              <a:defRPr/>
            </a:pPr>
            <a:r>
              <a:rPr lang="ru-RU" sz="2000" b="0" cap="none" spc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Тел.: (0342) 75-23-56,   (099) 310-78-08</a:t>
            </a:r>
          </a:p>
          <a:p>
            <a:pPr lvl="0">
              <a:spcBef>
                <a:spcPts val="0"/>
              </a:spcBef>
              <a:buClrTx/>
              <a:buSzTx/>
              <a:defRPr/>
            </a:pPr>
            <a:endParaRPr lang="ru-RU" sz="1800" b="0" cap="none" spc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109650"/>
          </a:xfrm>
        </p:spPr>
        <p:txBody>
          <a:bodyPr anchor="ctr">
            <a:normAutofit/>
          </a:bodyPr>
          <a:lstStyle/>
          <a:p>
            <a:pPr lvl="0"/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73266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B32C16">
                    <a:shade val="75000"/>
                  </a:srgbClr>
                </a:solidFill>
              </a:rPr>
              <a:t>Передумови створення у структурі університету навчально-виробничої лабораторії (до 2020р. – відділу) виховної та психолого-педагогічної роботи</a:t>
            </a:r>
            <a:endParaRPr lang="uk-UA" sz="18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786346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/>
              <a:t>Усвідомлення керівництвом та науково-педагогічними працівниками університету потужностей практичної психології як прикладної науки для розв’язання проблем навчально-виховного процесу</a:t>
            </a:r>
          </a:p>
          <a:p>
            <a:pPr algn="just"/>
            <a:r>
              <a:rPr lang="uk-UA" sz="1800" dirty="0" smtClean="0"/>
              <a:t>Необхідність системного психолого-педагогічного супроводу навчально-виховного процесу</a:t>
            </a:r>
          </a:p>
          <a:p>
            <a:pPr algn="just"/>
            <a:r>
              <a:rPr lang="uk-UA" sz="1800" dirty="0" smtClean="0"/>
              <a:t>Потреба своєчасного виявлення проблем психологічного характеру, точність якого забезпечує використання методів масштабної психологічної діагностики викладачів і студентів</a:t>
            </a:r>
          </a:p>
          <a:p>
            <a:pPr algn="just"/>
            <a:r>
              <a:rPr lang="uk-UA" sz="1800" dirty="0" smtClean="0"/>
              <a:t>Необхідність психологічної просвіти студентів та удосконалення психолого-педагогічної підготовки викладачів, кураторів</a:t>
            </a:r>
          </a:p>
          <a:p>
            <a:pPr algn="just"/>
            <a:r>
              <a:rPr lang="uk-UA" sz="1800" dirty="0" smtClean="0"/>
              <a:t>Розширення можливостей студентів різної фахової спрямованості, викладачів, кураторів в оволодінні сучасними психологічними знаннями, уміннями та навичками</a:t>
            </a:r>
          </a:p>
          <a:p>
            <a:pPr algn="just"/>
            <a:r>
              <a:rPr lang="uk-UA" sz="1800" dirty="0" smtClean="0"/>
              <a:t>Розробка на допомогу кураторам різноманітних методичних матеріалів для оптимізації виховного впливу  на студентську молодь; виявлення й поширення передового педагогічного досвіду</a:t>
            </a:r>
          </a:p>
          <a:p>
            <a:pPr algn="just"/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46282" y="980728"/>
            <a:ext cx="1751284" cy="9681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ОРГАНІЗІЦІЙНО-ІНФОРМАЦІЙНЕ ТА МЕТОДИЧНЕ ЗАБЕЗПЕЧЕННЯ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737176" y="854074"/>
            <a:ext cx="1668037" cy="14227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ПСИХОЛОГО-ПЕДАГОГІЧНИЙ СУПРОВІД НАВЧАЛЬНО-ВИХОВНОГО ПРОЦЕСУ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262463" y="980728"/>
            <a:ext cx="1811015" cy="9623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КОМПЛЕКСНЕ ПЛАНУВАННЯ ТА СИСТЕМНЕ ПРОВЕДЕННЯ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9591" y="3476857"/>
            <a:ext cx="2244665" cy="7707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Діагностика навчально-виховного процесу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67325" y="3483683"/>
            <a:ext cx="2130000" cy="7639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діяльності кураторів академічних груп 1-3 курсів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23489" y="3455966"/>
            <a:ext cx="2552967" cy="7916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просвітницької та профілактичної  роботи зі студентами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7"/>
          <p:cNvSpPr>
            <a:spLocks noChangeShapeType="1"/>
          </p:cNvSpPr>
          <p:nvPr/>
        </p:nvSpPr>
        <p:spPr bwMode="auto">
          <a:xfrm flipH="1">
            <a:off x="2897566" y="1513517"/>
            <a:ext cx="777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6"/>
          <p:cNvSpPr>
            <a:spLocks noChangeShapeType="1"/>
          </p:cNvSpPr>
          <p:nvPr/>
        </p:nvSpPr>
        <p:spPr bwMode="auto">
          <a:xfrm>
            <a:off x="5405214" y="1504155"/>
            <a:ext cx="857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4"/>
          <p:cNvSpPr>
            <a:spLocks noChangeShapeType="1"/>
          </p:cNvSpPr>
          <p:nvPr/>
        </p:nvSpPr>
        <p:spPr bwMode="auto">
          <a:xfrm rot="5400000">
            <a:off x="2855521" y="2318919"/>
            <a:ext cx="1206812" cy="1122722"/>
          </a:xfrm>
          <a:prstGeom prst="bentConnector3">
            <a:avLst>
              <a:gd name="adj1" fmla="val 50512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AutoShape 3"/>
          <p:cNvSpPr>
            <a:spLocks noChangeShapeType="1"/>
          </p:cNvSpPr>
          <p:nvPr/>
        </p:nvSpPr>
        <p:spPr bwMode="auto">
          <a:xfrm rot="16200000" flipH="1">
            <a:off x="5208626" y="2288318"/>
            <a:ext cx="1179094" cy="1156204"/>
          </a:xfrm>
          <a:prstGeom prst="bentConnector3">
            <a:avLst>
              <a:gd name="adj1" fmla="val 5229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0325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376275" y="1886306"/>
            <a:ext cx="25545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морально-етичних;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національно-патріотичних;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інтелектуально-духовних;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громадсько-правових;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трудових;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екологічних;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художньо-естетичних;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860925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фізично-виховних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 rot="10800000" flipV="1">
            <a:off x="840048" y="4437112"/>
            <a:ext cx="779293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60925" algn="l"/>
              </a:tabLst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3608" y="146345"/>
            <a:ext cx="7533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600" b="1" dirty="0">
                <a:latin typeface="Times New Roman"/>
                <a:ea typeface="Times New Roman"/>
                <a:cs typeface="Times New Roman"/>
              </a:rPr>
              <a:t>Модель організації виховної та психолого-педагогічної діяльності </a:t>
            </a:r>
            <a:endParaRPr lang="uk-UA" sz="1600" dirty="0">
              <a:latin typeface="Calibri"/>
              <a:ea typeface="Times New Roman"/>
              <a:cs typeface="Times New Roman"/>
            </a:endParaRPr>
          </a:p>
          <a:p>
            <a:r>
              <a:rPr lang="uk-UA" sz="1600" b="1" dirty="0">
                <a:latin typeface="Times New Roman"/>
                <a:ea typeface="Times New Roman"/>
              </a:rPr>
              <a:t>ДВНЗ «Прикарпатський національний університет імені Василя Стефаника»</a:t>
            </a:r>
            <a:endParaRPr lang="uk-UA" sz="16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632325" y="2280928"/>
            <a:ext cx="0" cy="12027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3375566"/>
              </p:ext>
            </p:extLst>
          </p:nvPr>
        </p:nvGraphicFramePr>
        <p:xfrm>
          <a:off x="683568" y="4256939"/>
          <a:ext cx="7992888" cy="2311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/>
                <a:gridCol w="2664296"/>
                <a:gridCol w="2664296"/>
              </a:tblGrid>
              <a:tr h="2311642"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вивчення особистісно-професійних  якостей студентів;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адаптаційних можливостей до умов ВНЗ;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мотивації до успішної професійної діяльності;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професійної ідентичності майбутніх фахівців;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вивчення проблем взаємодії кураторів зі</a:t>
                      </a:r>
                      <a:r>
                        <a:rPr lang="uk-UA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студентами;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дослідження на запит підрозділів, адміністрації, гарантів ОП;</a:t>
                      </a:r>
                      <a:endParaRPr lang="uk-UA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 постійно діючих навчально-методичних семінарів;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консультаційна робота;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поширення</a:t>
                      </a:r>
                      <a:r>
                        <a:rPr lang="uk-UA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передового психолого-педагогічного досвіду ЗВО</a:t>
                      </a:r>
                      <a:endParaRPr lang="uk-UA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uk-UA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 навчальних семінарів;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проведення виховних акцій у рамках проходження педагогічних та виробничих практик;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uk-UA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консультаційна робота</a:t>
                      </a:r>
                      <a:endParaRPr lang="uk-UA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79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42844" y="1000108"/>
            <a:ext cx="8821766" cy="1928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758952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Кадровий склад навчально-виробничої лабораторії виховної та психолого-педагогічної роботи</a:t>
            </a:r>
            <a:endParaRPr lang="uk-UA" sz="2000" b="1" dirty="0"/>
          </a:p>
        </p:txBody>
      </p:sp>
      <p:pic>
        <p:nvPicPr>
          <p:cNvPr id="2050" name="Picture 2" descr="http://vvppr.pnu.edu.ua/wp-content/uploads/sites/129/2018/06/%D0%B3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558" y="987605"/>
            <a:ext cx="2000264" cy="1928826"/>
          </a:xfrm>
          <a:prstGeom prst="rect">
            <a:avLst/>
          </a:prstGeom>
          <a:noFill/>
        </p:spPr>
      </p:pic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294375"/>
              </p:ext>
            </p:extLst>
          </p:nvPr>
        </p:nvGraphicFramePr>
        <p:xfrm>
          <a:off x="156734" y="2786058"/>
          <a:ext cx="8858312" cy="3595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312"/>
              </a:tblGrid>
              <a:tr h="577357">
                <a:tc>
                  <a:txBody>
                    <a:bodyPr/>
                    <a:lstStyle/>
                    <a:p>
                      <a:pPr algn="ctr"/>
                      <a:r>
                        <a:rPr kumimoji="0" lang="uk-UA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Романкова Лілія Миколаївна</a:t>
                      </a:r>
                      <a:endParaRPr lang="uk-UA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017995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завідувач та засновник(2012 р.) навчально-виробничої лабораторії виховної та психолого-педагогічної роботи, кандидат психологічних наук, доцент; сертифікована як викладач навчальних тренінгів, інструктор з питань безпеки людей похилого віку, викладач-тренер з практичної психокорекції; координатор міжнародних соціально-психологічних проєктів (2005-2014 рр.);</a:t>
                      </a:r>
                    </a:p>
                    <a:p>
                      <a:pPr algn="just"/>
                      <a:r>
                        <a:rPr kumimoji="0"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Стаж науково-педагогічної роботи у закладах вищої освіти 3-4 рівня акредитації – 25 р., в т.ч.  на кафедрах</a:t>
                      </a:r>
                      <a:r>
                        <a:rPr kumimoji="0"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психолого-педагогічного профілю університету – 17 р., в лабораторії університету – 9 р.; досвід кураторства – 12 р. Має 75 публікацій (65 - наукового характеру, з них – 4 монографії  і   10 - навчально-методичних). Має дві вищі освіти – педагогічну і психологічну.</a:t>
                      </a:r>
                      <a:endParaRPr lang="uk-UA" sz="18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>
                <a:solidFill>
                  <a:srgbClr val="B32C16">
                    <a:shade val="75000"/>
                  </a:srgbClr>
                </a:solidFill>
              </a:rPr>
              <a:t>Кадровий склад навчально-виробничої лабораторії виховної та психолого-педагогічної роботи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0" y="980660"/>
            <a:ext cx="9036620" cy="224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User\Pictures\photo_2020-02-24_12-15-19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1251" y="1021735"/>
            <a:ext cx="1288840" cy="19006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061" y="2922389"/>
            <a:ext cx="878522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uk-UA" b="1" dirty="0">
                <a:solidFill>
                  <a:prstClr val="white"/>
                </a:solidFill>
              </a:rPr>
              <a:t>Юрченко Зоя Володимирівна</a:t>
            </a:r>
            <a:endParaRPr lang="uk-U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61" y="3291721"/>
            <a:ext cx="878522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uk-UA" dirty="0">
                <a:solidFill>
                  <a:prstClr val="black"/>
                </a:solidFill>
              </a:rPr>
              <a:t>методист вищої категорії, кандидат психологічних наук, доктор філософії, доцент; засновник і керівник постійно діючого навчально-методичного семінару для кураторів академічних груп університету; сертифікована як викладач-тренер за спеціальністю «Соціальна робота: теорія та практика соціальної роботи з дітьми та сім’ями в громаді», викладач-тренер з практичної психокорекції; координатор 3-х міжнародних соціально-психологічних </a:t>
            </a:r>
            <a:r>
              <a:rPr lang="uk-UA" dirty="0" err="1">
                <a:solidFill>
                  <a:prstClr val="black"/>
                </a:solidFill>
              </a:rPr>
              <a:t>проєктів</a:t>
            </a:r>
            <a:r>
              <a:rPr lang="uk-UA" dirty="0">
                <a:solidFill>
                  <a:prstClr val="black"/>
                </a:solidFill>
              </a:rPr>
              <a:t> (2005-2014 рр.); Стаж науково-педагогічної роботи у закладах вищої освіти 3-4 рівня акредитації – 28 р., в т.ч.  на кафедрах психолого-педагогічного профілю університету – 16 р., Івано-Франківського обласного інституту післядипломної педагогічної освіти – 9 р., в лабораторії університету – 9 р.; досвід кураторства – 12 р.. Має 104 публікацій (63 - наукового характеру і 41 - навчально-методичних). Має дві вищі освіти – педагогічну і психологічну.</a:t>
            </a:r>
            <a:endParaRPr lang="uk-U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1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Кадровий склад навчально-виробничої лабораторії виховної та психолого-педагогічної роботи</a:t>
            </a:r>
            <a:endParaRPr lang="uk-UA" sz="20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835620" y="1357298"/>
            <a:ext cx="5544770" cy="2071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506" name="Picture 2" descr="http://vvppr.pnu.edu.ua/wp-content/uploads/sites/129/2018/06/8443-287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5033" y="1369912"/>
            <a:ext cx="1969860" cy="2059087"/>
          </a:xfrm>
          <a:prstGeom prst="rect">
            <a:avLst/>
          </a:prstGeom>
          <a:noFill/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7048297"/>
              </p:ext>
            </p:extLst>
          </p:nvPr>
        </p:nvGraphicFramePr>
        <p:xfrm>
          <a:off x="142845" y="3357562"/>
          <a:ext cx="8858312" cy="30238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312"/>
              </a:tblGrid>
              <a:tr h="514698">
                <a:tc>
                  <a:txBody>
                    <a:bodyPr/>
                    <a:lstStyle/>
                    <a:p>
                      <a:pPr algn="ctr"/>
                      <a:r>
                        <a:rPr kumimoji="0" lang="uk-UA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Петрошенко</a:t>
                      </a:r>
                      <a:r>
                        <a:rPr kumimoji="0" lang="uk-UA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Сергій Іванович</a:t>
                      </a:r>
                      <a:endParaRPr lang="uk-UA" dirty="0"/>
                    </a:p>
                  </a:txBody>
                  <a:tcPr anchor="ctr"/>
                </a:tc>
              </a:tr>
              <a:tr h="2509150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провідний фахівець з питань забезпечення, підготовки, організації й проведення психолого-педагогічних та соціологічних обстежень; сертифікований</a:t>
                      </a:r>
                      <a:r>
                        <a:rPr kumimoji="0" lang="uk-UA" sz="1800" b="0" i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викладач-тренер по застосуванню методів </a:t>
                      </a:r>
                      <a:r>
                        <a:rPr kumimoji="0" lang="uk-UA" sz="18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психодрами</a:t>
                      </a:r>
                      <a:r>
                        <a:rPr kumimoji="0" lang="uk-UA" sz="18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uk-UA" sz="18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трансактного</a:t>
                      </a:r>
                      <a:r>
                        <a:rPr kumimoji="0" lang="uk-UA" sz="18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аналізу та використанню арт-терапії в роботі практичного психолога й соціального педагога; викладач-тренер з практичної психокорекції. Має вищу психологічну освіту (кваліфікація за</a:t>
                      </a:r>
                      <a:r>
                        <a:rPr kumimoji="0" lang="uk-UA" sz="1800" b="0" i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дипломом: «Психолог, викладач») та завершене навчання в аспірантурі за спеціальністю «Вікова та педагогічна психологія». Має  7 публікацій наукового характеру.</a:t>
                      </a:r>
                      <a:endParaRPr lang="uk-UA" sz="18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Кадровий склад навчально-виробничої лабораторії виховної та психолого-педагогічної роботи</a:t>
            </a: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123660" y="1357298"/>
            <a:ext cx="5040700" cy="1928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</a:endParaRPr>
          </a:p>
        </p:txBody>
      </p:sp>
      <p:pic>
        <p:nvPicPr>
          <p:cNvPr id="21508" name="Picture 4" descr="http://vvppr.pnu.edu.ua/wp-content/uploads/sites/129/2018/06/%D0%91%D0%B5%D0%B7%D1%8B%D0%BC%D1%8F%D0%BD%D0%BD%D1%8B%D0%B9-223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10" y="1357318"/>
            <a:ext cx="1433745" cy="1928806"/>
          </a:xfrm>
          <a:prstGeom prst="rect">
            <a:avLst/>
          </a:prstGeom>
          <a:noFill/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390561"/>
              </p:ext>
            </p:extLst>
          </p:nvPr>
        </p:nvGraphicFramePr>
        <p:xfrm>
          <a:off x="107380" y="3286124"/>
          <a:ext cx="8858312" cy="3095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8312"/>
              </a:tblGrid>
              <a:tr h="526857">
                <a:tc>
                  <a:txBody>
                    <a:bodyPr/>
                    <a:lstStyle/>
                    <a:p>
                      <a:pPr algn="ctr"/>
                      <a:r>
                        <a:rPr kumimoji="0" lang="uk-UA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Лобанов</a:t>
                      </a:r>
                      <a:r>
                        <a:rPr kumimoji="0" lang="uk-UA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Сергій Іванович</a:t>
                      </a:r>
                      <a:endParaRPr lang="uk-UA" dirty="0"/>
                    </a:p>
                  </a:txBody>
                  <a:tcPr anchor="ctr"/>
                </a:tc>
              </a:tr>
              <a:tr h="2568429">
                <a:tc>
                  <a:txBody>
                    <a:bodyPr/>
                    <a:lstStyle/>
                    <a:p>
                      <a:pPr algn="just"/>
                      <a:r>
                        <a:rPr kumimoji="0" lang="uk-UA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провідний фахівець з питань організації та проведення волонтерської діяльності. Має дві вищі освіти – педагогічну та юридичну;</a:t>
                      </a:r>
                      <a:r>
                        <a:rPr kumimoji="0" lang="uk-UA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завершенні служби в органах внутрішніх справ – майор у відставці.</a:t>
                      </a:r>
                      <a:endParaRPr lang="uk-UA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87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Цивільна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Цивільна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Цивільна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3045</Words>
  <Application>Microsoft Office PowerPoint</Application>
  <PresentationFormat>Экран (4:3)</PresentationFormat>
  <Paragraphs>490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35</vt:i4>
      </vt:variant>
    </vt:vector>
  </HeadingPairs>
  <TitlesOfParts>
    <vt:vector size="49" baseType="lpstr">
      <vt:lpstr>Цивільна</vt:lpstr>
      <vt:lpstr>Справедливість</vt:lpstr>
      <vt:lpstr>1_Справедливість</vt:lpstr>
      <vt:lpstr>2_Справедливість</vt:lpstr>
      <vt:lpstr>3_Справедливість</vt:lpstr>
      <vt:lpstr>4_Справедливість</vt:lpstr>
      <vt:lpstr>5_Справедливість</vt:lpstr>
      <vt:lpstr>7_Справедливість</vt:lpstr>
      <vt:lpstr>8_Справедливість</vt:lpstr>
      <vt:lpstr>9_Справедливість</vt:lpstr>
      <vt:lpstr>10_Справедливість</vt:lpstr>
      <vt:lpstr>11_Справедливість</vt:lpstr>
      <vt:lpstr>12_Справедливість</vt:lpstr>
      <vt:lpstr>13_Справедливість</vt:lpstr>
      <vt:lpstr>Навчально-виробнича лабораторія виховної та психолого-педагогічної роботи  </vt:lpstr>
      <vt:lpstr>Слайд 2</vt:lpstr>
      <vt:lpstr>Передумови створення у структурі університету навчально-виробничої лабораторії (до 2020р. – відділу) виховної та психолого-педагогічної роботи</vt:lpstr>
      <vt:lpstr>Передумови створення у структурі університету навчально-виробничої лабораторії (до 2020р. – відділу) виховної та психолого-педагогічної роботи</vt:lpstr>
      <vt:lpstr>Слайд 5</vt:lpstr>
      <vt:lpstr>Кадровий склад навчально-виробничої лабораторії виховної та психолого-педагогічної роботи</vt:lpstr>
      <vt:lpstr>Кадровий склад навчально-виробничої лабораторії виховної та психолого-педагогічної роботи</vt:lpstr>
      <vt:lpstr>Кадровий склад навчально-виробничої лабораторії виховної та психолого-педагогічної роботи</vt:lpstr>
      <vt:lpstr>Кадровий склад навчально-виробничої лабораторії виховної та психолого-педагогічної роботи</vt:lpstr>
      <vt:lpstr>Кадровий склад навчально-виробничої лабораторії виховної та психолого-педагогічної роботи</vt:lpstr>
      <vt:lpstr>Основні напрямки і види діяльності лабораторії виховної та психолого-педагогічної роботи</vt:lpstr>
      <vt:lpstr>2. Діагностика навчально-виховного процесу</vt:lpstr>
      <vt:lpstr>Репрезентативна вибірка опитаних студентів 1-5-х курсів</vt:lpstr>
      <vt:lpstr>Репрезентативна вибірка опитаних студентів 1-5-х курсів</vt:lpstr>
      <vt:lpstr>Репрезентативна вибірка опитаних студентів 1-5-х курсів</vt:lpstr>
      <vt:lpstr>3. Організація діяльності кураторів академічних груп 1-3-х курсів</vt:lpstr>
      <vt:lpstr>Слайд 17</vt:lpstr>
      <vt:lpstr>Слайд 18</vt:lpstr>
      <vt:lpstr>Слайд 19</vt:lpstr>
      <vt:lpstr>Слайд 20</vt:lpstr>
      <vt:lpstr>3. Організація діяльності кураторів академічних груп 1-3-х курсів</vt:lpstr>
      <vt:lpstr>3. Організація діяльності кураторів академічних груп 1-3-Х курсів</vt:lpstr>
      <vt:lpstr>3. Організація діяльності кураторів академічних груп 1-3-Х курсів</vt:lpstr>
      <vt:lpstr>4. Проведення навчальних семінарів зі студентами 1-3-х курсів</vt:lpstr>
      <vt:lpstr>Слайд 25</vt:lpstr>
      <vt:lpstr>5. системне проведення виховних акцій СТРУКТУРНИМИ ПІДРОЗДІЛАМИ УНІВЕРСИТЕТУ</vt:lpstr>
      <vt:lpstr>6. Діяльність лабораторії в рамках акредитації освітніх програм</vt:lpstr>
      <vt:lpstr>Слайд 28</vt:lpstr>
      <vt:lpstr>Слайд 29</vt:lpstr>
      <vt:lpstr>Слайд 30</vt:lpstr>
      <vt:lpstr>Слайд 31</vt:lpstr>
      <vt:lpstr>Нагороди та відзнаки (2012-2020 рр.) як показники ефективності діяльності та підтвердження професіоналізму співробітників лабораторії </vt:lpstr>
      <vt:lpstr>Слайд 33</vt:lpstr>
      <vt:lpstr>Нагороди та відзнаки (2012-2020 рр.) як показники ефективності діяльності та підтвердження професіоналізму співробітників лабораторії </vt:lpstr>
      <vt:lpstr>Контакти: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“ Практична психологія – на допомогу студентам університету ”</dc:title>
  <dc:creator>User</dc:creator>
  <cp:lastModifiedBy>adminPC</cp:lastModifiedBy>
  <cp:revision>148</cp:revision>
  <dcterms:created xsi:type="dcterms:W3CDTF">2021-02-08T07:42:42Z</dcterms:created>
  <dcterms:modified xsi:type="dcterms:W3CDTF">2021-05-17T07:02:41Z</dcterms:modified>
</cp:coreProperties>
</file>