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5"/>
  </p:notesMasterIdLst>
  <p:sldIdLst>
    <p:sldId id="259" r:id="rId2"/>
    <p:sldId id="257" r:id="rId3"/>
    <p:sldId id="275" r:id="rId4"/>
    <p:sldId id="276" r:id="rId5"/>
    <p:sldId id="277" r:id="rId6"/>
    <p:sldId id="279" r:id="rId7"/>
    <p:sldId id="278" r:id="rId8"/>
    <p:sldId id="264" r:id="rId9"/>
    <p:sldId id="260" r:id="rId10"/>
    <p:sldId id="267" r:id="rId11"/>
    <p:sldId id="268" r:id="rId12"/>
    <p:sldId id="269" r:id="rId13"/>
    <p:sldId id="270" r:id="rId14"/>
    <p:sldId id="271" r:id="rId15"/>
    <p:sldId id="261" r:id="rId16"/>
    <p:sldId id="262" r:id="rId17"/>
    <p:sldId id="272" r:id="rId18"/>
    <p:sldId id="273" r:id="rId19"/>
    <p:sldId id="265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66" r:id="rId28"/>
    <p:sldId id="288" r:id="rId29"/>
    <p:sldId id="289" r:id="rId30"/>
    <p:sldId id="291" r:id="rId31"/>
    <p:sldId id="292" r:id="rId32"/>
    <p:sldId id="290" r:id="rId33"/>
    <p:sldId id="263" r:id="rId34"/>
  </p:sldIdLst>
  <p:sldSz cx="12193588" cy="6858000"/>
  <p:notesSz cx="6858000" cy="9144000"/>
  <p:embeddedFontLst>
    <p:embeddedFont>
      <p:font typeface="Monotype Corsiva" panose="03010101010201010101" pitchFamily="66" charset="0"/>
      <p:italic r:id="rId36"/>
    </p:embeddedFont>
    <p:embeddedFont>
      <p:font typeface="Book Antiqua" panose="02040602050305030304" pitchFamily="18" charset="0"/>
      <p:regular r:id="rId37"/>
      <p:bold r:id="rId38"/>
      <p:italic r:id="rId39"/>
      <p:boldItalic r:id="rId40"/>
    </p:embeddedFont>
    <p:embeddedFont>
      <p:font typeface="Bahnschrift Light" panose="020B0502040204020203" pitchFamily="34" charset="0"/>
      <p:regular r:id="rId41"/>
    </p:embeddedFont>
    <p:embeddedFont>
      <p:font typeface="Bad Script" panose="02000000000000000000" pitchFamily="2" charset="0"/>
      <p:regular r:id="rId42"/>
    </p:embeddedFont>
    <p:embeddedFont>
      <p:font typeface="Bahnschrift SemiBold Condensed" panose="020B0502040204020203" pitchFamily="34" charset="0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6" roundtripDataSignature="AMtx7miBobPi9YWA7FI6s4LzgyKUSQm1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ECC293E-9799-4C93-842C-E77B88DFFDC7}">
  <a:tblStyle styleId="{EECC293E-9799-4C93-842C-E77B88DFFDC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914" y="-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6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6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" name="Google Shape;6;n"/>
          <p:cNvSpPr txBox="1"/>
          <p:nvPr/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" name="Google Shape;7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" name="Google Shape;8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1637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" name="Google Shape;9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n"/>
          <p:cNvSpPr txBox="1"/>
          <p:nvPr/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" name="Google Shape;11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67037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215900" marR="0" lvl="0" indent="-2127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1814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993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1637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78462" cy="308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13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3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4721225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body" idx="2"/>
          </p:nvPr>
        </p:nvSpPr>
        <p:spPr>
          <a:xfrm>
            <a:off x="6169025" y="1828800"/>
            <a:ext cx="4722813" cy="433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6"/>
          <p:cNvSpPr txBox="1">
            <a:spLocks noGrp="1"/>
          </p:cNvSpPr>
          <p:nvPr>
            <p:ph type="title"/>
          </p:nvPr>
        </p:nvSpPr>
        <p:spPr>
          <a:xfrm rot="5400000">
            <a:off x="6736557" y="2012157"/>
            <a:ext cx="5911850" cy="239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6"/>
          <p:cNvSpPr txBox="1">
            <a:spLocks noGrp="1"/>
          </p:cNvSpPr>
          <p:nvPr>
            <p:ph type="body" idx="1"/>
          </p:nvPr>
        </p:nvSpPr>
        <p:spPr>
          <a:xfrm rot="5400000">
            <a:off x="1862138" y="-311149"/>
            <a:ext cx="5911850" cy="704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6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6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7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body" idx="1"/>
          </p:nvPr>
        </p:nvSpPr>
        <p:spPr>
          <a:xfrm rot="5400000">
            <a:off x="3924300" y="-800100"/>
            <a:ext cx="4338637" cy="959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7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8"/>
          <p:cNvSpPr txBox="1"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8"/>
          <p:cNvSpPr>
            <a:spLocks noGrp="1"/>
          </p:cNvSpPr>
          <p:nvPr>
            <p:ph type="pic" idx="2"/>
          </p:nvPr>
        </p:nvSpPr>
        <p:spPr>
          <a:xfrm>
            <a:off x="239077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94" name="Google Shape;94;p68"/>
          <p:cNvSpPr txBox="1">
            <a:spLocks noGrp="1"/>
          </p:cNvSpPr>
          <p:nvPr>
            <p:ph type="body" idx="1"/>
          </p:nvPr>
        </p:nvSpPr>
        <p:spPr>
          <a:xfrm>
            <a:off x="2390775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68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8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9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9"/>
          <p:cNvSpPr txBox="1">
            <a:spLocks noGrp="1"/>
          </p:cNvSpPr>
          <p:nvPr>
            <p:ph type="body" idx="1"/>
          </p:nvPr>
        </p:nvSpPr>
        <p:spPr>
          <a:xfrm>
            <a:off x="4767263" y="273050"/>
            <a:ext cx="681672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69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9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7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79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70"/>
          <p:cNvSpPr txBox="1">
            <a:spLocks noGrp="1"/>
          </p:cNvSpPr>
          <p:nvPr>
            <p:ph type="body" idx="3"/>
          </p:nvPr>
        </p:nvSpPr>
        <p:spPr>
          <a:xfrm>
            <a:off x="6194425" y="1535113"/>
            <a:ext cx="538956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70"/>
          <p:cNvSpPr txBox="1">
            <a:spLocks noGrp="1"/>
          </p:cNvSpPr>
          <p:nvPr>
            <p:ph type="body" idx="4"/>
          </p:nvPr>
        </p:nvSpPr>
        <p:spPr>
          <a:xfrm>
            <a:off x="6194425" y="2174875"/>
            <a:ext cx="538956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70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0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1"/>
          <p:cNvSpPr txBox="1"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1"/>
          <p:cNvSpPr txBox="1"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4" name="Google Shape;114;p71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1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2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2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2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2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3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3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3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2"/>
          <p:cNvSpPr txBox="1"/>
          <p:nvPr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0B26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1" name="Google Shape;61;p52"/>
          <p:cNvSpPr txBox="1"/>
          <p:nvPr/>
        </p:nvSpPr>
        <p:spPr>
          <a:xfrm>
            <a:off x="0" y="1371600"/>
            <a:ext cx="12192000" cy="82550"/>
          </a:xfrm>
          <a:prstGeom prst="rect">
            <a:avLst/>
          </a:prstGeom>
          <a:solidFill>
            <a:srgbClr val="D7AC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2" name="Google Shape;62;p52"/>
          <p:cNvSpPr txBox="1"/>
          <p:nvPr/>
        </p:nvSpPr>
        <p:spPr>
          <a:xfrm>
            <a:off x="0" y="1443037"/>
            <a:ext cx="12192000" cy="82550"/>
          </a:xfrm>
          <a:prstGeom prst="rect">
            <a:avLst/>
          </a:prstGeom>
          <a:solidFill>
            <a:srgbClr val="0B60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3" name="Google Shape;63;p52"/>
          <p:cNvSpPr txBox="1">
            <a:spLocks noGrp="1"/>
          </p:cNvSpPr>
          <p:nvPr>
            <p:ph type="title"/>
          </p:nvPr>
        </p:nvSpPr>
        <p:spPr>
          <a:xfrm>
            <a:off x="1295400" y="255587"/>
            <a:ext cx="9596437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body" idx="1"/>
          </p:nvPr>
        </p:nvSpPr>
        <p:spPr>
          <a:xfrm>
            <a:off x="1295400" y="1828800"/>
            <a:ext cx="9596437" cy="4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B267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dt" idx="10"/>
          </p:nvPr>
        </p:nvSpPr>
        <p:spPr>
          <a:xfrm>
            <a:off x="7791450" y="6375400"/>
            <a:ext cx="1476375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6" name="Google Shape;66;p52"/>
          <p:cNvSpPr txBox="1"/>
          <p:nvPr/>
        </p:nvSpPr>
        <p:spPr>
          <a:xfrm>
            <a:off x="1295400" y="6375400"/>
            <a:ext cx="624363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7" name="Google Shape;67;p52"/>
          <p:cNvSpPr txBox="1">
            <a:spLocks noGrp="1"/>
          </p:cNvSpPr>
          <p:nvPr>
            <p:ph type="sldNum" idx="12"/>
          </p:nvPr>
        </p:nvSpPr>
        <p:spPr>
          <a:xfrm>
            <a:off x="9525000" y="6375400"/>
            <a:ext cx="13668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 spd="slow" advClick="0" advTm="6000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"/>
          <p:cNvPicPr preferRelativeResize="0"/>
          <p:nvPr/>
        </p:nvPicPr>
        <p:blipFill rotWithShape="1">
          <a:blip r:embed="rId3">
            <a:alphaModFix/>
          </a:blip>
          <a:srcRect l="112" t="6556" r="-111" b="11478"/>
          <a:stretch/>
        </p:blipFill>
        <p:spPr>
          <a:xfrm>
            <a:off x="-23812" y="1501775"/>
            <a:ext cx="12203112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413000" y="3073400"/>
            <a:ext cx="7823200" cy="3149600"/>
          </a:xfrm>
          <a:prstGeom prst="roundRect">
            <a:avLst/>
          </a:prstGeom>
          <a:solidFill>
            <a:schemeClr val="bg1">
              <a:alpha val="74000"/>
            </a:schemeClr>
          </a:solidFill>
          <a:effectLst>
            <a:outerShdw blurRad="50800" dist="50800"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Практична підготовка студентів Університету на базах практики культурно-мистецького спрямування м. Івано-Франківська та області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9" name="Google Shape;370;p4"/>
          <p:cNvSpPr txBox="1"/>
          <p:nvPr/>
        </p:nvSpPr>
        <p:spPr>
          <a:xfrm>
            <a:off x="6887729" y="2396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8988" y="190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odpmr.pnu.edu.ua/wp-content/uploads/sites/16/2021/05/186474593_3800024710108923_6968218333936451105_n-300x2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4" y="2030412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odpmr.pnu.edu.ua/wp-content/uploads/sites/16/2021/05/187367555_3804930466285014_7242835312320538963_n-300x22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2820" y="2020887"/>
            <a:ext cx="542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>
                <a:latin typeface="Bahnschrift Light" pitchFamily="34" charset="0"/>
              </a:rPr>
              <a:t>14 травня 2021 р. у національній бібліотеці імені Василя Стефаника до 150-річчя з дня народження письменника відкрилась виставка графічних робіт “</a:t>
            </a:r>
            <a:r>
              <a:rPr lang="uk-UA" sz="1600" dirty="0" err="1">
                <a:latin typeface="Bahnschrift Light" pitchFamily="34" charset="0"/>
              </a:rPr>
              <a:t>Стефаникіана</a:t>
            </a:r>
            <a:r>
              <a:rPr lang="uk-UA" sz="1600" dirty="0">
                <a:latin typeface="Bahnschrift Light" pitchFamily="34" charset="0"/>
              </a:rPr>
              <a:t> в екслібрисі”. Свої твори презентували викладачі кафедри Петро Прокопів, Оксана Мельничук та Вікторія </a:t>
            </a:r>
            <a:r>
              <a:rPr lang="uk-UA" sz="1600" dirty="0" err="1">
                <a:latin typeface="Bahnschrift Light" pitchFamily="34" charset="0"/>
              </a:rPr>
              <a:t>Типчук</a:t>
            </a:r>
            <a:r>
              <a:rPr lang="uk-UA" sz="1600" dirty="0">
                <a:latin typeface="Bahnschrift Light" pitchFamily="34" charset="0"/>
              </a:rPr>
              <a:t>, а також випускники кафедри Ольга </a:t>
            </a:r>
            <a:r>
              <a:rPr lang="uk-UA" sz="1600" dirty="0" err="1">
                <a:latin typeface="Bahnschrift Light" pitchFamily="34" charset="0"/>
              </a:rPr>
              <a:t>Осудар</a:t>
            </a:r>
            <a:r>
              <a:rPr lang="uk-UA" sz="1600" dirty="0">
                <a:latin typeface="Bahnschrift Light" pitchFamily="34" charset="0"/>
              </a:rPr>
              <a:t>, Іра </a:t>
            </a:r>
            <a:r>
              <a:rPr lang="uk-UA" sz="1600" dirty="0" err="1">
                <a:latin typeface="Bahnschrift Light" pitchFamily="34" charset="0"/>
              </a:rPr>
              <a:t>Зіняк</a:t>
            </a:r>
            <a:r>
              <a:rPr lang="uk-UA" sz="1600" dirty="0">
                <a:latin typeface="Bahnschrift Light" pitchFamily="34" charset="0"/>
              </a:rPr>
              <a:t>, Марія </a:t>
            </a:r>
            <a:r>
              <a:rPr lang="uk-UA" sz="1600" dirty="0" err="1">
                <a:latin typeface="Bahnschrift Light" pitchFamily="34" charset="0"/>
              </a:rPr>
              <a:t>Грабовецька</a:t>
            </a:r>
            <a:r>
              <a:rPr lang="uk-UA" sz="1600" dirty="0">
                <a:latin typeface="Bahnschrift Light" pitchFamily="34" charset="0"/>
              </a:rPr>
              <a:t> та студентка ІІІ курсу Христина </a:t>
            </a:r>
            <a:r>
              <a:rPr lang="uk-UA" sz="1600" dirty="0" err="1">
                <a:latin typeface="Bahnschrift Light" pitchFamily="34" charset="0"/>
              </a:rPr>
              <a:t>Загурська</a:t>
            </a:r>
            <a:r>
              <a:rPr lang="uk-UA" sz="1600" dirty="0">
                <a:latin typeface="Bahnschrift Light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3297" y="1583492"/>
            <a:ext cx="64844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Bahnschrift Light" pitchFamily="34" charset="0"/>
              </a:rPr>
              <a:t>ВИСТАВКА “СТЕФАНИКІАНА В ЕКСЛІБРИСІ”</a:t>
            </a:r>
          </a:p>
          <a:p>
            <a:endParaRPr lang="uk-UA" dirty="0"/>
          </a:p>
        </p:txBody>
      </p:sp>
      <p:sp>
        <p:nvSpPr>
          <p:cNvPr id="11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3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79700428_587385351829017_8364027545682706432_n.jpg"/>
          <p:cNvPicPr>
            <a:picLocks noChangeAspect="1"/>
          </p:cNvPicPr>
          <p:nvPr/>
        </p:nvPicPr>
        <p:blipFill rotWithShape="1">
          <a:blip r:embed="rId3" cstate="print">
            <a:lum contrast="10000"/>
          </a:blip>
          <a:srcRect l="5757" t="240" r="4493" b="23837"/>
          <a:stretch/>
        </p:blipFill>
        <p:spPr>
          <a:xfrm>
            <a:off x="406401" y="1596193"/>
            <a:ext cx="6311900" cy="4004508"/>
          </a:xfrm>
          <a:prstGeom prst="rect">
            <a:avLst/>
          </a:prstGeom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Bahnschrift Light" pitchFamily="34" charset="0"/>
              </a:rPr>
              <a:t>Педпрактика в </a:t>
            </a:r>
            <a:r>
              <a:rPr lang="ru-RU" sz="2000" dirty="0" err="1">
                <a:latin typeface="Bahnschrift Light" pitchFamily="34" charset="0"/>
              </a:rPr>
              <a:t>Державній</a:t>
            </a:r>
            <a:r>
              <a:rPr lang="ru-RU" sz="2000" dirty="0">
                <a:latin typeface="Bahnschrift Light" pitchFamily="34" charset="0"/>
              </a:rPr>
              <a:t> </a:t>
            </a:r>
            <a:r>
              <a:rPr lang="ru-RU" sz="2000" dirty="0" err="1">
                <a:latin typeface="Bahnschrift Light" pitchFamily="34" charset="0"/>
              </a:rPr>
              <a:t>художній</a:t>
            </a:r>
            <a:r>
              <a:rPr lang="ru-RU" sz="2000" dirty="0">
                <a:latin typeface="Bahnschrift Light" pitchFamily="34" charset="0"/>
              </a:rPr>
              <a:t> </a:t>
            </a:r>
            <a:r>
              <a:rPr lang="ru-RU" sz="2000" dirty="0" err="1">
                <a:latin typeface="Bahnschrift Light" pitchFamily="34" charset="0"/>
              </a:rPr>
              <a:t>школі</a:t>
            </a:r>
            <a:r>
              <a:rPr lang="ru-RU" sz="2000" dirty="0">
                <a:latin typeface="Bahnschrift Light" pitchFamily="34" charset="0"/>
              </a:rPr>
              <a:t> . </a:t>
            </a:r>
            <a:r>
              <a:rPr lang="ru-RU" sz="2000" dirty="0" err="1">
                <a:latin typeface="Bahnschrift Light" pitchFamily="34" charset="0"/>
              </a:rPr>
              <a:t>Історія</a:t>
            </a:r>
            <a:r>
              <a:rPr lang="ru-RU" sz="2000" dirty="0">
                <a:latin typeface="Bahnschrift Light" pitchFamily="34" charset="0"/>
              </a:rPr>
              <a:t> </a:t>
            </a:r>
            <a:r>
              <a:rPr lang="ru-RU" sz="2000" dirty="0" err="1">
                <a:latin typeface="Bahnschrift Light" pitchFamily="34" charset="0"/>
              </a:rPr>
              <a:t>мистецтва</a:t>
            </a:r>
            <a:r>
              <a:rPr lang="ru-RU" sz="2000" dirty="0">
                <a:latin typeface="Bahnschrift Light" pitchFamily="34" charset="0"/>
              </a:rPr>
              <a:t>. Тема “</a:t>
            </a:r>
            <a:r>
              <a:rPr lang="ru-RU" sz="2000" dirty="0" err="1">
                <a:latin typeface="Bahnschrift Light" pitchFamily="34" charset="0"/>
              </a:rPr>
              <a:t>Творчість</a:t>
            </a:r>
            <a:r>
              <a:rPr lang="ru-RU" sz="2000" dirty="0">
                <a:latin typeface="Bahnschrift Light" pitchFamily="34" charset="0"/>
              </a:rPr>
              <a:t> </a:t>
            </a:r>
            <a:r>
              <a:rPr lang="ru-RU" sz="2000" dirty="0" err="1">
                <a:latin typeface="Bahnschrift Light" pitchFamily="34" charset="0"/>
              </a:rPr>
              <a:t>Рафаеля</a:t>
            </a:r>
            <a:r>
              <a:rPr lang="ru-RU" sz="2000" dirty="0">
                <a:latin typeface="Bahnschrift Light" pitchFamily="34" charset="0"/>
              </a:rPr>
              <a:t> </a:t>
            </a:r>
            <a:r>
              <a:rPr lang="ru-RU" sz="2000" dirty="0" err="1">
                <a:latin typeface="Bahnschrift Light" pitchFamily="34" charset="0"/>
              </a:rPr>
              <a:t>Санті</a:t>
            </a:r>
            <a:r>
              <a:rPr lang="ru-RU" sz="2000" dirty="0">
                <a:latin typeface="Bahnschrift Light" pitchFamily="34" charset="0"/>
              </a:rPr>
              <a:t>”</a:t>
            </a:r>
            <a:endParaRPr lang="uk-UA" sz="2000" dirty="0">
              <a:latin typeface="Bahnschrift Light" pitchFamily="34" charset="0"/>
            </a:endParaRPr>
          </a:p>
        </p:txBody>
      </p:sp>
      <p:pic>
        <p:nvPicPr>
          <p:cNvPr id="14" name="Рисунок 13" descr="80278782_481953932705455_773461285739167744_n.jpg"/>
          <p:cNvPicPr/>
          <p:nvPr/>
        </p:nvPicPr>
        <p:blipFill rotWithShape="1">
          <a:blip r:embed="rId5" cstate="print"/>
          <a:srcRect l="3384" r="5164"/>
          <a:stretch/>
        </p:blipFill>
        <p:spPr>
          <a:xfrm>
            <a:off x="6718300" y="1596193"/>
            <a:ext cx="5168900" cy="4004508"/>
          </a:xfrm>
          <a:prstGeom prst="rect">
            <a:avLst/>
          </a:prstGeom>
        </p:spPr>
      </p:pic>
      <p:sp>
        <p:nvSpPr>
          <p:cNvPr id="9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1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78899413_760987461078674_833653057664319488_n.jpg"/>
          <p:cNvPicPr>
            <a:picLocks noChangeAspect="1"/>
          </p:cNvPicPr>
          <p:nvPr/>
        </p:nvPicPr>
        <p:blipFill rotWithShape="1">
          <a:blip r:embed="rId3" cstate="print"/>
          <a:srcRect t="13105" b="13414"/>
          <a:stretch/>
        </p:blipFill>
        <p:spPr>
          <a:xfrm>
            <a:off x="1151731" y="1523999"/>
            <a:ext cx="10007600" cy="4902425"/>
          </a:xfrm>
          <a:prstGeom prst="rect">
            <a:avLst/>
          </a:prstGeom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Bahnschrift Light" pitchFamily="34" charset="0"/>
              </a:rPr>
              <a:t>Екскурсія з учнями художньої школи в Центр сучасного мистецтва на виставку художника – графіка Євгена Григор’єва </a:t>
            </a:r>
            <a:r>
              <a:rPr lang="uk-UA" sz="2000" dirty="0" smtClean="0">
                <a:latin typeface="Bahnschrift Light" pitchFamily="34" charset="0"/>
              </a:rPr>
              <a:t>”Поганий </a:t>
            </a:r>
            <a:r>
              <a:rPr lang="uk-UA" sz="2000" dirty="0">
                <a:latin typeface="Bahnschrift Light" pitchFamily="34" charset="0"/>
              </a:rPr>
              <a:t>переклад з англійської </a:t>
            </a:r>
            <a:r>
              <a:rPr lang="uk-UA" sz="2000" dirty="0" smtClean="0">
                <a:latin typeface="Bahnschrift Light" pitchFamily="34" charset="0"/>
              </a:rPr>
              <a:t>мови”. </a:t>
            </a:r>
            <a:r>
              <a:rPr lang="uk-UA" sz="2000" dirty="0">
                <a:latin typeface="Bahnschrift Light" pitchFamily="34" charset="0"/>
              </a:rPr>
              <a:t>Спілкування з автором.</a:t>
            </a:r>
          </a:p>
        </p:txBody>
      </p:sp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3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79085390_574526723334635_4323507186178195456_n.jpg"/>
          <p:cNvPicPr>
            <a:picLocks noChangeAspect="1"/>
          </p:cNvPicPr>
          <p:nvPr/>
        </p:nvPicPr>
        <p:blipFill rotWithShape="1">
          <a:blip r:embed="rId3" cstate="print">
            <a:lum contrast="10000"/>
          </a:blip>
          <a:srcRect t="9432" b="6824"/>
          <a:stretch/>
        </p:blipFill>
        <p:spPr>
          <a:xfrm>
            <a:off x="2047007" y="1536701"/>
            <a:ext cx="7900416" cy="4962093"/>
          </a:xfrm>
          <a:prstGeom prst="rect">
            <a:avLst/>
          </a:prstGeom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Bahnschrift Light" pitchFamily="34" charset="0"/>
              </a:rPr>
              <a:t>Заняття з композиції. Тема </a:t>
            </a:r>
            <a:r>
              <a:rPr lang="uk-UA" sz="2000" dirty="0" smtClean="0">
                <a:latin typeface="Bahnschrift Light" pitchFamily="34" charset="0"/>
              </a:rPr>
              <a:t>“Створення </a:t>
            </a:r>
            <a:r>
              <a:rPr lang="uk-UA" sz="2000" dirty="0">
                <a:latin typeface="Bahnschrift Light" pitchFamily="34" charset="0"/>
              </a:rPr>
              <a:t>ілюстрації за мотивами улюблених творів українських </a:t>
            </a:r>
            <a:r>
              <a:rPr lang="uk-UA" sz="2000" dirty="0" smtClean="0">
                <a:latin typeface="Bahnschrift Light" pitchFamily="34" charset="0"/>
              </a:rPr>
              <a:t>письменників”. </a:t>
            </a:r>
            <a:endParaRPr lang="uk-UA" sz="2000" dirty="0">
              <a:latin typeface="Bahnschrift Light" pitchFamily="34" charset="0"/>
            </a:endParaRPr>
          </a:p>
        </p:txBody>
      </p:sp>
      <p:sp>
        <p:nvSpPr>
          <p:cNvPr id="9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6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odpmr.pnu.edu.ua/wp-content/uploads/sites/16/2021/06/received_1049634512109967-225x300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7800" y="1978025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odpmr.pnu.edu.ua/wp-content/uploads/sites/16/2021/06/received_992838861455467-1024x683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0787" y="1993977"/>
            <a:ext cx="5754624" cy="383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>
                <a:latin typeface="Bahnschrift Light" pitchFamily="34" charset="0"/>
              </a:rPr>
              <a:t>До міжнародного дня дітей КУ “</a:t>
            </a:r>
            <a:r>
              <a:rPr lang="uk-UA" sz="1600" dirty="0" smtClean="0">
                <a:latin typeface="Bahnschrift Light" pitchFamily="34" charset="0"/>
              </a:rPr>
              <a:t>Інклюзивний </a:t>
            </a:r>
            <a:r>
              <a:rPr lang="uk-UA" sz="1600" dirty="0">
                <a:latin typeface="Bahnschrift Light" pitchFamily="34" charset="0"/>
              </a:rPr>
              <a:t>ресурсний центр” Івано-Франківської міської ради провів майстер-клас з талановитою молоддю. Серед учасників був і студент ІІ курсу кафедри образотворчого і декоративно-прикладного мистецтва  та реставрації Василь </a:t>
            </a:r>
            <a:r>
              <a:rPr lang="uk-UA" sz="1600" dirty="0" err="1">
                <a:latin typeface="Bahnschrift Light" pitchFamily="34" charset="0"/>
              </a:rPr>
              <a:t>Дзебчук</a:t>
            </a:r>
            <a:r>
              <a:rPr lang="uk-UA" sz="1600" dirty="0">
                <a:latin typeface="Bahnschrift Light" pitchFamily="34" charset="0"/>
              </a:rPr>
              <a:t>, яким було виконано тональний портрет Руслана </a:t>
            </a:r>
            <a:r>
              <a:rPr lang="uk-UA" sz="1600" dirty="0" err="1">
                <a:latin typeface="Bahnschrift Light" pitchFamily="34" charset="0"/>
              </a:rPr>
              <a:t>Марцінківа</a:t>
            </a:r>
            <a:r>
              <a:rPr lang="uk-UA" sz="1600" dirty="0">
                <a:latin typeface="Bahnschrift Light" pitchFamily="34" charset="0"/>
              </a:rPr>
              <a:t>. Кафедра щиро вітає Василя </a:t>
            </a:r>
            <a:r>
              <a:rPr lang="uk-UA" sz="1600" dirty="0" err="1">
                <a:latin typeface="Bahnschrift Light" pitchFamily="34" charset="0"/>
              </a:rPr>
              <a:t>Дзебчука</a:t>
            </a:r>
            <a:r>
              <a:rPr lang="uk-UA" sz="1600" dirty="0">
                <a:latin typeface="Bahnschrift Light" pitchFamily="34" charset="0"/>
              </a:rPr>
              <a:t> з творчою ініціативою та бажає подальших мистецьких звершень!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9181" y="1524002"/>
            <a:ext cx="7018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Bahnschrift Light" pitchFamily="34" charset="0"/>
              </a:rPr>
              <a:t>ПОРТРЕТ ДЛЯ МІСЬКОГО ГОЛОВИ РУСЛАНА МАРЦІНКІВА</a:t>
            </a:r>
          </a:p>
          <a:p>
            <a:endParaRPr lang="uk-UA" sz="2000" b="1" dirty="0">
              <a:latin typeface="Bahnschrift Light" pitchFamily="34" charset="0"/>
            </a:endParaRPr>
          </a:p>
        </p:txBody>
      </p:sp>
      <p:sp>
        <p:nvSpPr>
          <p:cNvPr id="12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9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098"/>
            <a:ext cx="12171986" cy="518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0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" y="1605834"/>
            <a:ext cx="10974639" cy="512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8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7" y="1570167"/>
            <a:ext cx="11028724" cy="521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2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kmunim.pnu.edu.ua/wp-content/uploads/sites/44/2020/06/%D0%B8%D0%B7%D0%BE%D0%B1%D1%80%D0%B0%D0%B6%D0%B5%D0%BD%D0%B8%D0%B5_viber_2020-06-08_13-58-27-1024x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79" y="1589878"/>
            <a:ext cx="9052490" cy="403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4098" name="Picture 2" descr="https://kmunim.pnu.edu.ua/wp-content/uploads/sites/44/2021/04/%D0%A4%D0%BE%D1%82%D0%BE-2-1024x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64479"/>
            <a:ext cx="5387615" cy="404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Навчальна фольклорна </a:t>
            </a:r>
            <a:r>
              <a:rPr lang="uk-UA" sz="1600" dirty="0" err="1"/>
              <a:t>практика.Студенти</a:t>
            </a:r>
            <a:r>
              <a:rPr lang="uk-UA" sz="1600" dirty="0"/>
              <a:t> 3 курсу денної форми навчання ОКР “Бакалавр”, спеціальність “Музичне мистецтво</a:t>
            </a:r>
            <a:r>
              <a:rPr lang="uk-UA" sz="1600" dirty="0" smtClean="0"/>
              <a:t>” (</a:t>
            </a:r>
            <a:r>
              <a:rPr lang="uk-UA" sz="1600" dirty="0"/>
              <a:t>лютий-березень 2021)</a:t>
            </a:r>
          </a:p>
          <a:p>
            <a:r>
              <a:rPr lang="uk-UA" sz="1600" dirty="0"/>
              <a:t>Інститутський керівник: кандидат </a:t>
            </a:r>
            <a:r>
              <a:rPr lang="uk-UA" sz="1600" dirty="0" smtClean="0"/>
              <a:t>мистецтвознавства, доцент </a:t>
            </a:r>
            <a:r>
              <a:rPr lang="uk-UA" sz="1600" dirty="0"/>
              <a:t>Фабрика-</a:t>
            </a:r>
            <a:r>
              <a:rPr lang="uk-UA" sz="1600" dirty="0" err="1"/>
              <a:t>Процька</a:t>
            </a:r>
            <a:r>
              <a:rPr lang="uk-UA" sz="1600" dirty="0"/>
              <a:t> О.Р.</a:t>
            </a:r>
          </a:p>
        </p:txBody>
      </p:sp>
    </p:spTree>
    <p:extLst>
      <p:ext uri="{BB962C8B-B14F-4D97-AF65-F5344CB8AC3E}">
        <p14:creationId xmlns:p14="http://schemas.microsoft.com/office/powerpoint/2010/main" val="11875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25763" y="2571614"/>
            <a:ext cx="66373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Факультет туризму</a:t>
            </a:r>
          </a:p>
          <a:p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000" b="1" dirty="0" smtClean="0">
                <a:latin typeface="Bad Script" panose="02000000000000000000" pitchFamily="2" charset="0"/>
              </a:rPr>
              <a:t>Декан: </a:t>
            </a:r>
            <a:r>
              <a:rPr lang="ru-RU" sz="2000" dirty="0" err="1">
                <a:latin typeface="Bad Script" panose="02000000000000000000" pitchFamily="2" charset="0"/>
              </a:rPr>
              <a:t>Великочий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Володимир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smtClean="0">
                <a:latin typeface="Bad Script" panose="02000000000000000000" pitchFamily="2" charset="0"/>
              </a:rPr>
              <a:t>Степанович – </a:t>
            </a:r>
            <a:r>
              <a:rPr lang="ru-RU" sz="2000" dirty="0" smtClean="0">
                <a:latin typeface="Bad Script" panose="02000000000000000000" pitchFamily="2" charset="0"/>
              </a:rPr>
              <a:t>доктор </a:t>
            </a:r>
            <a:r>
              <a:rPr lang="ru-RU" sz="2000" dirty="0" err="1">
                <a:latin typeface="Bad Script" panose="02000000000000000000" pitchFamily="2" charset="0"/>
              </a:rPr>
              <a:t>історичних</a:t>
            </a:r>
            <a:r>
              <a:rPr lang="ru-RU" sz="2000" dirty="0">
                <a:latin typeface="Bad Script" panose="02000000000000000000" pitchFamily="2" charset="0"/>
              </a:rPr>
              <a:t> наук, </a:t>
            </a:r>
            <a:r>
              <a:rPr lang="ru-RU" sz="2000" dirty="0" err="1">
                <a:latin typeface="Bad Script" panose="02000000000000000000" pitchFamily="2" charset="0"/>
              </a:rPr>
              <a:t>професор</a:t>
            </a:r>
            <a:r>
              <a:rPr lang="ru-RU" sz="2000" dirty="0">
                <a:latin typeface="Bad Script" panose="02000000000000000000" pitchFamily="2" charset="0"/>
              </a:rPr>
              <a:t>, член-</a:t>
            </a:r>
            <a:r>
              <a:rPr lang="ru-RU" sz="2000" dirty="0" err="1">
                <a:latin typeface="Bad Script" panose="02000000000000000000" pitchFamily="2" charset="0"/>
              </a:rPr>
              <a:t>кореспондент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err="1" smtClean="0">
                <a:latin typeface="Bad Script" panose="02000000000000000000" pitchFamily="2" charset="0"/>
              </a:rPr>
              <a:t>Академії</a:t>
            </a:r>
            <a:r>
              <a:rPr lang="ru-RU" sz="2000" dirty="0" smtClean="0">
                <a:latin typeface="Bad Script" panose="02000000000000000000" pitchFamily="2" charset="0"/>
              </a:rPr>
              <a:t> </a:t>
            </a:r>
            <a:r>
              <a:rPr lang="ru-RU" sz="2000" dirty="0">
                <a:latin typeface="Bad Script" panose="02000000000000000000" pitchFamily="2" charset="0"/>
              </a:rPr>
              <a:t>туризму </a:t>
            </a:r>
            <a:r>
              <a:rPr lang="ru-RU" sz="2000" dirty="0" err="1">
                <a:latin typeface="Bad Script" panose="02000000000000000000" pitchFamily="2" charset="0"/>
              </a:rPr>
              <a:t>України</a:t>
            </a:r>
            <a:endParaRPr lang="uk-UA" sz="2000" dirty="0">
              <a:latin typeface="Bad Script" panose="02000000000000000000" pitchFamily="2" charset="0"/>
            </a:endParaRPr>
          </a:p>
        </p:txBody>
      </p:sp>
      <p:pic>
        <p:nvPicPr>
          <p:cNvPr id="9218" name="Picture 2" descr="Факультет туризм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6" y="2572255"/>
            <a:ext cx="2533650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2" name="Picture 2" descr="https://ft.pnu.edu.ua/wp-content/uploads/sites/24/2018/07/%D0%92%D0%B5%D0%BB%D0%B8%D0%BA%D0%BE%D1%87%D0%B8%D0%B9-%D0%92.%D0%A1.-300x2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r="16222"/>
          <a:stretch/>
        </p:blipFill>
        <p:spPr bwMode="auto">
          <a:xfrm>
            <a:off x="9728200" y="2322624"/>
            <a:ext cx="19431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Факультет історії, політології і міжнародних віднос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2523550"/>
            <a:ext cx="1906589" cy="19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7163" y="2381114"/>
            <a:ext cx="70945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Факультет історії, політології і міжнародних відносин</a:t>
            </a:r>
          </a:p>
          <a:p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2000" b="1" dirty="0" smtClean="0">
                <a:latin typeface="Bad Script" panose="02000000000000000000" pitchFamily="2" charset="0"/>
              </a:rPr>
              <a:t>Декан</a:t>
            </a:r>
            <a:r>
              <a:rPr lang="uk-UA" sz="2000" b="1" dirty="0">
                <a:latin typeface="Bad Script" panose="02000000000000000000" pitchFamily="2" charset="0"/>
              </a:rPr>
              <a:t>: </a:t>
            </a:r>
            <a:r>
              <a:rPr lang="uk-UA" sz="2000" dirty="0" err="1">
                <a:latin typeface="Bad Script" panose="02000000000000000000" pitchFamily="2" charset="0"/>
              </a:rPr>
              <a:t>Кугутяк</a:t>
            </a:r>
            <a:r>
              <a:rPr lang="uk-UA" sz="2000" dirty="0">
                <a:latin typeface="Bad Script" panose="02000000000000000000" pitchFamily="2" charset="0"/>
              </a:rPr>
              <a:t> Микола Васильович </a:t>
            </a:r>
            <a:r>
              <a:rPr lang="uk-UA" sz="2000" dirty="0" smtClean="0">
                <a:latin typeface="Bad Script" panose="02000000000000000000" pitchFamily="2" charset="0"/>
              </a:rPr>
              <a:t>– </a:t>
            </a:r>
            <a:r>
              <a:rPr lang="uk-UA" sz="2000" dirty="0">
                <a:latin typeface="Bad Script" panose="02000000000000000000" pitchFamily="2" charset="0"/>
              </a:rPr>
              <a:t>доктор історичних наук, доктор філософії, професор кафедри етнології і археології, академік Академії наук вищої школи, заслужений діяч науки і техніки</a:t>
            </a:r>
          </a:p>
        </p:txBody>
      </p:sp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42" name="Picture 2" descr="https://ipmv.pnu.edu.ua/wp-content/uploads/sites/41/2020/11/%D0%9A%D1%83%D0%B3%D1%83%D1%82%D1%8F%D0%BA-%D0%9C.-201x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4" b="12563"/>
          <a:stretch/>
        </p:blipFill>
        <p:spPr bwMode="auto">
          <a:xfrm>
            <a:off x="9934574" y="2314794"/>
            <a:ext cx="191452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8" name="Picture 4" descr="https://ft.pnu.edu.ua/wp-content/uploads/sites/24/2018/11/%D0%95%D0%BA%D1%81-%D1%81%D0%BF%D1%96%D0%BF3-1-7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8" y="1762465"/>
            <a:ext cx="11110913" cy="476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круглений прямокутник 1"/>
          <p:cNvSpPr/>
          <p:nvPr/>
        </p:nvSpPr>
        <p:spPr>
          <a:xfrm>
            <a:off x="2587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/>
              <a:t>Тифлоекскурсія</a:t>
            </a:r>
            <a:r>
              <a:rPr lang="uk-UA" sz="2400" b="1" dirty="0" smtClean="0"/>
              <a:t> – екскурсія для франківців із вадами зору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2915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6" name="Picture 2" descr="https://ft.pnu.edu.ua/wp-content/uploads/sites/24/2018/11/%D0%95%D0%BA%D1%81-%D1%81%D0%BF%D1%96%D0%BF11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1" b="13376"/>
          <a:stretch/>
        </p:blipFill>
        <p:spPr bwMode="auto">
          <a:xfrm>
            <a:off x="265112" y="1650999"/>
            <a:ext cx="11699875" cy="50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круглений прямокутник 1"/>
          <p:cNvSpPr/>
          <p:nvPr/>
        </p:nvSpPr>
        <p:spPr>
          <a:xfrm>
            <a:off x="2460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/>
              <a:t>Тифлоекскурсія</a:t>
            </a:r>
            <a:r>
              <a:rPr lang="uk-UA" sz="2400" b="1" dirty="0" smtClean="0"/>
              <a:t> – екскурсія для франківців із вадами зору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92279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2050" name="Picture 2" descr="На зображенні може бути: 21 людина та людей посміхаютьс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7" b="13899"/>
          <a:stretch/>
        </p:blipFill>
        <p:spPr bwMode="auto">
          <a:xfrm>
            <a:off x="1587" y="1525747"/>
            <a:ext cx="12192001" cy="53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4098" name="Picture 2" descr="https://ft.pnu.edu.ua/wp-content/uploads/sites/24/2018/11/%D0%B7%D0%B2%D1%96%D1%82-%D0%B7%D0%B0%D0%BA%D0%BE%D1%80%D0%B4-%D0%BF%D1%80%D0%B0%D0%BA%D1%824-7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799"/>
            <a:ext cx="12193588" cy="52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5122" name="Picture 2" descr="https://ft.pnu.edu.ua/wp-content/uploads/sites/24/2019/05/%D0%9D-%D0%BF%D1%96%D0%BA%D0%BD%D1%96%D0%BA-2%D0%B0-7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24"/>
            <a:ext cx="12186708" cy="52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1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6146" name="Picture 2" descr="https://ft.pnu.edu.ua/wp-content/uploads/sites/24/2019/05/%D0%9D-%D0%BF%D1%96%D0%BA%D0%BD%D1%96%D0%BA-11-7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4800"/>
            <a:ext cx="12208933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6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7170" name="Picture 2" descr="https://ft.pnu.edu.ua/wp-content/uploads/sites/24/2019/05/%D0%9D-%D0%BF%D1%96%D0%BA%D0%BD%D1%96%D0%BA-6-7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46224"/>
            <a:ext cx="12186708" cy="52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4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97163" y="2546214"/>
            <a:ext cx="88979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Факультет фізичного виховання і спорту</a:t>
            </a:r>
          </a:p>
          <a:p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000" b="1" dirty="0" smtClean="0">
                <a:latin typeface="Bad Script" panose="02000000000000000000" pitchFamily="2" charset="0"/>
              </a:rPr>
              <a:t>Декан: </a:t>
            </a:r>
            <a:r>
              <a:rPr lang="ru-RU" sz="2000" dirty="0" err="1">
                <a:latin typeface="Bad Script" panose="02000000000000000000" pitchFamily="2" charset="0"/>
              </a:rPr>
              <a:t>Яців</a:t>
            </a:r>
            <a:r>
              <a:rPr lang="ru-RU" sz="2000" dirty="0">
                <a:latin typeface="Bad Script" panose="02000000000000000000" pitchFamily="2" charset="0"/>
              </a:rPr>
              <a:t> Ярослав </a:t>
            </a:r>
            <a:r>
              <a:rPr lang="ru-RU" sz="2000" dirty="0" err="1" smtClean="0">
                <a:latin typeface="Bad Script" panose="02000000000000000000" pitchFamily="2" charset="0"/>
              </a:rPr>
              <a:t>Миколайович</a:t>
            </a:r>
            <a:r>
              <a:rPr lang="ru-RU" sz="2000" dirty="0" smtClean="0">
                <a:latin typeface="Bad Script" panose="02000000000000000000" pitchFamily="2" charset="0"/>
              </a:rPr>
              <a:t> – </a:t>
            </a:r>
            <a:r>
              <a:rPr lang="ru-RU" sz="2000" dirty="0" err="1" smtClean="0">
                <a:latin typeface="Bad Script" panose="02000000000000000000" pitchFamily="2" charset="0"/>
              </a:rPr>
              <a:t>професор</a:t>
            </a:r>
            <a:r>
              <a:rPr lang="ru-RU" sz="2000" dirty="0">
                <a:latin typeface="Bad Script" panose="02000000000000000000" pitchFamily="2" charset="0"/>
              </a:rPr>
              <a:t>, кандидат </a:t>
            </a:r>
            <a:endParaRPr lang="ru-RU" sz="2000" dirty="0" smtClean="0">
              <a:latin typeface="Bad Script" panose="02000000000000000000" pitchFamily="2" charset="0"/>
            </a:endParaRPr>
          </a:p>
          <a:p>
            <a:r>
              <a:rPr lang="ru-RU" sz="2000" dirty="0" err="1" smtClean="0">
                <a:latin typeface="Bad Script" panose="02000000000000000000" pitchFamily="2" charset="0"/>
              </a:rPr>
              <a:t>педагогічних</a:t>
            </a:r>
            <a:r>
              <a:rPr lang="ru-RU" sz="2000" dirty="0" smtClean="0">
                <a:latin typeface="Bad Script" panose="02000000000000000000" pitchFamily="2" charset="0"/>
              </a:rPr>
              <a:t> наук, </a:t>
            </a:r>
            <a:r>
              <a:rPr lang="ru-RU" sz="2000" dirty="0" err="1" smtClean="0">
                <a:latin typeface="Bad Script" panose="02000000000000000000" pitchFamily="2" charset="0"/>
              </a:rPr>
              <a:t>заслужений</a:t>
            </a:r>
            <a:r>
              <a:rPr lang="ru-RU" sz="2000" dirty="0" smtClean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працівник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фізичної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культури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endParaRPr lang="ru-RU" sz="2000" dirty="0" smtClean="0">
              <a:latin typeface="Bad Script" panose="02000000000000000000" pitchFamily="2" charset="0"/>
            </a:endParaRPr>
          </a:p>
          <a:p>
            <a:r>
              <a:rPr lang="ru-RU" sz="2000" dirty="0" smtClean="0">
                <a:latin typeface="Bad Script" panose="02000000000000000000" pitchFamily="2" charset="0"/>
              </a:rPr>
              <a:t>і </a:t>
            </a:r>
            <a:r>
              <a:rPr lang="ru-RU" sz="2000" dirty="0">
                <a:latin typeface="Bad Script" panose="02000000000000000000" pitchFamily="2" charset="0"/>
              </a:rPr>
              <a:t>спорту </a:t>
            </a:r>
            <a:r>
              <a:rPr lang="ru-RU" sz="2000" dirty="0" err="1">
                <a:latin typeface="Bad Script" panose="02000000000000000000" pitchFamily="2" charset="0"/>
              </a:rPr>
              <a:t>України</a:t>
            </a:r>
            <a:r>
              <a:rPr lang="ru-RU" sz="2000" dirty="0">
                <a:latin typeface="Bad Script" panose="02000000000000000000" pitchFamily="2" charset="0"/>
              </a:rPr>
              <a:t>.</a:t>
            </a:r>
            <a:endParaRPr lang="uk-UA" sz="2000" dirty="0">
              <a:latin typeface="Bad Script" panose="02000000000000000000" pitchFamily="2" charset="0"/>
            </a:endParaRPr>
          </a:p>
        </p:txBody>
      </p:sp>
      <p:pic>
        <p:nvPicPr>
          <p:cNvPr id="10242" name="Picture 2" descr="Факультет фізичного виховання і спорт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4950"/>
            <a:ext cx="1881487" cy="18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1266" name="Picture 2" descr="Викладацький склад – Кафедра спортивно-педагогічних дисциплі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4510" r="14981" b="14331"/>
          <a:stretch/>
        </p:blipFill>
        <p:spPr bwMode="auto">
          <a:xfrm>
            <a:off x="9565922" y="2435238"/>
            <a:ext cx="1940278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4338" name="Picture 2" descr="https://ffvs.pnu.edu.ua/wp-content/uploads/sites/42/2018/10/DSC_09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 b="24286"/>
          <a:stretch/>
        </p:blipFill>
        <p:spPr bwMode="auto">
          <a:xfrm>
            <a:off x="0" y="1536699"/>
            <a:ext cx="12193588" cy="530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5362" name="Picture 2" descr="https://ffvs.pnu.edu.ua/wp-content/uploads/sites/42/2018/10/DSC_1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7052" b="17770"/>
          <a:stretch/>
        </p:blipFill>
        <p:spPr bwMode="auto">
          <a:xfrm>
            <a:off x="0" y="1511300"/>
            <a:ext cx="12193588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 smtClean="0">
                <a:latin typeface="Bahnschrift Light" pitchFamily="34" charset="0"/>
              </a:rPr>
              <a:t>Студенти </a:t>
            </a:r>
            <a:r>
              <a:rPr lang="uk-UA" sz="1600" dirty="0">
                <a:latin typeface="Bahnschrift Light" pitchFamily="34" charset="0"/>
              </a:rPr>
              <a:t>другого курсу спеціальності 032 «Історія та археологія» проходять практику в Івано-Франківському краєзнавчому музеї</a:t>
            </a:r>
            <a:r>
              <a:rPr lang="uk-UA" sz="1600" dirty="0" smtClean="0">
                <a:latin typeface="Bahnschrift Light" pitchFamily="34" charset="0"/>
              </a:rPr>
              <a:t>.</a:t>
            </a:r>
            <a:endParaRPr lang="uk-UA" sz="1600" dirty="0">
              <a:latin typeface="Bahnschrift Light" pitchFamily="34" charset="0"/>
            </a:endParaRPr>
          </a:p>
          <a:p>
            <a:pPr algn="just"/>
            <a:r>
              <a:rPr lang="uk-UA" sz="1600" dirty="0">
                <a:latin typeface="Bahnschrift Light" pitchFamily="34" charset="0"/>
              </a:rPr>
              <a:t>Екскурсію проводить етнограф, краєзнавець, музейник, кандидат історичних наук, заслужений працівник культури України Паньків Михайло Ілліч.</a:t>
            </a:r>
          </a:p>
        </p:txBody>
      </p:sp>
      <p:pic>
        <p:nvPicPr>
          <p:cNvPr id="6147" name="Picture 3" descr="C:\Users\MyrO\Desktop\ПРЕЗЕНТАЦІЯ на середу 16.06\Історія\Дрогобицька\Фото 1 Студенти ІІ курсу під час практики у краєзнавчому музеї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7" b="11581"/>
          <a:stretch/>
        </p:blipFill>
        <p:spPr bwMode="auto">
          <a:xfrm>
            <a:off x="398029" y="1765299"/>
            <a:ext cx="8801099" cy="38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yrO\Desktop\ПРЕЗЕНТАЦІЯ на середу 16.06\Історія\Дрогобицька\Фото 3 Практика у музеї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268" y="1765299"/>
            <a:ext cx="2867025" cy="38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8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7410" name="Picture 2" descr="На зображенні може бути: 9 людей, люди стоять та дерев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t="32408" r="-1" b="6481"/>
          <a:stretch/>
        </p:blipFill>
        <p:spPr bwMode="auto">
          <a:xfrm>
            <a:off x="321902" y="1524000"/>
            <a:ext cx="1159740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На зображенні може бути: 6 людей, люди стоять та outerwe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 r="16836" b="15185"/>
          <a:stretch/>
        </p:blipFill>
        <p:spPr bwMode="auto">
          <a:xfrm>
            <a:off x="4560643" y="1540686"/>
            <a:ext cx="7632945" cy="53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8434" name="Picture 2" descr="На зображенні може бути: 1 особ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371" b="1"/>
          <a:stretch/>
        </p:blipFill>
        <p:spPr bwMode="auto">
          <a:xfrm>
            <a:off x="1587" y="1540686"/>
            <a:ext cx="5974773" cy="53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6386" name="Picture 2" descr="На зображенні може бути: 1 особа, дерево, природа та водоспа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44"/>
          <a:stretch/>
        </p:blipFill>
        <p:spPr bwMode="auto">
          <a:xfrm>
            <a:off x="0" y="1531145"/>
            <a:ext cx="6670676" cy="532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На зображенні може бути: 8 людей, люди сидять та body of wa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9"/>
          <a:stretch/>
        </p:blipFill>
        <p:spPr bwMode="auto">
          <a:xfrm>
            <a:off x="5946415" y="1531145"/>
            <a:ext cx="6229356" cy="53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Що цікавого сьогодні в Івано-Франківську | Galka.if.u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4704" r="2089" b="6901"/>
          <a:stretch/>
        </p:blipFill>
        <p:spPr bwMode="auto">
          <a:xfrm>
            <a:off x="0" y="1541020"/>
            <a:ext cx="12193588" cy="552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790700" y="2260600"/>
            <a:ext cx="8547100" cy="4432300"/>
          </a:xfrm>
          <a:prstGeom prst="roundRect">
            <a:avLst/>
          </a:prstGeom>
          <a:solidFill>
            <a:schemeClr val="bg1">
              <a:alpha val="74000"/>
            </a:schemeClr>
          </a:solidFill>
          <a:effectLst>
            <a:outerShdw blurRad="50800" dist="50800" sx="1000" sy="1000" algn="ctr" rotWithShape="0">
              <a:srgbClr val="000000"/>
            </a:outerShd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Університет дякує за співпрацю управлінню культури, національностей та релігій ОДА (начальник </a:t>
            </a:r>
            <a:r>
              <a:rPr lang="uk-UA" sz="3000" b="1" dirty="0" err="1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Федорак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В.В.), департаменту культури Івано-Франківської міської ради (директор </a:t>
            </a:r>
            <a:r>
              <a:rPr lang="uk-UA" sz="3000" b="1" dirty="0" err="1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Загурська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 Н.Л.).</a:t>
            </a:r>
          </a:p>
          <a:p>
            <a:pPr algn="ctr"/>
            <a:endParaRPr lang="uk-UA" sz="3000" b="1" dirty="0">
              <a:solidFill>
                <a:schemeClr val="accent2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Шановні абітурієнти!</a:t>
            </a:r>
          </a:p>
          <a:p>
            <a:pPr algn="ctr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ПНУ імені Василя Стефаника здійснює мрії всіх, хто любить культуру, мистецтво та рідний край.</a:t>
            </a:r>
          </a:p>
          <a:p>
            <a:pPr algn="ctr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Обирайте нас!</a:t>
            </a:r>
            <a:endParaRPr lang="uk-UA" sz="3000" b="1" dirty="0">
              <a:solidFill>
                <a:schemeClr val="accent2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4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 smtClean="0">
                <a:latin typeface="Bahnschrift Light" pitchFamily="34" charset="0"/>
              </a:rPr>
              <a:t>Студенти </a:t>
            </a:r>
            <a:r>
              <a:rPr lang="uk-UA" sz="1600" dirty="0">
                <a:latin typeface="Bahnschrift Light" pitchFamily="34" charset="0"/>
              </a:rPr>
              <a:t>другого курсу спеціальності 032 «Історія та археологія» проходять практику в Івано-Франківському краєзнавчому музеї</a:t>
            </a:r>
            <a:r>
              <a:rPr lang="uk-UA" sz="1600" dirty="0" smtClean="0">
                <a:latin typeface="Bahnschrift Light" pitchFamily="34" charset="0"/>
              </a:rPr>
              <a:t>.</a:t>
            </a:r>
            <a:endParaRPr lang="uk-UA" sz="1600" dirty="0">
              <a:latin typeface="Bahnschrift Light" pitchFamily="34" charset="0"/>
            </a:endParaRPr>
          </a:p>
          <a:p>
            <a:pPr algn="just"/>
            <a:r>
              <a:rPr lang="uk-UA" sz="1600" dirty="0">
                <a:latin typeface="Bahnschrift Light" pitchFamily="34" charset="0"/>
              </a:rPr>
              <a:t>Екскурсію проводить етнограф, краєзнавець, музейник, кандидат історичних наук, заслужений працівник культури України Паньків Михайло Ілліч.</a:t>
            </a:r>
          </a:p>
        </p:txBody>
      </p:sp>
      <p:pic>
        <p:nvPicPr>
          <p:cNvPr id="7170" name="Picture 2" descr="C:\Users\MyrO\Desktop\ПРЕЗЕНТАЦІЯ на середу 16.06\Історія\Дрогобицька\Фото 2. Практика у краєзнавчому музеї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25625"/>
            <a:ext cx="50165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yrO\Desktop\ПРЕЗЕНТАЦІЯ на середу 16.06\Історія\Дрогобицька\Фото 5 Музейна практик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4"/>
          <a:stretch/>
        </p:blipFill>
        <p:spPr bwMode="auto">
          <a:xfrm>
            <a:off x="5511800" y="1825625"/>
            <a:ext cx="59944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6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3297" y="1583492"/>
            <a:ext cx="58657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Bahnschrift Light" pitchFamily="34" charset="0"/>
              </a:rPr>
              <a:t>ПОЛЬОВИЙ ТАБІР. РОБОТА НА РОЗКОПІ</a:t>
            </a:r>
            <a:endParaRPr lang="uk-UA" sz="2400" b="1" dirty="0">
              <a:latin typeface="Bahnschrift Light" pitchFamily="34" charset="0"/>
            </a:endParaRPr>
          </a:p>
          <a:p>
            <a:endParaRPr lang="uk-UA" dirty="0"/>
          </a:p>
        </p:txBody>
      </p:sp>
      <p:pic>
        <p:nvPicPr>
          <p:cNvPr id="8194" name="Picture 2" descr="C:\Users\MyrO\Desktop\ПРЕЗЕНТАЦІЯ на середу 16.06\Історія\Кочкін\Розкоп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4" y="2382044"/>
            <a:ext cx="5008365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yrO\Desktop\ПРЕЗЕНТАЦІЯ на середу 16.06\Історія\Кочкін\Робота на розкопі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29" y="2394744"/>
            <a:ext cx="2068294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yrO\Desktop\ПРЕЗЕНТАЦІЯ на середу 16.06\Історія\Кочкін\З Романом Кобильником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74" y="2394744"/>
            <a:ext cx="4936419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7139" y="1604884"/>
            <a:ext cx="57823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Bahnschrift Light" pitchFamily="34" charset="0"/>
              </a:rPr>
              <a:t>РОБОТА З ДЖЕРЕЛАМИ. РЕСТАВРАЦІЯ</a:t>
            </a:r>
            <a:endParaRPr lang="uk-UA" sz="2400" b="1" dirty="0">
              <a:latin typeface="Bahnschrift Light" pitchFamily="34" charset="0"/>
            </a:endParaRPr>
          </a:p>
          <a:p>
            <a:endParaRPr lang="uk-UA" dirty="0"/>
          </a:p>
        </p:txBody>
      </p:sp>
      <p:pic>
        <p:nvPicPr>
          <p:cNvPr id="9218" name="Picture 2" descr="C:\Users\MyrO\Desktop\ПРЕЗЕНТАЦІЯ на середу 16.06\Історія\P10211-091018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380924"/>
            <a:ext cx="5953558" cy="447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00" y="2380924"/>
            <a:ext cx="3774571" cy="44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/>
          <a:stretch/>
        </p:blipFill>
        <p:spPr bwMode="auto">
          <a:xfrm>
            <a:off x="9290203" y="2380924"/>
            <a:ext cx="2903384" cy="44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2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30617" r="32084" b="2469"/>
          <a:stretch/>
        </p:blipFill>
        <p:spPr bwMode="auto">
          <a:xfrm>
            <a:off x="0" y="1524001"/>
            <a:ext cx="499782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MyrO\Desktop\ПРЕЗЕНТАЦІЯ на середу 16.06\Історія\IMG-46bf534819f5e79b2d5b779da8394980-V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6" b="8942"/>
          <a:stretch/>
        </p:blipFill>
        <p:spPr bwMode="auto">
          <a:xfrm>
            <a:off x="8487624" y="1524001"/>
            <a:ext cx="3705964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yrO\Desktop\ПРЕЗЕНТАЦІЯ на середу 16.06\Історія\IMG-fa2f5da7949db6e918187ff825481a5b-V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93" y="1529292"/>
            <a:ext cx="3996531" cy="532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463" y="2549862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97163" y="2546214"/>
            <a:ext cx="71072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Навчально-науковий Інститут мистецтв</a:t>
            </a:r>
          </a:p>
          <a:p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000" b="1" dirty="0" smtClean="0">
                <a:latin typeface="Bad Script" panose="02000000000000000000" pitchFamily="2" charset="0"/>
              </a:rPr>
              <a:t>Директор: </a:t>
            </a:r>
            <a:r>
              <a:rPr lang="ru-RU" sz="2000" dirty="0" err="1" smtClean="0">
                <a:latin typeface="Bad Script" panose="02000000000000000000" pitchFamily="2" charset="0"/>
              </a:rPr>
              <a:t>Грицан</a:t>
            </a:r>
            <a:r>
              <a:rPr lang="ru-RU" sz="2000" dirty="0" smtClean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Анатолій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err="1" smtClean="0">
                <a:latin typeface="Bad Script" panose="02000000000000000000" pitchFamily="2" charset="0"/>
              </a:rPr>
              <a:t>Васильович</a:t>
            </a:r>
            <a:r>
              <a:rPr lang="ru-RU" sz="2000" dirty="0" smtClean="0">
                <a:latin typeface="Bad Script" panose="02000000000000000000" pitchFamily="2" charset="0"/>
              </a:rPr>
              <a:t> – </a:t>
            </a:r>
            <a:r>
              <a:rPr lang="ru-RU" sz="2000" dirty="0" err="1" smtClean="0">
                <a:latin typeface="Bad Script" panose="02000000000000000000" pitchFamily="2" charset="0"/>
              </a:rPr>
              <a:t>професор</a:t>
            </a:r>
            <a:r>
              <a:rPr lang="ru-RU" sz="2000" dirty="0">
                <a:latin typeface="Bad Script" panose="02000000000000000000" pitchFamily="2" charset="0"/>
              </a:rPr>
              <a:t>, кандидат </a:t>
            </a:r>
            <a:r>
              <a:rPr lang="ru-RU" sz="2000" dirty="0" err="1">
                <a:latin typeface="Bad Script" panose="02000000000000000000" pitchFamily="2" charset="0"/>
              </a:rPr>
              <a:t>історичних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smtClean="0">
                <a:latin typeface="Bad Script" panose="02000000000000000000" pitchFamily="2" charset="0"/>
              </a:rPr>
              <a:t>наук, </a:t>
            </a:r>
            <a:r>
              <a:rPr lang="ru-RU" sz="2000" dirty="0" err="1" smtClean="0">
                <a:latin typeface="Bad Script" panose="02000000000000000000" pitchFamily="2" charset="0"/>
              </a:rPr>
              <a:t>заслужений</a:t>
            </a:r>
            <a:r>
              <a:rPr lang="ru-RU" sz="2000" dirty="0" smtClean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діяч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мистецтв</a:t>
            </a:r>
            <a:r>
              <a:rPr lang="ru-RU" sz="2000" dirty="0">
                <a:latin typeface="Bad Script" panose="02000000000000000000" pitchFamily="2" charset="0"/>
              </a:rPr>
              <a:t> </a:t>
            </a:r>
            <a:r>
              <a:rPr lang="ru-RU" sz="2000" dirty="0" err="1">
                <a:latin typeface="Bad Script" panose="02000000000000000000" pitchFamily="2" charset="0"/>
              </a:rPr>
              <a:t>України</a:t>
            </a:r>
            <a:endParaRPr lang="uk-UA" sz="2000" dirty="0">
              <a:latin typeface="Bad Script" panose="02000000000000000000" pitchFamily="2" charset="0"/>
            </a:endParaRPr>
          </a:p>
        </p:txBody>
      </p:sp>
      <p:sp>
        <p:nvSpPr>
          <p:cNvPr id="9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2290" name="Picture 2" descr="http://art.pnu.edu.ua/wp-content/uploads/sites/9/2018/02/%D0%93%D1%80%D0%B8%D1%86%D0%B0%D0%BD-201x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12620"/>
          <a:stretch/>
        </p:blipFill>
        <p:spPr bwMode="auto">
          <a:xfrm>
            <a:off x="9804400" y="2322762"/>
            <a:ext cx="19145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odpmr.pnu.edu.ua/wp-content/uploads/sites/16/2021/05/185984699_3800024520108942_1621278189449387657_n-225x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5962" y="2096161"/>
            <a:ext cx="3386138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odpmr.pnu.edu.ua/wp-content/uploads/sites/16/2021/05/186564123_3800023883442339_5047753105638113809_n.jpg"/>
          <p:cNvPicPr>
            <a:picLocks noChangeAspect="1"/>
          </p:cNvPicPr>
          <p:nvPr/>
        </p:nvPicPr>
        <p:blipFill rotWithShape="1">
          <a:blip r:embed="rId4"/>
          <a:srcRect r="1967" b="23480"/>
          <a:stretch/>
        </p:blipFill>
        <p:spPr bwMode="auto">
          <a:xfrm>
            <a:off x="385762" y="2112036"/>
            <a:ext cx="7835902" cy="45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" name="Google Shape;352;p3"/>
          <p:cNvSpPr txBox="1"/>
          <p:nvPr/>
        </p:nvSpPr>
        <p:spPr>
          <a:xfrm>
            <a:off x="85725" y="150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53" name="Google Shape;353;p3"/>
          <p:cNvSpPr txBox="1"/>
          <p:nvPr/>
        </p:nvSpPr>
        <p:spPr>
          <a:xfrm>
            <a:off x="1587" y="3959225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" name="Google Shape;370;p4"/>
          <p:cNvSpPr txBox="1"/>
          <p:nvPr/>
        </p:nvSpPr>
        <p:spPr>
          <a:xfrm>
            <a:off x="6718300" y="296861"/>
            <a:ext cx="4787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ПРИКАРПАТСЬКИЙ НАЦІОНАЛЬНИЙ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УНІВЕРСИТЕТ  ІМЕНІ ВАСИЛЯ СТЕФАНИКА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59" name="Google Shape;359;p3" descr="C:\Users\Admin\Desktop\logo400_2.pn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9559" y="76249"/>
            <a:ext cx="1237512" cy="12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круглений прямокутник 1"/>
          <p:cNvSpPr/>
          <p:nvPr/>
        </p:nvSpPr>
        <p:spPr>
          <a:xfrm>
            <a:off x="271462" y="5588000"/>
            <a:ext cx="11768138" cy="11049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>
                <a:latin typeface="Bahnschrift Light" pitchFamily="34" charset="0"/>
              </a:rPr>
              <a:t>14 травня 2021 р. у національній бібліотеці імені Василя Стефаника до 150-річчя з дня народження письменника відкрилась виставка графічних робіт “</a:t>
            </a:r>
            <a:r>
              <a:rPr lang="uk-UA" sz="1600" dirty="0" err="1">
                <a:latin typeface="Bahnschrift Light" pitchFamily="34" charset="0"/>
              </a:rPr>
              <a:t>Стефаникіана</a:t>
            </a:r>
            <a:r>
              <a:rPr lang="uk-UA" sz="1600" dirty="0">
                <a:latin typeface="Bahnschrift Light" pitchFamily="34" charset="0"/>
              </a:rPr>
              <a:t> в екслібрисі”. Свої твори презентували викладачі кафедри Петро Прокопів, Оксана Мельничук та Вікторія </a:t>
            </a:r>
            <a:r>
              <a:rPr lang="uk-UA" sz="1600" dirty="0" err="1">
                <a:latin typeface="Bahnschrift Light" pitchFamily="34" charset="0"/>
              </a:rPr>
              <a:t>Типчук</a:t>
            </a:r>
            <a:r>
              <a:rPr lang="uk-UA" sz="1600" dirty="0">
                <a:latin typeface="Bahnschrift Light" pitchFamily="34" charset="0"/>
              </a:rPr>
              <a:t>, а також випускники кафедри Ольга </a:t>
            </a:r>
            <a:r>
              <a:rPr lang="uk-UA" sz="1600" dirty="0" err="1">
                <a:latin typeface="Bahnschrift Light" pitchFamily="34" charset="0"/>
              </a:rPr>
              <a:t>Осудар</a:t>
            </a:r>
            <a:r>
              <a:rPr lang="uk-UA" sz="1600" dirty="0">
                <a:latin typeface="Bahnschrift Light" pitchFamily="34" charset="0"/>
              </a:rPr>
              <a:t>, Іра </a:t>
            </a:r>
            <a:r>
              <a:rPr lang="uk-UA" sz="1600" dirty="0" err="1">
                <a:latin typeface="Bahnschrift Light" pitchFamily="34" charset="0"/>
              </a:rPr>
              <a:t>Зіняк</a:t>
            </a:r>
            <a:r>
              <a:rPr lang="uk-UA" sz="1600" dirty="0">
                <a:latin typeface="Bahnschrift Light" pitchFamily="34" charset="0"/>
              </a:rPr>
              <a:t>, Марія </a:t>
            </a:r>
            <a:r>
              <a:rPr lang="uk-UA" sz="1600" dirty="0" err="1">
                <a:latin typeface="Bahnschrift Light" pitchFamily="34" charset="0"/>
              </a:rPr>
              <a:t>Грабовецька</a:t>
            </a:r>
            <a:r>
              <a:rPr lang="uk-UA" sz="1600" dirty="0">
                <a:latin typeface="Bahnschrift Light" pitchFamily="34" charset="0"/>
              </a:rPr>
              <a:t> та студентка ІІІ курсу Христина </a:t>
            </a:r>
            <a:r>
              <a:rPr lang="uk-UA" sz="1600" dirty="0" err="1">
                <a:latin typeface="Bahnschrift Light" pitchFamily="34" charset="0"/>
              </a:rPr>
              <a:t>Загурська</a:t>
            </a:r>
            <a:r>
              <a:rPr lang="uk-UA" sz="1600" dirty="0">
                <a:latin typeface="Bahnschrift Light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3297" y="1583492"/>
            <a:ext cx="64844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Bahnschrift Light" pitchFamily="34" charset="0"/>
              </a:rPr>
              <a:t>ВИСТАВКА “СТЕФАНИКІАНА В ЕКСЛІБРИСІ”</a:t>
            </a:r>
          </a:p>
          <a:p>
            <a:endParaRPr lang="uk-UA" dirty="0"/>
          </a:p>
        </p:txBody>
      </p:sp>
      <p:sp>
        <p:nvSpPr>
          <p:cNvPr id="12" name="Google Shape;370;p4"/>
          <p:cNvSpPr txBox="1"/>
          <p:nvPr/>
        </p:nvSpPr>
        <p:spPr>
          <a:xfrm>
            <a:off x="398029" y="378160"/>
            <a:ext cx="4787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</a:pPr>
            <a:r>
              <a:rPr lang="uk-UA" sz="1800" b="1" i="0" u="none" strike="noStrike" cap="none" dirty="0" smtClean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ВІДДІЛ ВИРОБНИЧОЇ (НАВЧАЛЬНОЇ) ПРАКТИКИ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1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914</Words>
  <Application>Microsoft Office PowerPoint</Application>
  <PresentationFormat>Произвольный</PresentationFormat>
  <Paragraphs>138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Monotype Corsiva</vt:lpstr>
      <vt:lpstr>Book Antiqua</vt:lpstr>
      <vt:lpstr>Bahnschrift Light</vt:lpstr>
      <vt:lpstr>Bad Script</vt:lpstr>
      <vt:lpstr>Bahnschrift SemiBold Condensed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MyrO</cp:lastModifiedBy>
  <cp:revision>55</cp:revision>
  <dcterms:created xsi:type="dcterms:W3CDTF">2014-11-09T18:44:19Z</dcterms:created>
  <dcterms:modified xsi:type="dcterms:W3CDTF">2021-06-15T11:48:56Z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