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3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321" r:id="rId5"/>
    <p:sldId id="317" r:id="rId6"/>
    <p:sldId id="318" r:id="rId7"/>
    <p:sldId id="322" r:id="rId8"/>
    <p:sldId id="319" r:id="rId9"/>
    <p:sldId id="323" r:id="rId10"/>
    <p:sldId id="324" r:id="rId11"/>
    <p:sldId id="325" r:id="rId12"/>
    <p:sldId id="326" r:id="rId13"/>
    <p:sldId id="328" r:id="rId14"/>
    <p:sldId id="329" r:id="rId15"/>
    <p:sldId id="330" r:id="rId16"/>
    <p:sldId id="327" r:id="rId17"/>
  </p:sldIdLst>
  <p:sldSz cx="9144000" cy="5715000" type="screen16x10"/>
  <p:notesSz cx="6858000" cy="9144000"/>
  <p:custDataLst>
    <p:tags r:id="rId2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Автор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7"/>
    <a:srgbClr val="CBDDEF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86655" autoAdjust="0"/>
  </p:normalViewPr>
  <p:slideViewPr>
    <p:cSldViewPr snapToGrid="0" showGuides="1">
      <p:cViewPr>
        <p:scale>
          <a:sx n="90" d="100"/>
          <a:sy n="90" d="100"/>
        </p:scale>
        <p:origin x="-786" y="90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28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4F8440-531A-483C-BA26-C889E89E9D4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069A3BED-769E-4D3F-908C-7A034D3888D0}">
      <dgm:prSet phldrT="[Text]"/>
      <dgm:spPr/>
      <dgm:t>
        <a:bodyPr/>
        <a:lstStyle/>
        <a:p>
          <a:r>
            <a:rPr lang="uk-UA" dirty="0" smtClean="0"/>
            <a:t>Прибувати</a:t>
          </a:r>
          <a:endParaRPr lang="de-AT" dirty="0"/>
        </a:p>
      </dgm:t>
    </dgm:pt>
    <dgm:pt modelId="{49D2A6F6-F127-47D8-9860-04F413601FFA}" type="parTrans" cxnId="{4A7EE15F-B83B-4AC9-9290-CFA27B451B27}">
      <dgm:prSet/>
      <dgm:spPr/>
      <dgm:t>
        <a:bodyPr/>
        <a:lstStyle/>
        <a:p>
          <a:endParaRPr lang="de-AT"/>
        </a:p>
      </dgm:t>
    </dgm:pt>
    <dgm:pt modelId="{718132AE-6F79-487A-BB65-4F24C3D30287}" type="sibTrans" cxnId="{4A7EE15F-B83B-4AC9-9290-CFA27B451B27}">
      <dgm:prSet/>
      <dgm:spPr/>
      <dgm:t>
        <a:bodyPr/>
        <a:lstStyle/>
        <a:p>
          <a:endParaRPr lang="de-AT"/>
        </a:p>
      </dgm:t>
    </dgm:pt>
    <dgm:pt modelId="{37859480-EC0F-4410-ACDE-C3BDC9A56E30}">
      <dgm:prSet phldrT="[Text]"/>
      <dgm:spPr/>
      <dgm:t>
        <a:bodyPr/>
        <a:lstStyle/>
        <a:p>
          <a:r>
            <a:rPr lang="uk-UA" dirty="0" smtClean="0"/>
            <a:t>Дивитися</a:t>
          </a:r>
          <a:endParaRPr lang="de-AT" dirty="0"/>
        </a:p>
      </dgm:t>
    </dgm:pt>
    <dgm:pt modelId="{C7AB2205-41A4-4BB2-9C37-8D5A2309EA91}" type="parTrans" cxnId="{0BCC7CC3-32A8-49DD-8510-A9526BB3852A}">
      <dgm:prSet/>
      <dgm:spPr/>
      <dgm:t>
        <a:bodyPr/>
        <a:lstStyle/>
        <a:p>
          <a:endParaRPr lang="de-AT"/>
        </a:p>
      </dgm:t>
    </dgm:pt>
    <dgm:pt modelId="{9DEE5E29-516C-4CFF-AE21-4E7E223376A8}" type="sibTrans" cxnId="{0BCC7CC3-32A8-49DD-8510-A9526BB3852A}">
      <dgm:prSet/>
      <dgm:spPr/>
      <dgm:t>
        <a:bodyPr/>
        <a:lstStyle/>
        <a:p>
          <a:endParaRPr lang="de-AT"/>
        </a:p>
      </dgm:t>
    </dgm:pt>
    <dgm:pt modelId="{02BCACF2-C4F6-4103-9971-FD1313099B35}">
      <dgm:prSet phldrT="[Text]"/>
      <dgm:spPr/>
      <dgm:t>
        <a:bodyPr/>
        <a:lstStyle/>
        <a:p>
          <a:r>
            <a:rPr lang="uk-UA" dirty="0" smtClean="0"/>
            <a:t>Застосовувати</a:t>
          </a:r>
          <a:endParaRPr lang="de-AT" dirty="0"/>
        </a:p>
      </dgm:t>
    </dgm:pt>
    <dgm:pt modelId="{F26853B4-F3C0-45B9-BABD-EB69CB662E7B}" type="parTrans" cxnId="{CB228ED6-0EC6-47E5-971A-FCDF31D918B5}">
      <dgm:prSet/>
      <dgm:spPr/>
      <dgm:t>
        <a:bodyPr/>
        <a:lstStyle/>
        <a:p>
          <a:endParaRPr lang="de-AT"/>
        </a:p>
      </dgm:t>
    </dgm:pt>
    <dgm:pt modelId="{3C0FDF2C-A421-475C-8130-76822F635F33}" type="sibTrans" cxnId="{CB228ED6-0EC6-47E5-971A-FCDF31D918B5}">
      <dgm:prSet/>
      <dgm:spPr/>
      <dgm:t>
        <a:bodyPr/>
        <a:lstStyle/>
        <a:p>
          <a:endParaRPr lang="de-AT"/>
        </a:p>
      </dgm:t>
    </dgm:pt>
    <dgm:pt modelId="{5CBC194F-F5AC-4B4E-AFE1-7D5C7A9F60EE}">
      <dgm:prSet phldrT="[Text]"/>
      <dgm:spPr/>
      <dgm:t>
        <a:bodyPr/>
        <a:lstStyle/>
        <a:p>
          <a:r>
            <a:rPr lang="uk-UA" dirty="0" smtClean="0"/>
            <a:t>Проводити оцінювання</a:t>
          </a:r>
          <a:endParaRPr lang="de-AT" dirty="0"/>
        </a:p>
      </dgm:t>
    </dgm:pt>
    <dgm:pt modelId="{180736A9-8183-47AD-BFEE-C0DC298E4833}" type="parTrans" cxnId="{DD96CC7A-2910-4BC2-AE9F-6B03E4893EE0}">
      <dgm:prSet/>
      <dgm:spPr/>
      <dgm:t>
        <a:bodyPr/>
        <a:lstStyle/>
        <a:p>
          <a:endParaRPr lang="de-AT"/>
        </a:p>
      </dgm:t>
    </dgm:pt>
    <dgm:pt modelId="{DD568B97-B167-4D63-B92C-C59986F26A42}" type="sibTrans" cxnId="{DD96CC7A-2910-4BC2-AE9F-6B03E4893EE0}">
      <dgm:prSet/>
      <dgm:spPr/>
      <dgm:t>
        <a:bodyPr/>
        <a:lstStyle/>
        <a:p>
          <a:endParaRPr lang="de-AT"/>
        </a:p>
      </dgm:t>
    </dgm:pt>
    <dgm:pt modelId="{991F1523-AE96-4E64-85AA-999D9048B6AD}" type="pres">
      <dgm:prSet presAssocID="{754F8440-531A-483C-BA26-C889E89E9D4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F8FD145-4DCD-41BC-BDB9-62A376B849D2}" type="pres">
      <dgm:prSet presAssocID="{754F8440-531A-483C-BA26-C889E89E9D47}" presName="dummyMaxCanvas" presStyleCnt="0">
        <dgm:presLayoutVars/>
      </dgm:prSet>
      <dgm:spPr/>
    </dgm:pt>
    <dgm:pt modelId="{C1063B19-9009-4841-AD50-B85B5A63FCC1}" type="pres">
      <dgm:prSet presAssocID="{754F8440-531A-483C-BA26-C889E89E9D4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8B9B76-C899-49BF-945B-E5A8F1654A58}" type="pres">
      <dgm:prSet presAssocID="{754F8440-531A-483C-BA26-C889E89E9D47}" presName="FourNodes_2" presStyleLbl="node1" presStyleIdx="1" presStyleCnt="4" custLinFactNeighborX="-2752" custLinFactNeighborY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DE6228F-C754-4CEF-BF35-E31F03A7DC73}" type="pres">
      <dgm:prSet presAssocID="{754F8440-531A-483C-BA26-C889E89E9D4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1CBF12-E900-4305-8F44-160C1A9B6944}" type="pres">
      <dgm:prSet presAssocID="{754F8440-531A-483C-BA26-C889E89E9D4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F5E8463-6652-49D4-9DC1-275A2BBD2E01}" type="pres">
      <dgm:prSet presAssocID="{754F8440-531A-483C-BA26-C889E89E9D4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86CD8A-A5A4-456A-9F75-BB4E193C667F}" type="pres">
      <dgm:prSet presAssocID="{754F8440-531A-483C-BA26-C889E89E9D4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8CB5B1-C3B3-41AB-B426-A38BF119DDD3}" type="pres">
      <dgm:prSet presAssocID="{754F8440-531A-483C-BA26-C889E89E9D4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1C58B4B-5C64-4840-92A1-FDF97C2EE4D5}" type="pres">
      <dgm:prSet presAssocID="{754F8440-531A-483C-BA26-C889E89E9D4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DDD9FC-62AF-4186-B59D-779603DB98E7}" type="pres">
      <dgm:prSet presAssocID="{754F8440-531A-483C-BA26-C889E89E9D4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ED47D2-8378-496C-90D0-7B5AFC5802BC}" type="pres">
      <dgm:prSet presAssocID="{754F8440-531A-483C-BA26-C889E89E9D4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94B6BC-2834-4100-B788-E73A66727310}" type="pres">
      <dgm:prSet presAssocID="{754F8440-531A-483C-BA26-C889E89E9D4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E2EE6A7-25D3-4F89-A58D-6FDE69C7C9EE}" type="presOf" srcId="{37859480-EC0F-4410-ACDE-C3BDC9A56E30}" destId="{8ADDD9FC-62AF-4186-B59D-779603DB98E7}" srcOrd="1" destOrd="0" presId="urn:microsoft.com/office/officeart/2005/8/layout/vProcess5"/>
    <dgm:cxn modelId="{DD96CC7A-2910-4BC2-AE9F-6B03E4893EE0}" srcId="{754F8440-531A-483C-BA26-C889E89E9D47}" destId="{5CBC194F-F5AC-4B4E-AFE1-7D5C7A9F60EE}" srcOrd="3" destOrd="0" parTransId="{180736A9-8183-47AD-BFEE-C0DC298E4833}" sibTransId="{DD568B97-B167-4D63-B92C-C59986F26A42}"/>
    <dgm:cxn modelId="{A4408A60-9195-4C46-A5B8-7B0ABB638539}" type="presOf" srcId="{02BCACF2-C4F6-4103-9971-FD1313099B35}" destId="{1DE6228F-C754-4CEF-BF35-E31F03A7DC73}" srcOrd="0" destOrd="0" presId="urn:microsoft.com/office/officeart/2005/8/layout/vProcess5"/>
    <dgm:cxn modelId="{3B25740F-4862-4080-989F-8F0B7A3F2462}" type="presOf" srcId="{069A3BED-769E-4D3F-908C-7A034D3888D0}" destId="{71C58B4B-5C64-4840-92A1-FDF97C2EE4D5}" srcOrd="1" destOrd="0" presId="urn:microsoft.com/office/officeart/2005/8/layout/vProcess5"/>
    <dgm:cxn modelId="{BEABA111-BBCE-43D2-A524-A7336BE0632D}" type="presOf" srcId="{5CBC194F-F5AC-4B4E-AFE1-7D5C7A9F60EE}" destId="{FA94B6BC-2834-4100-B788-E73A66727310}" srcOrd="1" destOrd="0" presId="urn:microsoft.com/office/officeart/2005/8/layout/vProcess5"/>
    <dgm:cxn modelId="{F9E61235-4ABD-4D45-93F0-942A9EE470A7}" type="presOf" srcId="{9DEE5E29-516C-4CFF-AE21-4E7E223376A8}" destId="{A886CD8A-A5A4-456A-9F75-BB4E193C667F}" srcOrd="0" destOrd="0" presId="urn:microsoft.com/office/officeart/2005/8/layout/vProcess5"/>
    <dgm:cxn modelId="{6E8210F2-6868-4110-B1FE-0FC00591C9E0}" type="presOf" srcId="{754F8440-531A-483C-BA26-C889E89E9D47}" destId="{991F1523-AE96-4E64-85AA-999D9048B6AD}" srcOrd="0" destOrd="0" presId="urn:microsoft.com/office/officeart/2005/8/layout/vProcess5"/>
    <dgm:cxn modelId="{2B55F55D-972E-4987-8FB1-0082C974BA58}" type="presOf" srcId="{02BCACF2-C4F6-4103-9971-FD1313099B35}" destId="{C4ED47D2-8378-496C-90D0-7B5AFC5802BC}" srcOrd="1" destOrd="0" presId="urn:microsoft.com/office/officeart/2005/8/layout/vProcess5"/>
    <dgm:cxn modelId="{4A7EE15F-B83B-4AC9-9290-CFA27B451B27}" srcId="{754F8440-531A-483C-BA26-C889E89E9D47}" destId="{069A3BED-769E-4D3F-908C-7A034D3888D0}" srcOrd="0" destOrd="0" parTransId="{49D2A6F6-F127-47D8-9860-04F413601FFA}" sibTransId="{718132AE-6F79-487A-BB65-4F24C3D30287}"/>
    <dgm:cxn modelId="{0BCC7CC3-32A8-49DD-8510-A9526BB3852A}" srcId="{754F8440-531A-483C-BA26-C889E89E9D47}" destId="{37859480-EC0F-4410-ACDE-C3BDC9A56E30}" srcOrd="1" destOrd="0" parTransId="{C7AB2205-41A4-4BB2-9C37-8D5A2309EA91}" sibTransId="{9DEE5E29-516C-4CFF-AE21-4E7E223376A8}"/>
    <dgm:cxn modelId="{B415EFBB-E7E0-47BA-9574-2A345D698BD7}" type="presOf" srcId="{37859480-EC0F-4410-ACDE-C3BDC9A56E30}" destId="{E88B9B76-C899-49BF-945B-E5A8F1654A58}" srcOrd="0" destOrd="0" presId="urn:microsoft.com/office/officeart/2005/8/layout/vProcess5"/>
    <dgm:cxn modelId="{CB228ED6-0EC6-47E5-971A-FCDF31D918B5}" srcId="{754F8440-531A-483C-BA26-C889E89E9D47}" destId="{02BCACF2-C4F6-4103-9971-FD1313099B35}" srcOrd="2" destOrd="0" parTransId="{F26853B4-F3C0-45B9-BABD-EB69CB662E7B}" sibTransId="{3C0FDF2C-A421-475C-8130-76822F635F33}"/>
    <dgm:cxn modelId="{166AE8A7-C10C-4765-BC83-C44CBDDCE4F8}" type="presOf" srcId="{069A3BED-769E-4D3F-908C-7A034D3888D0}" destId="{C1063B19-9009-4841-AD50-B85B5A63FCC1}" srcOrd="0" destOrd="0" presId="urn:microsoft.com/office/officeart/2005/8/layout/vProcess5"/>
    <dgm:cxn modelId="{38869348-F10E-4DCE-AE1B-DCB3482ABFF2}" type="presOf" srcId="{3C0FDF2C-A421-475C-8130-76822F635F33}" destId="{268CB5B1-C3B3-41AB-B426-A38BF119DDD3}" srcOrd="0" destOrd="0" presId="urn:microsoft.com/office/officeart/2005/8/layout/vProcess5"/>
    <dgm:cxn modelId="{EA3EAFD1-2204-49B9-A757-C2954CCA902F}" type="presOf" srcId="{718132AE-6F79-487A-BB65-4F24C3D30287}" destId="{8F5E8463-6652-49D4-9DC1-275A2BBD2E01}" srcOrd="0" destOrd="0" presId="urn:microsoft.com/office/officeart/2005/8/layout/vProcess5"/>
    <dgm:cxn modelId="{C4341DAA-1281-42E1-8345-C80503A6FEA7}" type="presOf" srcId="{5CBC194F-F5AC-4B4E-AFE1-7D5C7A9F60EE}" destId="{EF1CBF12-E900-4305-8F44-160C1A9B6944}" srcOrd="0" destOrd="0" presId="urn:microsoft.com/office/officeart/2005/8/layout/vProcess5"/>
    <dgm:cxn modelId="{9F3AC10D-032D-4A48-9F1A-8FA756501494}" type="presParOf" srcId="{991F1523-AE96-4E64-85AA-999D9048B6AD}" destId="{6F8FD145-4DCD-41BC-BDB9-62A376B849D2}" srcOrd="0" destOrd="0" presId="urn:microsoft.com/office/officeart/2005/8/layout/vProcess5"/>
    <dgm:cxn modelId="{94A04463-EBF9-4D06-A6CF-1128C2D46253}" type="presParOf" srcId="{991F1523-AE96-4E64-85AA-999D9048B6AD}" destId="{C1063B19-9009-4841-AD50-B85B5A63FCC1}" srcOrd="1" destOrd="0" presId="urn:microsoft.com/office/officeart/2005/8/layout/vProcess5"/>
    <dgm:cxn modelId="{118E4685-4777-4307-B0DB-382C20D07BFE}" type="presParOf" srcId="{991F1523-AE96-4E64-85AA-999D9048B6AD}" destId="{E88B9B76-C899-49BF-945B-E5A8F1654A58}" srcOrd="2" destOrd="0" presId="urn:microsoft.com/office/officeart/2005/8/layout/vProcess5"/>
    <dgm:cxn modelId="{C3EA7478-1D95-4606-AE74-9B3938986AA8}" type="presParOf" srcId="{991F1523-AE96-4E64-85AA-999D9048B6AD}" destId="{1DE6228F-C754-4CEF-BF35-E31F03A7DC73}" srcOrd="3" destOrd="0" presId="urn:microsoft.com/office/officeart/2005/8/layout/vProcess5"/>
    <dgm:cxn modelId="{3275F0F8-33FA-4B1B-BC03-17A721B400AE}" type="presParOf" srcId="{991F1523-AE96-4E64-85AA-999D9048B6AD}" destId="{EF1CBF12-E900-4305-8F44-160C1A9B6944}" srcOrd="4" destOrd="0" presId="urn:microsoft.com/office/officeart/2005/8/layout/vProcess5"/>
    <dgm:cxn modelId="{8581CA60-D839-405F-9BE8-0D12CA770893}" type="presParOf" srcId="{991F1523-AE96-4E64-85AA-999D9048B6AD}" destId="{8F5E8463-6652-49D4-9DC1-275A2BBD2E01}" srcOrd="5" destOrd="0" presId="urn:microsoft.com/office/officeart/2005/8/layout/vProcess5"/>
    <dgm:cxn modelId="{6BCE88D4-2EC9-4ACD-8C56-964B13D88A6F}" type="presParOf" srcId="{991F1523-AE96-4E64-85AA-999D9048B6AD}" destId="{A886CD8A-A5A4-456A-9F75-BB4E193C667F}" srcOrd="6" destOrd="0" presId="urn:microsoft.com/office/officeart/2005/8/layout/vProcess5"/>
    <dgm:cxn modelId="{D5C5E8A9-9178-4E8C-9BE0-1A611E1C4329}" type="presParOf" srcId="{991F1523-AE96-4E64-85AA-999D9048B6AD}" destId="{268CB5B1-C3B3-41AB-B426-A38BF119DDD3}" srcOrd="7" destOrd="0" presId="urn:microsoft.com/office/officeart/2005/8/layout/vProcess5"/>
    <dgm:cxn modelId="{AC43F2DD-094A-4A4C-A169-06D1A484672F}" type="presParOf" srcId="{991F1523-AE96-4E64-85AA-999D9048B6AD}" destId="{71C58B4B-5C64-4840-92A1-FDF97C2EE4D5}" srcOrd="8" destOrd="0" presId="urn:microsoft.com/office/officeart/2005/8/layout/vProcess5"/>
    <dgm:cxn modelId="{468A832B-7956-4F9A-ADA7-53B21CF46004}" type="presParOf" srcId="{991F1523-AE96-4E64-85AA-999D9048B6AD}" destId="{8ADDD9FC-62AF-4186-B59D-779603DB98E7}" srcOrd="9" destOrd="0" presId="urn:microsoft.com/office/officeart/2005/8/layout/vProcess5"/>
    <dgm:cxn modelId="{A2698695-BC86-470F-ABCF-11E6DB15AED0}" type="presParOf" srcId="{991F1523-AE96-4E64-85AA-999D9048B6AD}" destId="{C4ED47D2-8378-496C-90D0-7B5AFC5802BC}" srcOrd="10" destOrd="0" presId="urn:microsoft.com/office/officeart/2005/8/layout/vProcess5"/>
    <dgm:cxn modelId="{AE178CFB-F68B-4D00-AC8B-5955DDE30E8F}" type="presParOf" srcId="{991F1523-AE96-4E64-85AA-999D9048B6AD}" destId="{FA94B6BC-2834-4100-B788-E73A6672731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63B19-9009-4841-AD50-B85B5A63FCC1}">
      <dsp:nvSpPr>
        <dsp:cNvPr id="0" name=""/>
        <dsp:cNvSpPr/>
      </dsp:nvSpPr>
      <dsp:spPr>
        <a:xfrm>
          <a:off x="0" y="0"/>
          <a:ext cx="5539601" cy="708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Прибувати</a:t>
          </a:r>
          <a:endParaRPr lang="de-AT" sz="2800" kern="1200" dirty="0"/>
        </a:p>
      </dsp:txBody>
      <dsp:txXfrm>
        <a:off x="20752" y="20752"/>
        <a:ext cx="4715161" cy="667035"/>
      </dsp:txXfrm>
    </dsp:sp>
    <dsp:sp modelId="{E88B9B76-C899-49BF-945B-E5A8F1654A58}">
      <dsp:nvSpPr>
        <dsp:cNvPr id="0" name=""/>
        <dsp:cNvSpPr/>
      </dsp:nvSpPr>
      <dsp:spPr>
        <a:xfrm>
          <a:off x="311491" y="837371"/>
          <a:ext cx="5539601" cy="708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Дивитися</a:t>
          </a:r>
          <a:endParaRPr lang="de-AT" sz="2800" kern="1200" dirty="0"/>
        </a:p>
      </dsp:txBody>
      <dsp:txXfrm>
        <a:off x="332243" y="858123"/>
        <a:ext cx="4573605" cy="667035"/>
      </dsp:txXfrm>
    </dsp:sp>
    <dsp:sp modelId="{1DE6228F-C754-4CEF-BF35-E31F03A7DC73}">
      <dsp:nvSpPr>
        <dsp:cNvPr id="0" name=""/>
        <dsp:cNvSpPr/>
      </dsp:nvSpPr>
      <dsp:spPr>
        <a:xfrm>
          <a:off x="920958" y="1674729"/>
          <a:ext cx="5539601" cy="708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Застосовувати</a:t>
          </a:r>
          <a:endParaRPr lang="de-AT" sz="2800" kern="1200" dirty="0"/>
        </a:p>
      </dsp:txBody>
      <dsp:txXfrm>
        <a:off x="941710" y="1695481"/>
        <a:ext cx="4580529" cy="667035"/>
      </dsp:txXfrm>
    </dsp:sp>
    <dsp:sp modelId="{EF1CBF12-E900-4305-8F44-160C1A9B6944}">
      <dsp:nvSpPr>
        <dsp:cNvPr id="0" name=""/>
        <dsp:cNvSpPr/>
      </dsp:nvSpPr>
      <dsp:spPr>
        <a:xfrm>
          <a:off x="1384900" y="2512094"/>
          <a:ext cx="5539601" cy="708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Проводити оцінювання</a:t>
          </a:r>
          <a:endParaRPr lang="de-AT" sz="2800" kern="1200" dirty="0"/>
        </a:p>
      </dsp:txBody>
      <dsp:txXfrm>
        <a:off x="1405652" y="2532846"/>
        <a:ext cx="4573605" cy="667035"/>
      </dsp:txXfrm>
    </dsp:sp>
    <dsp:sp modelId="{8F5E8463-6652-49D4-9DC1-275A2BBD2E01}">
      <dsp:nvSpPr>
        <dsp:cNvPr id="0" name=""/>
        <dsp:cNvSpPr/>
      </dsp:nvSpPr>
      <dsp:spPr>
        <a:xfrm>
          <a:off x="5079050" y="542676"/>
          <a:ext cx="460550" cy="4605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2100" kern="1200"/>
        </a:p>
      </dsp:txBody>
      <dsp:txXfrm>
        <a:off x="5182674" y="542676"/>
        <a:ext cx="253302" cy="346564"/>
      </dsp:txXfrm>
    </dsp:sp>
    <dsp:sp modelId="{A886CD8A-A5A4-456A-9F75-BB4E193C667F}">
      <dsp:nvSpPr>
        <dsp:cNvPr id="0" name=""/>
        <dsp:cNvSpPr/>
      </dsp:nvSpPr>
      <dsp:spPr>
        <a:xfrm>
          <a:off x="5542992" y="1380041"/>
          <a:ext cx="460550" cy="4605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2100" kern="1200"/>
        </a:p>
      </dsp:txBody>
      <dsp:txXfrm>
        <a:off x="5646616" y="1380041"/>
        <a:ext cx="253302" cy="346564"/>
      </dsp:txXfrm>
    </dsp:sp>
    <dsp:sp modelId="{268CB5B1-C3B3-41AB-B426-A38BF119DDD3}">
      <dsp:nvSpPr>
        <dsp:cNvPr id="0" name=""/>
        <dsp:cNvSpPr/>
      </dsp:nvSpPr>
      <dsp:spPr>
        <a:xfrm>
          <a:off x="6000009" y="2217406"/>
          <a:ext cx="460550" cy="4605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2100" kern="1200"/>
        </a:p>
      </dsp:txBody>
      <dsp:txXfrm>
        <a:off x="6103633" y="2217406"/>
        <a:ext cx="253302" cy="346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19.02.2018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19.02.2018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5675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48652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Sequenzierung ist notwendig, damit Studierende erst dann ein Praxissemester absolvieren, wenn sie die Voraussetzungen dafür haben.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97035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kern="12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BW 50h (kontinuierlich)</a:t>
            </a:r>
          </a:p>
          <a:p>
            <a:r>
              <a:rPr lang="de-AT" sz="1200" kern="12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RW 50h (kontinuierlich)</a:t>
            </a:r>
          </a:p>
          <a:p>
            <a:r>
              <a:rPr lang="de-AT" sz="1200" kern="12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Unterrichtsbegleitende Tätigkeiten: Konferenz, Tag der offenen Tür, Sprechtag,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pädagog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Tage</a:t>
            </a:r>
          </a:p>
          <a:p>
            <a:endParaRPr lang="de-AT" sz="1200" kern="1200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AT" sz="1200" kern="12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Das Praxissemester wir durch ein Seminar vom Wirtschaftspädagogik-Institut begleitet. Hier soll die Praxiserfahrung systematisch und kontinuierlich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reflexktiert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werden.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8189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Ankommen:</a:t>
            </a:r>
          </a:p>
          <a:p>
            <a:r>
              <a:rPr lang="de-AT" dirty="0"/>
              <a:t>Vorbereitende Maßnahmen + Erstgespräch</a:t>
            </a:r>
          </a:p>
          <a:p>
            <a:r>
              <a:rPr lang="de-AT" dirty="0"/>
              <a:t>Beobachten: erst beobachten und nachbesprechen</a:t>
            </a:r>
          </a:p>
          <a:p>
            <a:r>
              <a:rPr lang="de-AT" dirty="0"/>
              <a:t>Eigentliches Anwenden, selber Unterrichten</a:t>
            </a:r>
          </a:p>
          <a:p>
            <a:r>
              <a:rPr lang="de-AT" dirty="0"/>
              <a:t>Verlassen mit Beurteilung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2039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C00000"/>
                </a:solidFill>
              </a:rPr>
              <a:t>Силабус</a:t>
            </a:r>
            <a:r>
              <a:rPr lang="uk-UA" b="1" dirty="0" smtClean="0">
                <a:solidFill>
                  <a:srgbClr val="C00000"/>
                </a:solidFill>
              </a:rPr>
              <a:t> ???</a:t>
            </a:r>
            <a:r>
              <a:rPr lang="uk-UA" dirty="0" smtClean="0">
                <a:solidFill>
                  <a:srgbClr val="FF0000"/>
                </a:solidFill>
              </a:rPr>
              <a:t> Навчальний план</a:t>
            </a:r>
            <a:r>
              <a:rPr lang="uk-UA" dirty="0" smtClean="0"/>
              <a:t> - Навчальні цілі – </a:t>
            </a:r>
            <a:r>
              <a:rPr lang="de-AT" dirty="0" smtClean="0"/>
              <a:t>EV - </a:t>
            </a:r>
            <a:r>
              <a:rPr lang="uk-UA" dirty="0" smtClean="0"/>
              <a:t>Медіація + Зміст + Структура - Навчальна подія - Зворотній зв'язок - Резюме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1344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98851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4708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BCE2647B-5073-4CAC-9C5E-8009FCC053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577A3717-F920-47F5-9A6A-43B4555D24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181D7EAB-0BA7-4E01-91B2-EC9EF18DB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7E0998BC-97DF-4E25-87DA-15ED5E16C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30259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8CE3C7E9-F05D-4DB6-844F-097DC39A0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0DCF4C52-7450-4216-AD35-23E4508F8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6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3"/>
            <a:ext cx="8210547" cy="43703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13B1CA4E-C398-49A1-9CD7-D9ACEA72D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="" xmlns:a16="http://schemas.microsoft.com/office/drawing/2014/main" id="{C512D4CD-79D6-4DAC-AFA5-67431CDA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de-AT" dirty="0"/>
              <a:t>Folie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Folie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56A3FCC5-1509-445E-BE36-5F597590EDBB}"/>
              </a:ext>
            </a:extLst>
          </p:cNvPr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1731679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1731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1731679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8" y="1296154"/>
            <a:ext cx="5466982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8" y="993080"/>
            <a:ext cx="5466982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287338" y="2642906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 userDrawn="1"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="" xmlns:a16="http://schemas.microsoft.com/office/drawing/2014/main" id="{2D5C1542-29B8-4AE1-B0C9-CD406CE5EF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59234A93-CFFB-4237-9659-D02118469D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AT" dirty="0"/>
              <a:t>Folie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0B662EC1-7F7E-4F35-9E96-6A1231005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7CB48493-A0F2-468C-986D-2A150B5DE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29960"/>
            <a:ext cx="1831485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pos="41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68921D79-517C-4187-882B-8B1EFDBF5E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003EC835-F8EC-46FF-A7D8-2C72534AF7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29960"/>
            <a:ext cx="1831485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FF116690-1CA5-4CDF-B922-0BB3C7E060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E92C9326-2A46-4857-9E76-0DB2F283D6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0A475DBF-FF8A-499C-9A9D-A1690ED336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71C56E8-CA3B-4481-B593-3FAEA5B893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56068296-11E8-4929-AA24-078FC628B7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B6EC7758-8011-47AD-A756-F263091D5B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0B897B33-8355-44AC-8129-26BF5973F3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E00495DC-0F57-4304-BBFD-BB5FA5288F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E3A7D816-8143-4089-A674-7FBE2F1D70E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Folie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229F41FE-2827-48CB-9F30-E0C59775241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91" r:id="rId11"/>
    <p:sldLayoutId id="2147483664" r:id="rId12"/>
    <p:sldLayoutId id="2147483667" r:id="rId13"/>
    <p:sldLayoutId id="2147483668" r:id="rId14"/>
    <p:sldLayoutId id="2147483670" r:id="rId15"/>
  </p:sldLayoutIdLst>
  <p:transition>
    <p:fade/>
  </p:transition>
  <p:hf hdr="0" ft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err="1" smtClean="0"/>
              <a:t>Роздуми</a:t>
            </a:r>
            <a:r>
              <a:rPr lang="ru-RU" sz="2800" dirty="0" smtClean="0"/>
              <a:t> про практику в </a:t>
            </a:r>
            <a:r>
              <a:rPr lang="ru-RU" sz="2800" dirty="0" err="1" smtClean="0"/>
              <a:t>школі</a:t>
            </a:r>
            <a:r>
              <a:rPr lang="ru-RU" sz="2800" dirty="0" smtClean="0"/>
              <a:t> (WU </a:t>
            </a:r>
            <a:r>
              <a:rPr lang="ru-RU" sz="2800" dirty="0" err="1" smtClean="0"/>
              <a:t>Vienna</a:t>
            </a:r>
            <a:r>
              <a:rPr lang="ru-RU" sz="2800" dirty="0" smtClean="0"/>
              <a:t>)</a:t>
            </a:r>
            <a:endParaRPr lang="de-AT" sz="28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87338" y="2941638"/>
            <a:ext cx="4284662" cy="620885"/>
          </a:xfrm>
        </p:spPr>
        <p:txBody>
          <a:bodyPr/>
          <a:lstStyle/>
          <a:p>
            <a:r>
              <a:rPr lang="de-AT" dirty="0"/>
              <a:t>Melanie </a:t>
            </a:r>
            <a:r>
              <a:rPr lang="de-AT" dirty="0" err="1"/>
              <a:t>Rünzler</a:t>
            </a:r>
            <a:r>
              <a:rPr lang="de-AT" dirty="0"/>
              <a:t>, </a:t>
            </a:r>
            <a:r>
              <a:rPr lang="de-AT" dirty="0" err="1"/>
              <a:t>BSc</a:t>
            </a:r>
            <a:endParaRPr lang="de-A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Kyiv, </a:t>
            </a:r>
            <a:r>
              <a:rPr lang="en-US" b="1" dirty="0" err="1"/>
              <a:t>Februar</a:t>
            </a:r>
            <a:r>
              <a:rPr lang="en-US" b="1" dirty="0"/>
              <a:t> 2018</a:t>
            </a:r>
            <a:endParaRPr lang="de-AT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1915734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327A9700-3CDE-48B5-A2C0-CDED07836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Створення та зворотній зв'язок з проблемної орієнтації</a:t>
            </a:r>
            <a:r>
              <a:rPr lang="de-AT" dirty="0" smtClean="0"/>
              <a:t> </a:t>
            </a:r>
            <a:endParaRPr lang="uk-UA" dirty="0" smtClean="0"/>
          </a:p>
          <a:p>
            <a:r>
              <a:rPr lang="ru-RU" dirty="0" smtClean="0"/>
              <a:t>Постановка </a:t>
            </a:r>
            <a:r>
              <a:rPr lang="uk-UA" dirty="0" smtClean="0"/>
              <a:t>проблеми</a:t>
            </a:r>
          </a:p>
          <a:p>
            <a:r>
              <a:rPr lang="uk-UA" dirty="0" smtClean="0"/>
              <a:t>Домашні</a:t>
            </a:r>
            <a:r>
              <a:rPr lang="ru-RU" dirty="0" smtClean="0"/>
              <a:t> </a:t>
            </a:r>
            <a:r>
              <a:rPr lang="uk-UA" dirty="0" smtClean="0"/>
              <a:t>завдання</a:t>
            </a:r>
          </a:p>
          <a:p>
            <a:r>
              <a:rPr lang="uk-UA" dirty="0" smtClean="0"/>
              <a:t>Ш</a:t>
            </a:r>
            <a:r>
              <a:rPr lang="ru-RU" dirty="0" err="1" smtClean="0"/>
              <a:t>кільні</a:t>
            </a:r>
            <a:r>
              <a:rPr lang="ru-RU" dirty="0" smtClean="0"/>
              <a:t> </a:t>
            </a:r>
            <a:r>
              <a:rPr lang="ru-RU" dirty="0" err="1" smtClean="0"/>
              <a:t>заняття</a:t>
            </a:r>
            <a:endParaRPr lang="ru-RU" dirty="0" smtClean="0"/>
          </a:p>
          <a:p>
            <a:r>
              <a:rPr lang="ru-RU" dirty="0" smtClean="0"/>
              <a:t>Тести</a:t>
            </a: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D2CF10FE-A955-48F4-BD6B-8C9CB6A7E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Folie </a:t>
            </a:r>
            <a:fld id="{BE3DC40E-DBBE-4E2D-9EEC-FBF0DA0E9179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36EE048D-D2E0-4612-B6D8-71638822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Оцінювання продуктивності</a:t>
            </a:r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6898629F-19FF-4A11-AB56-15AE36A63C2A}"/>
              </a:ext>
            </a:extLst>
          </p:cNvPr>
          <p:cNvSpPr/>
          <p:nvPr/>
        </p:nvSpPr>
        <p:spPr>
          <a:xfrm>
            <a:off x="1167007" y="5412059"/>
            <a:ext cx="4696981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Quelle </a:t>
            </a:r>
            <a:r>
              <a:rPr lang="de-AT" sz="750" dirty="0" err="1">
                <a:solidFill>
                  <a:schemeClr val="bg1">
                    <a:lumMod val="50000"/>
                  </a:schemeClr>
                </a:solidFill>
              </a:rPr>
              <a:t>Dominici</a:t>
            </a:r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AT" sz="750" dirty="0" err="1">
                <a:solidFill>
                  <a:schemeClr val="bg1">
                    <a:lumMod val="50000"/>
                  </a:schemeClr>
                </a:solidFill>
              </a:rPr>
              <a:t>Aff</a:t>
            </a:r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73254396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6C52F585-2941-4AE2-9682-C9A33AAF4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Бажані стандарти:</a:t>
            </a:r>
          </a:p>
          <a:p>
            <a:r>
              <a:rPr lang="uk-UA" dirty="0" smtClean="0"/>
              <a:t>Покращення клімату в класі</a:t>
            </a:r>
          </a:p>
          <a:p>
            <a:r>
              <a:rPr lang="uk-UA" dirty="0" smtClean="0"/>
              <a:t>Визнання та подолання труднощів у класі</a:t>
            </a:r>
          </a:p>
          <a:p>
            <a:r>
              <a:rPr lang="uk-UA" dirty="0" smtClean="0"/>
              <a:t>Використання заходів щодо запобігання конфліктам</a:t>
            </a:r>
            <a:endParaRPr lang="uk-UA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9B75E837-A480-4A15-8905-C284F310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Folie </a:t>
            </a:r>
            <a:fld id="{BE3DC40E-DBBE-4E2D-9EEC-FBF0DA0E9179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06128D6D-70AA-40C1-9777-46004E01F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Управління класом</a:t>
            </a:r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86D31BA2-DCCA-4074-8C09-C9A12C75C548}"/>
              </a:ext>
            </a:extLst>
          </p:cNvPr>
          <p:cNvSpPr/>
          <p:nvPr/>
        </p:nvSpPr>
        <p:spPr>
          <a:xfrm>
            <a:off x="1167007" y="5412059"/>
            <a:ext cx="4696981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Quelle </a:t>
            </a:r>
            <a:r>
              <a:rPr lang="de-AT" sz="750" dirty="0" err="1">
                <a:solidFill>
                  <a:schemeClr val="bg1">
                    <a:lumMod val="50000"/>
                  </a:schemeClr>
                </a:solidFill>
              </a:rPr>
              <a:t>Dominici</a:t>
            </a:r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AT" sz="750" dirty="0" err="1">
                <a:solidFill>
                  <a:schemeClr val="bg1">
                    <a:lumMod val="50000"/>
                  </a:schemeClr>
                </a:solidFill>
              </a:rPr>
              <a:t>Aff</a:t>
            </a:r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380205571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CC313696-60D3-41B1-A086-33BFF85C0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Бажані стандарти:</a:t>
            </a:r>
          </a:p>
          <a:p>
            <a:r>
              <a:rPr lang="uk-UA" dirty="0" smtClean="0"/>
              <a:t>Розвиток </a:t>
            </a:r>
            <a:r>
              <a:rPr lang="uk-UA" dirty="0" smtClean="0"/>
              <a:t>ставлення </a:t>
            </a:r>
            <a:r>
              <a:rPr lang="uk-UA" dirty="0" smtClean="0"/>
              <a:t>до демократії </a:t>
            </a:r>
            <a:r>
              <a:rPr lang="uk-UA" dirty="0" smtClean="0"/>
              <a:t>та зрілості</a:t>
            </a:r>
          </a:p>
          <a:p>
            <a:r>
              <a:rPr lang="uk-UA" dirty="0" smtClean="0"/>
              <a:t>Сприяння пунктуальності та ввічливості</a:t>
            </a:r>
          </a:p>
          <a:p>
            <a:r>
              <a:rPr lang="uk-UA" dirty="0" smtClean="0"/>
              <a:t>Розвиток культури взаємин</a:t>
            </a:r>
          </a:p>
          <a:p>
            <a:r>
              <a:rPr lang="uk-UA" dirty="0" smtClean="0"/>
              <a:t>Викладання актуальності навчання протягом усього життя</a:t>
            </a:r>
          </a:p>
          <a:p>
            <a:r>
              <a:rPr lang="uk-UA" dirty="0" smtClean="0"/>
              <a:t>Самооцінка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39140E50-1B11-41A9-A572-FB26469B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Folie </a:t>
            </a:r>
            <a:fld id="{BE3DC40E-DBBE-4E2D-9EEC-FBF0DA0E9179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B72A1DBB-FDB3-4EA9-BCB4-2F943A85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Особисті передумови</a:t>
            </a:r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96DF7961-B37A-4E02-894A-5F66D58EC15A}"/>
              </a:ext>
            </a:extLst>
          </p:cNvPr>
          <p:cNvSpPr/>
          <p:nvPr/>
        </p:nvSpPr>
        <p:spPr>
          <a:xfrm>
            <a:off x="1167007" y="5412059"/>
            <a:ext cx="4696981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Quelle </a:t>
            </a:r>
            <a:r>
              <a:rPr lang="de-AT" sz="750" dirty="0" err="1">
                <a:solidFill>
                  <a:schemeClr val="bg1">
                    <a:lumMod val="50000"/>
                  </a:schemeClr>
                </a:solidFill>
              </a:rPr>
              <a:t>Dominici</a:t>
            </a:r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AT" sz="750" dirty="0" err="1">
                <a:solidFill>
                  <a:schemeClr val="bg1">
                    <a:lumMod val="50000"/>
                  </a:schemeClr>
                </a:solidFill>
              </a:rPr>
              <a:t>Aff</a:t>
            </a:r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42293800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DE3CE63E-C994-4D2B-BA40-9DC6D30A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Folie </a:t>
            </a:r>
            <a:fld id="{BE3DC40E-DBBE-4E2D-9EEC-FBF0DA0E9179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099AEC6D-2793-4242-99EF-11338FE7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Джерело</a:t>
            </a:r>
            <a:endParaRPr lang="de-AT" dirty="0"/>
          </a:p>
        </p:txBody>
      </p:sp>
      <p:sp>
        <p:nvSpPr>
          <p:cNvPr id="5" name="Inhaltsplatzhalter 4">
            <a:extLst>
              <a:ext uri="{FF2B5EF4-FFF2-40B4-BE49-F238E27FC236}">
                <a16:creationId xmlns="" xmlns:a16="http://schemas.microsoft.com/office/drawing/2014/main" id="{AC2C00EC-005C-4801-ACF5-95C8D91A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59" y="1329373"/>
            <a:ext cx="7759644" cy="430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AT" sz="1100" dirty="0" err="1">
                <a:solidFill>
                  <a:schemeClr val="bg1">
                    <a:lumMod val="50000"/>
                  </a:schemeClr>
                </a:solidFill>
              </a:rPr>
              <a:t>Dominici</a:t>
            </a:r>
            <a:r>
              <a:rPr lang="de-AT" sz="1100" dirty="0">
                <a:solidFill>
                  <a:schemeClr val="bg1">
                    <a:lumMod val="50000"/>
                  </a:schemeClr>
                </a:solidFill>
              </a:rPr>
              <a:t>  Susanne; </a:t>
            </a:r>
            <a:r>
              <a:rPr lang="de-AT" sz="1100" dirty="0" err="1">
                <a:solidFill>
                  <a:schemeClr val="bg1">
                    <a:lumMod val="50000"/>
                  </a:schemeClr>
                </a:solidFill>
              </a:rPr>
              <a:t>Aff</a:t>
            </a:r>
            <a:r>
              <a:rPr lang="de-AT" sz="1100" dirty="0">
                <a:solidFill>
                  <a:schemeClr val="bg1">
                    <a:lumMod val="50000"/>
                  </a:schemeClr>
                </a:solidFill>
              </a:rPr>
              <a:t>, Josef (2013): Handbuch Schulpraxis. Leitfaden zur Ausgestaltung der Praxisphasen in der universitären Lehrerinnenausbildung. Wien: Manz.</a:t>
            </a:r>
          </a:p>
        </p:txBody>
      </p:sp>
    </p:spTree>
    <p:extLst>
      <p:ext uri="{BB962C8B-B14F-4D97-AF65-F5344CB8AC3E}">
        <p14:creationId xmlns:p14="http://schemas.microsoft.com/office/powerpoint/2010/main" val="18644324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Структура змісту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sz="1600" dirty="0" smtClean="0"/>
              <a:t>ключові пункти</a:t>
            </a:r>
            <a:r>
              <a:rPr lang="de-AT" sz="1600" dirty="0"/>
              <a:t/>
            </a:r>
            <a:br>
              <a:rPr lang="de-AT" sz="1600" dirty="0"/>
            </a:br>
            <a:r>
              <a:rPr lang="uk-UA" sz="1500" b="0" dirty="0" smtClean="0"/>
              <a:t> </a:t>
            </a:r>
            <a:endParaRPr lang="de-AT" sz="1500" b="0" dirty="0"/>
          </a:p>
        </p:txBody>
      </p:sp>
      <p:sp>
        <p:nvSpPr>
          <p:cNvPr id="26" name="Rechteck 25"/>
          <p:cNvSpPr/>
          <p:nvPr/>
        </p:nvSpPr>
        <p:spPr>
          <a:xfrm>
            <a:off x="2152762" y="2625919"/>
            <a:ext cx="2929032" cy="457673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761970">
              <a:defRPr/>
            </a:pPr>
            <a:r>
              <a:rPr lang="uk-UA" sz="1000" kern="0" dirty="0" smtClean="0">
                <a:solidFill>
                  <a:schemeClr val="tx1"/>
                </a:solidFill>
              </a:rPr>
              <a:t>Бізнес-дидактичні предмети</a:t>
            </a:r>
            <a:endParaRPr lang="de-AT" sz="1000" kern="0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2152762" y="4453995"/>
            <a:ext cx="2929032" cy="33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761970">
              <a:defRPr/>
            </a:pPr>
            <a:r>
              <a:rPr lang="ru-RU" sz="1000" kern="0" dirty="0" err="1" smtClean="0">
                <a:solidFill>
                  <a:srgbClr val="000000"/>
                </a:solidFill>
              </a:rPr>
              <a:t>Наукова</a:t>
            </a:r>
            <a:r>
              <a:rPr lang="ru-RU" sz="1000" kern="0" dirty="0" smtClean="0">
                <a:solidFill>
                  <a:srgbClr val="000000"/>
                </a:solidFill>
              </a:rPr>
              <a:t> робота та </a:t>
            </a:r>
            <a:r>
              <a:rPr lang="ru-RU" sz="1000" kern="0" dirty="0" err="1" smtClean="0">
                <a:solidFill>
                  <a:srgbClr val="000000"/>
                </a:solidFill>
              </a:rPr>
              <a:t>методи</a:t>
            </a:r>
            <a:r>
              <a:rPr lang="ru-RU" sz="1000" kern="0" dirty="0" smtClean="0">
                <a:solidFill>
                  <a:srgbClr val="000000"/>
                </a:solidFill>
              </a:rPr>
              <a:t> </a:t>
            </a:r>
            <a:r>
              <a:rPr lang="ru-RU" sz="1000" kern="0" dirty="0" err="1" smtClean="0">
                <a:solidFill>
                  <a:srgbClr val="000000"/>
                </a:solidFill>
              </a:rPr>
              <a:t>дослідження</a:t>
            </a:r>
            <a:endParaRPr lang="de-AT" sz="1000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2198482" y="3996261"/>
            <a:ext cx="2929032" cy="457673"/>
          </a:xfrm>
          <a:prstGeom prst="rect">
            <a:avLst/>
          </a:prstGeom>
          <a:solidFill>
            <a:srgbClr val="00B0F0">
              <a:alpha val="40000"/>
            </a:srgbClr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defTabSz="761970">
              <a:defRPr/>
            </a:pPr>
            <a:r>
              <a:rPr lang="uk-UA" sz="1000" kern="0" dirty="0" smtClean="0">
                <a:solidFill>
                  <a:srgbClr val="000000"/>
                </a:solidFill>
              </a:rPr>
              <a:t>Шкільні практичні заняття</a:t>
            </a:r>
            <a:endParaRPr lang="de-AT" sz="1000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2152762" y="3093954"/>
            <a:ext cx="2929032" cy="457673"/>
          </a:xfrm>
          <a:prstGeom prst="rect">
            <a:avLst/>
          </a:prstGeom>
          <a:solidFill>
            <a:srgbClr val="00CC99">
              <a:alpha val="80784"/>
            </a:srgbClr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30000" rIns="30000" rtlCol="0" anchor="ctr"/>
          <a:lstStyle/>
          <a:p>
            <a:pPr defTabSz="761970">
              <a:defRPr/>
            </a:pPr>
            <a:r>
              <a:rPr lang="uk-UA" sz="1000" kern="0" dirty="0" smtClean="0">
                <a:solidFill>
                  <a:srgbClr val="000000"/>
                </a:solidFill>
              </a:rPr>
              <a:t>Бізнес освіта та освіта</a:t>
            </a:r>
            <a:endParaRPr lang="de-AT" sz="1000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2152762" y="3538558"/>
            <a:ext cx="2929032" cy="457673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defTabSz="761970">
              <a:defRPr/>
            </a:pPr>
            <a:r>
              <a:rPr lang="uk-UA" sz="1000" kern="0" dirty="0" smtClean="0">
                <a:solidFill>
                  <a:srgbClr val="000000"/>
                </a:solidFill>
              </a:rPr>
              <a:t>Факультативні</a:t>
            </a:r>
            <a:endParaRPr lang="de-AT" sz="1000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152762" y="4783995"/>
            <a:ext cx="2929032" cy="330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761970">
              <a:defRPr/>
            </a:pPr>
            <a:r>
              <a:rPr lang="uk-UA" sz="1000" kern="0" dirty="0" smtClean="0">
                <a:solidFill>
                  <a:schemeClr val="bg1"/>
                </a:solidFill>
              </a:rPr>
              <a:t>Магістерська</a:t>
            </a:r>
            <a:endParaRPr lang="de-AT" sz="1000" kern="0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6" name="Textfeld 5"/>
          <p:cNvSpPr txBox="1"/>
          <p:nvPr/>
        </p:nvSpPr>
        <p:spPr>
          <a:xfrm rot="1028173">
            <a:off x="1015352" y="2605502"/>
            <a:ext cx="108887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uk-UA" sz="1200" dirty="0" smtClean="0">
                <a:latin typeface="Berlin Sans FB" panose="020E0602020502020306" pitchFamily="34" charset="0"/>
              </a:rPr>
              <a:t>Дидактика</a:t>
            </a:r>
            <a:endParaRPr lang="de-AT" sz="1200" dirty="0">
              <a:latin typeface="Berlin Sans FB" panose="020E0602020502020306" pitchFamily="34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 rot="1028173">
            <a:off x="876235" y="3040040"/>
            <a:ext cx="108887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uk-UA" sz="1200" dirty="0" smtClean="0">
                <a:latin typeface="Berlin Sans FB" panose="020E0602020502020306" pitchFamily="34" charset="0"/>
              </a:rPr>
              <a:t>Теорія</a:t>
            </a:r>
            <a:endParaRPr lang="de-AT" sz="1200" dirty="0">
              <a:latin typeface="Berlin Sans FB" panose="020E0602020502020306" pitchFamily="34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 rot="1028173">
            <a:off x="999132" y="3982988"/>
            <a:ext cx="108887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uk-UA" sz="1200" dirty="0" smtClean="0">
                <a:latin typeface="Berlin Sans FB" panose="020E0602020502020306" pitchFamily="34" charset="0"/>
              </a:rPr>
              <a:t>Практика</a:t>
            </a:r>
            <a:endParaRPr lang="de-AT" sz="1200" dirty="0">
              <a:latin typeface="Berlin Sans FB" panose="020E0602020502020306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 rot="1028173">
            <a:off x="1066072" y="3536168"/>
            <a:ext cx="108887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uk-UA" sz="1200" dirty="0" smtClean="0">
                <a:latin typeface="Berlin Sans FB" panose="020E0602020502020306" pitchFamily="34" charset="0"/>
              </a:rPr>
              <a:t>Вибіркові</a:t>
            </a:r>
            <a:endParaRPr lang="de-AT" sz="1200" dirty="0">
              <a:latin typeface="Berlin Sans FB" panose="020E0602020502020306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 rot="1028173">
            <a:off x="948281" y="4558916"/>
            <a:ext cx="114087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uk-UA" sz="1200" dirty="0" smtClean="0">
                <a:latin typeface="Berlin Sans FB" panose="020E0602020502020306" pitchFamily="34" charset="0"/>
              </a:rPr>
              <a:t>Дослідження</a:t>
            </a:r>
            <a:endParaRPr lang="de-AT" sz="1200" dirty="0">
              <a:latin typeface="Berlin Sans FB" panose="020E0602020502020306" pitchFamily="34" charset="0"/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114230" y="2633145"/>
            <a:ext cx="662641" cy="449407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de-AT" sz="833" kern="0" dirty="0">
                <a:solidFill>
                  <a:schemeClr val="tx1"/>
                </a:solidFill>
                <a:latin typeface="Verdana"/>
              </a:rPr>
              <a:t>44 ECTS</a:t>
            </a:r>
          </a:p>
        </p:txBody>
      </p:sp>
      <p:sp>
        <p:nvSpPr>
          <p:cNvPr id="59" name="Rechteck 58"/>
          <p:cNvSpPr/>
          <p:nvPr/>
        </p:nvSpPr>
        <p:spPr>
          <a:xfrm>
            <a:off x="5110325" y="4453995"/>
            <a:ext cx="662641" cy="33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de-AT" sz="833" kern="0" dirty="0">
                <a:solidFill>
                  <a:srgbClr val="000000"/>
                </a:solidFill>
                <a:latin typeface="Verdana"/>
              </a:rPr>
              <a:t>5 ECTS</a:t>
            </a:r>
          </a:p>
        </p:txBody>
      </p:sp>
      <p:sp>
        <p:nvSpPr>
          <p:cNvPr id="60" name="Rechteck 59"/>
          <p:cNvSpPr/>
          <p:nvPr/>
        </p:nvSpPr>
        <p:spPr>
          <a:xfrm>
            <a:off x="5110325" y="3996261"/>
            <a:ext cx="662641" cy="457673"/>
          </a:xfrm>
          <a:prstGeom prst="rect">
            <a:avLst/>
          </a:prstGeom>
          <a:solidFill>
            <a:srgbClr val="00B0F0">
              <a:alpha val="40000"/>
            </a:srgbClr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r>
              <a:rPr lang="de-AT" sz="833" kern="0" dirty="0">
                <a:solidFill>
                  <a:srgbClr val="000000"/>
                </a:solidFill>
                <a:latin typeface="Verdana"/>
              </a:rPr>
              <a:t>24 ECTS</a:t>
            </a:r>
          </a:p>
        </p:txBody>
      </p:sp>
      <p:sp>
        <p:nvSpPr>
          <p:cNvPr id="61" name="Rechteck 60"/>
          <p:cNvSpPr/>
          <p:nvPr/>
        </p:nvSpPr>
        <p:spPr>
          <a:xfrm>
            <a:off x="5114230" y="3093954"/>
            <a:ext cx="662641" cy="441499"/>
          </a:xfrm>
          <a:prstGeom prst="rect">
            <a:avLst/>
          </a:prstGeom>
          <a:solidFill>
            <a:srgbClr val="00CC99">
              <a:alpha val="80784"/>
            </a:srgbClr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30000" rIns="30000" rtlCol="0" anchor="ctr"/>
          <a:lstStyle/>
          <a:p>
            <a:pPr algn="ctr" defTabSz="761970">
              <a:defRPr/>
            </a:pPr>
            <a:r>
              <a:rPr lang="de-AT" sz="833" kern="0" dirty="0">
                <a:solidFill>
                  <a:srgbClr val="000000"/>
                </a:solidFill>
                <a:latin typeface="Verdana"/>
              </a:rPr>
              <a:t>25 ECTS</a:t>
            </a:r>
          </a:p>
        </p:txBody>
      </p:sp>
      <p:sp>
        <p:nvSpPr>
          <p:cNvPr id="62" name="Rechteck 61"/>
          <p:cNvSpPr/>
          <p:nvPr/>
        </p:nvSpPr>
        <p:spPr>
          <a:xfrm>
            <a:off x="5106012" y="3538558"/>
            <a:ext cx="662641" cy="457673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r>
              <a:rPr lang="de-AT" sz="833" kern="0" dirty="0">
                <a:solidFill>
                  <a:srgbClr val="000000"/>
                </a:solidFill>
                <a:latin typeface="Verdana"/>
              </a:rPr>
              <a:t>24 ECTS</a:t>
            </a:r>
          </a:p>
        </p:txBody>
      </p:sp>
      <p:sp>
        <p:nvSpPr>
          <p:cNvPr id="63" name="Rechteck 62"/>
          <p:cNvSpPr/>
          <p:nvPr/>
        </p:nvSpPr>
        <p:spPr>
          <a:xfrm>
            <a:off x="5110325" y="4783995"/>
            <a:ext cx="662641" cy="330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de-AT" sz="833" kern="0" dirty="0">
                <a:solidFill>
                  <a:schemeClr val="bg1"/>
                </a:solidFill>
                <a:latin typeface="Verdana"/>
              </a:rPr>
              <a:t>20 ECTS</a:t>
            </a:r>
          </a:p>
        </p:txBody>
      </p:sp>
      <p:sp>
        <p:nvSpPr>
          <p:cNvPr id="18" name="Trapezoid 17"/>
          <p:cNvSpPr/>
          <p:nvPr/>
        </p:nvSpPr>
        <p:spPr>
          <a:xfrm rot="10800000">
            <a:off x="2153029" y="1205419"/>
            <a:ext cx="2999783" cy="1228500"/>
          </a:xfrm>
          <a:prstGeom prst="trapezoid">
            <a:avLst>
              <a:gd name="adj" fmla="val 25549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500"/>
          </a:p>
        </p:txBody>
      </p:sp>
      <p:sp>
        <p:nvSpPr>
          <p:cNvPr id="19" name="Rechteck 18"/>
          <p:cNvSpPr/>
          <p:nvPr/>
        </p:nvSpPr>
        <p:spPr>
          <a:xfrm>
            <a:off x="1655699" y="1509157"/>
            <a:ext cx="2865929" cy="158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500"/>
          </a:p>
        </p:txBody>
      </p:sp>
      <p:sp>
        <p:nvSpPr>
          <p:cNvPr id="65" name="Textfeld 64"/>
          <p:cNvSpPr txBox="1"/>
          <p:nvPr/>
        </p:nvSpPr>
        <p:spPr>
          <a:xfrm rot="1028173">
            <a:off x="954097" y="1285753"/>
            <a:ext cx="115151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uk-UA" sz="1200" dirty="0" smtClean="0">
                <a:latin typeface="Berlin Sans FB" panose="020E0602020502020306" pitchFamily="34" charset="0"/>
              </a:rPr>
              <a:t>Фаза оцінки</a:t>
            </a:r>
            <a:endParaRPr lang="de-AT" sz="1200" dirty="0">
              <a:latin typeface="Berlin Sans FB" panose="020E0602020502020306" pitchFamily="34" charset="0"/>
            </a:endParaRPr>
          </a:p>
        </p:txBody>
      </p:sp>
      <p:sp>
        <p:nvSpPr>
          <p:cNvPr id="70" name="Diagonal liegende Ecken des Rechtecks abrunden 69"/>
          <p:cNvSpPr/>
          <p:nvPr/>
        </p:nvSpPr>
        <p:spPr>
          <a:xfrm rot="255584">
            <a:off x="2319441" y="1278250"/>
            <a:ext cx="1678945" cy="717603"/>
          </a:xfrm>
          <a:prstGeom prst="round2DiagRect">
            <a:avLst>
              <a:gd name="adj1" fmla="val 34845"/>
              <a:gd name="adj2" fmla="val 0"/>
            </a:avLst>
          </a:prstGeom>
          <a:solidFill>
            <a:schemeClr val="accent2">
              <a:lumMod val="90000"/>
              <a:lumOff val="1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761970">
              <a:defRPr/>
            </a:pPr>
            <a:r>
              <a:rPr lang="uk-UA" sz="750" kern="0" dirty="0" smtClean="0">
                <a:solidFill>
                  <a:schemeClr val="bg1"/>
                </a:solidFill>
                <a:latin typeface="Verdana"/>
              </a:rPr>
              <a:t> </a:t>
            </a:r>
            <a:r>
              <a:rPr lang="de-AT" sz="750" kern="0" dirty="0" smtClean="0">
                <a:solidFill>
                  <a:schemeClr val="bg1"/>
                </a:solidFill>
                <a:latin typeface="Verdana"/>
              </a:rPr>
              <a:t> </a:t>
            </a:r>
            <a:r>
              <a:rPr lang="uk-UA" sz="750" kern="0" dirty="0" smtClean="0">
                <a:solidFill>
                  <a:schemeClr val="bg1"/>
                </a:solidFill>
              </a:rPr>
              <a:t>Бізнес-адміністрування, включаючи бізнес-інформатику (2 </a:t>
            </a:r>
            <a:r>
              <a:rPr lang="de-AT" sz="750" kern="0" dirty="0" smtClean="0">
                <a:solidFill>
                  <a:schemeClr val="bg1"/>
                </a:solidFill>
              </a:rPr>
              <a:t>ECTS)</a:t>
            </a:r>
            <a:endParaRPr lang="de-AT" sz="750" kern="0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67" name="Diagonal liegende Ecken des Rechtecks abrunden 66"/>
          <p:cNvSpPr/>
          <p:nvPr/>
        </p:nvSpPr>
        <p:spPr>
          <a:xfrm rot="21108666">
            <a:off x="3969503" y="1403922"/>
            <a:ext cx="1171673" cy="606909"/>
          </a:xfrm>
          <a:prstGeom prst="round2DiagRect">
            <a:avLst>
              <a:gd name="adj1" fmla="val 28511"/>
              <a:gd name="adj2" fmla="val 0"/>
            </a:avLst>
          </a:prstGeom>
          <a:solidFill>
            <a:schemeClr val="accent2">
              <a:lumMod val="50000"/>
              <a:lumOff val="5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917" kern="0" dirty="0" smtClean="0">
                <a:solidFill>
                  <a:schemeClr val="bg1"/>
                </a:solidFill>
              </a:rPr>
              <a:t>підготовка викладачів</a:t>
            </a:r>
          </a:p>
          <a:p>
            <a:pPr algn="ctr" defTabSz="761970">
              <a:defRPr/>
            </a:pPr>
            <a:r>
              <a:rPr lang="uk-UA" sz="917" kern="0" dirty="0" smtClean="0">
                <a:solidFill>
                  <a:schemeClr val="bg1"/>
                </a:solidFill>
              </a:rPr>
              <a:t>(6 </a:t>
            </a:r>
            <a:r>
              <a:rPr lang="de-AT" sz="917" kern="0" dirty="0" smtClean="0">
                <a:solidFill>
                  <a:schemeClr val="bg1"/>
                </a:solidFill>
              </a:rPr>
              <a:t>ECTS)</a:t>
            </a:r>
            <a:endParaRPr lang="de-AT" sz="833" kern="0" dirty="0">
              <a:solidFill>
                <a:schemeClr val="bg1"/>
              </a:solidFill>
              <a:latin typeface="Verdana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5873800" y="2711054"/>
            <a:ext cx="111850" cy="346560"/>
            <a:chOff x="5742706" y="3205530"/>
            <a:chExt cx="134220" cy="415872"/>
          </a:xfrm>
        </p:grpSpPr>
        <p:sp>
          <p:nvSpPr>
            <p:cNvPr id="20" name="Ellipse 19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64" name="Ellipse 63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66" name="Ellipse 65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5985650" y="2711054"/>
            <a:ext cx="111850" cy="346560"/>
            <a:chOff x="5742706" y="3205530"/>
            <a:chExt cx="134220" cy="415872"/>
          </a:xfrm>
        </p:grpSpPr>
        <p:sp>
          <p:nvSpPr>
            <p:cNvPr id="69" name="Ellipse 68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73" name="Ellipse 72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74" name="Ellipse 73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6097500" y="2711054"/>
            <a:ext cx="111850" cy="346560"/>
            <a:chOff x="5742706" y="3205530"/>
            <a:chExt cx="134220" cy="415872"/>
          </a:xfrm>
        </p:grpSpPr>
        <p:sp>
          <p:nvSpPr>
            <p:cNvPr id="110" name="Ellipse 109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11" name="Ellipse 110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12" name="Ellipse 111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113" name="Gruppieren 112"/>
          <p:cNvGrpSpPr/>
          <p:nvPr/>
        </p:nvGrpSpPr>
        <p:grpSpPr>
          <a:xfrm>
            <a:off x="6209350" y="2711054"/>
            <a:ext cx="111850" cy="346560"/>
            <a:chOff x="5742706" y="3205530"/>
            <a:chExt cx="134220" cy="415872"/>
          </a:xfrm>
        </p:grpSpPr>
        <p:sp>
          <p:nvSpPr>
            <p:cNvPr id="114" name="Ellipse 113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15" name="Ellipse 114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16" name="Ellipse 115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117" name="Gruppieren 116"/>
          <p:cNvGrpSpPr/>
          <p:nvPr/>
        </p:nvGrpSpPr>
        <p:grpSpPr>
          <a:xfrm>
            <a:off x="6321200" y="2711054"/>
            <a:ext cx="111850" cy="346560"/>
            <a:chOff x="5742706" y="3205530"/>
            <a:chExt cx="134220" cy="415872"/>
          </a:xfrm>
        </p:grpSpPr>
        <p:sp>
          <p:nvSpPr>
            <p:cNvPr id="118" name="Ellipse 117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19" name="Ellipse 118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20" name="Ellipse 119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121" name="Gruppieren 120"/>
          <p:cNvGrpSpPr/>
          <p:nvPr/>
        </p:nvGrpSpPr>
        <p:grpSpPr>
          <a:xfrm>
            <a:off x="6433050" y="2711054"/>
            <a:ext cx="111850" cy="346560"/>
            <a:chOff x="5742706" y="3205530"/>
            <a:chExt cx="134220" cy="415872"/>
          </a:xfrm>
        </p:grpSpPr>
        <p:sp>
          <p:nvSpPr>
            <p:cNvPr id="122" name="Ellipse 121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23" name="Ellipse 122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24" name="Ellipse 123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125" name="Gruppieren 124"/>
          <p:cNvGrpSpPr/>
          <p:nvPr/>
        </p:nvGrpSpPr>
        <p:grpSpPr>
          <a:xfrm>
            <a:off x="6544900" y="2711054"/>
            <a:ext cx="111850" cy="346560"/>
            <a:chOff x="5742706" y="3205530"/>
            <a:chExt cx="134220" cy="415872"/>
          </a:xfrm>
        </p:grpSpPr>
        <p:sp>
          <p:nvSpPr>
            <p:cNvPr id="126" name="Ellipse 125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27" name="Ellipse 126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28" name="Ellipse 127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129" name="Gruppieren 128"/>
          <p:cNvGrpSpPr/>
          <p:nvPr/>
        </p:nvGrpSpPr>
        <p:grpSpPr>
          <a:xfrm>
            <a:off x="6656750" y="2711054"/>
            <a:ext cx="111850" cy="346560"/>
            <a:chOff x="5742706" y="3205530"/>
            <a:chExt cx="134220" cy="415872"/>
          </a:xfrm>
        </p:grpSpPr>
        <p:sp>
          <p:nvSpPr>
            <p:cNvPr id="130" name="Ellipse 129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31" name="Ellipse 130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32" name="Ellipse 131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133" name="Gruppieren 132"/>
          <p:cNvGrpSpPr/>
          <p:nvPr/>
        </p:nvGrpSpPr>
        <p:grpSpPr>
          <a:xfrm>
            <a:off x="6768600" y="2711054"/>
            <a:ext cx="111850" cy="346560"/>
            <a:chOff x="5742706" y="3205530"/>
            <a:chExt cx="134220" cy="415872"/>
          </a:xfrm>
        </p:grpSpPr>
        <p:sp>
          <p:nvSpPr>
            <p:cNvPr id="134" name="Ellipse 133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35" name="Ellipse 134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36" name="Ellipse 135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137" name="Gruppieren 136"/>
          <p:cNvGrpSpPr/>
          <p:nvPr/>
        </p:nvGrpSpPr>
        <p:grpSpPr>
          <a:xfrm>
            <a:off x="6880450" y="2711054"/>
            <a:ext cx="111850" cy="346560"/>
            <a:chOff x="5742706" y="3205530"/>
            <a:chExt cx="134220" cy="415872"/>
          </a:xfrm>
        </p:grpSpPr>
        <p:sp>
          <p:nvSpPr>
            <p:cNvPr id="138" name="Ellipse 137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39" name="Ellipse 138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40" name="Ellipse 139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141" name="Gruppieren 140"/>
          <p:cNvGrpSpPr/>
          <p:nvPr/>
        </p:nvGrpSpPr>
        <p:grpSpPr>
          <a:xfrm>
            <a:off x="6992300" y="2711054"/>
            <a:ext cx="111850" cy="346560"/>
            <a:chOff x="5742706" y="3205530"/>
            <a:chExt cx="134220" cy="415872"/>
          </a:xfrm>
        </p:grpSpPr>
        <p:sp>
          <p:nvSpPr>
            <p:cNvPr id="142" name="Ellipse 141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43" name="Ellipse 142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44" name="Ellipse 143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145" name="Gruppieren 144"/>
          <p:cNvGrpSpPr/>
          <p:nvPr/>
        </p:nvGrpSpPr>
        <p:grpSpPr>
          <a:xfrm>
            <a:off x="7104150" y="2711054"/>
            <a:ext cx="111850" cy="346560"/>
            <a:chOff x="5742706" y="3205530"/>
            <a:chExt cx="134220" cy="415872"/>
          </a:xfrm>
        </p:grpSpPr>
        <p:sp>
          <p:nvSpPr>
            <p:cNvPr id="146" name="Ellipse 145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47" name="Ellipse 146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48" name="Ellipse 147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7216000" y="2711054"/>
            <a:ext cx="111850" cy="346560"/>
            <a:chOff x="5742706" y="3205530"/>
            <a:chExt cx="134220" cy="415872"/>
          </a:xfrm>
        </p:grpSpPr>
        <p:sp>
          <p:nvSpPr>
            <p:cNvPr id="150" name="Ellipse 149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51" name="Ellipse 150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52" name="Ellipse 151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153" name="Gruppieren 152"/>
          <p:cNvGrpSpPr/>
          <p:nvPr/>
        </p:nvGrpSpPr>
        <p:grpSpPr>
          <a:xfrm>
            <a:off x="7327850" y="2711054"/>
            <a:ext cx="111850" cy="346560"/>
            <a:chOff x="5742706" y="3205530"/>
            <a:chExt cx="134220" cy="415872"/>
          </a:xfrm>
        </p:grpSpPr>
        <p:sp>
          <p:nvSpPr>
            <p:cNvPr id="154" name="Ellipse 153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55" name="Ellipse 154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56" name="Ellipse 155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157" name="Gruppieren 156"/>
          <p:cNvGrpSpPr/>
          <p:nvPr/>
        </p:nvGrpSpPr>
        <p:grpSpPr>
          <a:xfrm>
            <a:off x="7439700" y="2711054"/>
            <a:ext cx="111850" cy="227440"/>
            <a:chOff x="5742706" y="3205530"/>
            <a:chExt cx="134220" cy="272928"/>
          </a:xfrm>
        </p:grpSpPr>
        <p:sp>
          <p:nvSpPr>
            <p:cNvPr id="158" name="Ellipse 157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59" name="Ellipse 158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solidFill>
              <a:srgbClr val="B7D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161" name="Gruppieren 160"/>
          <p:cNvGrpSpPr/>
          <p:nvPr/>
        </p:nvGrpSpPr>
        <p:grpSpPr>
          <a:xfrm>
            <a:off x="5873800" y="3127198"/>
            <a:ext cx="111850" cy="346560"/>
            <a:chOff x="5742706" y="3205530"/>
            <a:chExt cx="134220" cy="415872"/>
          </a:xfrm>
          <a:solidFill>
            <a:srgbClr val="31D6AD"/>
          </a:solidFill>
        </p:grpSpPr>
        <p:sp>
          <p:nvSpPr>
            <p:cNvPr id="162" name="Ellipse 161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63" name="Ellipse 162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64" name="Ellipse 163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165" name="Gruppieren 164"/>
          <p:cNvGrpSpPr/>
          <p:nvPr/>
        </p:nvGrpSpPr>
        <p:grpSpPr>
          <a:xfrm>
            <a:off x="5985650" y="3127198"/>
            <a:ext cx="111850" cy="346560"/>
            <a:chOff x="5742706" y="3205530"/>
            <a:chExt cx="134220" cy="415872"/>
          </a:xfrm>
          <a:solidFill>
            <a:srgbClr val="31D6AD"/>
          </a:solidFill>
        </p:grpSpPr>
        <p:sp>
          <p:nvSpPr>
            <p:cNvPr id="166" name="Ellipse 165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67" name="Ellipse 166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68" name="Ellipse 167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169" name="Gruppieren 168"/>
          <p:cNvGrpSpPr/>
          <p:nvPr/>
        </p:nvGrpSpPr>
        <p:grpSpPr>
          <a:xfrm>
            <a:off x="6097500" y="3127198"/>
            <a:ext cx="111850" cy="346560"/>
            <a:chOff x="5742706" y="3205530"/>
            <a:chExt cx="134220" cy="415872"/>
          </a:xfrm>
          <a:solidFill>
            <a:srgbClr val="31D6AD"/>
          </a:solidFill>
        </p:grpSpPr>
        <p:sp>
          <p:nvSpPr>
            <p:cNvPr id="170" name="Ellipse 169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71" name="Ellipse 170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72" name="Ellipse 171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173" name="Gruppieren 172"/>
          <p:cNvGrpSpPr/>
          <p:nvPr/>
        </p:nvGrpSpPr>
        <p:grpSpPr>
          <a:xfrm>
            <a:off x="6209350" y="3127198"/>
            <a:ext cx="111850" cy="346560"/>
            <a:chOff x="5742706" y="3205530"/>
            <a:chExt cx="134220" cy="415872"/>
          </a:xfrm>
          <a:solidFill>
            <a:srgbClr val="31D6AD"/>
          </a:solidFill>
        </p:grpSpPr>
        <p:sp>
          <p:nvSpPr>
            <p:cNvPr id="174" name="Ellipse 173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75" name="Ellipse 174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76" name="Ellipse 175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177" name="Gruppieren 176"/>
          <p:cNvGrpSpPr/>
          <p:nvPr/>
        </p:nvGrpSpPr>
        <p:grpSpPr>
          <a:xfrm>
            <a:off x="6321200" y="3127198"/>
            <a:ext cx="111850" cy="346560"/>
            <a:chOff x="5742706" y="3205530"/>
            <a:chExt cx="134220" cy="415872"/>
          </a:xfrm>
          <a:solidFill>
            <a:srgbClr val="31D6AD"/>
          </a:solidFill>
        </p:grpSpPr>
        <p:sp>
          <p:nvSpPr>
            <p:cNvPr id="178" name="Ellipse 177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79" name="Ellipse 178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80" name="Ellipse 179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181" name="Gruppieren 180"/>
          <p:cNvGrpSpPr/>
          <p:nvPr/>
        </p:nvGrpSpPr>
        <p:grpSpPr>
          <a:xfrm>
            <a:off x="6433050" y="3127198"/>
            <a:ext cx="111850" cy="346560"/>
            <a:chOff x="5742706" y="3205530"/>
            <a:chExt cx="134220" cy="415872"/>
          </a:xfrm>
          <a:solidFill>
            <a:srgbClr val="31D6AD"/>
          </a:solidFill>
        </p:grpSpPr>
        <p:sp>
          <p:nvSpPr>
            <p:cNvPr id="182" name="Ellipse 181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83" name="Ellipse 182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84" name="Ellipse 183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185" name="Gruppieren 184"/>
          <p:cNvGrpSpPr/>
          <p:nvPr/>
        </p:nvGrpSpPr>
        <p:grpSpPr>
          <a:xfrm>
            <a:off x="6544900" y="3127198"/>
            <a:ext cx="111850" cy="346560"/>
            <a:chOff x="5742706" y="3205530"/>
            <a:chExt cx="134220" cy="415872"/>
          </a:xfrm>
          <a:solidFill>
            <a:srgbClr val="31D6AD"/>
          </a:solidFill>
        </p:grpSpPr>
        <p:sp>
          <p:nvSpPr>
            <p:cNvPr id="186" name="Ellipse 185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87" name="Ellipse 186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88" name="Ellipse 187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189" name="Gruppieren 188"/>
          <p:cNvGrpSpPr/>
          <p:nvPr/>
        </p:nvGrpSpPr>
        <p:grpSpPr>
          <a:xfrm>
            <a:off x="6656750" y="3127198"/>
            <a:ext cx="111850" cy="346560"/>
            <a:chOff x="5742706" y="3205530"/>
            <a:chExt cx="134220" cy="415872"/>
          </a:xfrm>
          <a:solidFill>
            <a:srgbClr val="31D6AD"/>
          </a:solidFill>
        </p:grpSpPr>
        <p:sp>
          <p:nvSpPr>
            <p:cNvPr id="190" name="Ellipse 189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91" name="Ellipse 190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92" name="Ellipse 191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sp>
        <p:nvSpPr>
          <p:cNvPr id="194" name="Ellipse 193"/>
          <p:cNvSpPr>
            <a:spLocks noChangeAspect="1"/>
          </p:cNvSpPr>
          <p:nvPr/>
        </p:nvSpPr>
        <p:spPr>
          <a:xfrm>
            <a:off x="6768600" y="3127198"/>
            <a:ext cx="111850" cy="108320"/>
          </a:xfrm>
          <a:prstGeom prst="ellipse">
            <a:avLst/>
          </a:prstGeom>
          <a:solidFill>
            <a:srgbClr val="31D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500"/>
          </a:p>
        </p:txBody>
      </p:sp>
      <p:grpSp>
        <p:nvGrpSpPr>
          <p:cNvPr id="197" name="Gruppieren 196"/>
          <p:cNvGrpSpPr/>
          <p:nvPr/>
        </p:nvGrpSpPr>
        <p:grpSpPr>
          <a:xfrm>
            <a:off x="5873800" y="3586078"/>
            <a:ext cx="111850" cy="346560"/>
            <a:chOff x="5742706" y="3205530"/>
            <a:chExt cx="134220" cy="415872"/>
          </a:xfrm>
          <a:solidFill>
            <a:srgbClr val="FFD44B"/>
          </a:solidFill>
        </p:grpSpPr>
        <p:sp>
          <p:nvSpPr>
            <p:cNvPr id="198" name="Ellipse 197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199" name="Ellipse 198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00" name="Ellipse 199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201" name="Gruppieren 200"/>
          <p:cNvGrpSpPr/>
          <p:nvPr/>
        </p:nvGrpSpPr>
        <p:grpSpPr>
          <a:xfrm>
            <a:off x="5985650" y="3586078"/>
            <a:ext cx="111850" cy="346560"/>
            <a:chOff x="5742706" y="3205530"/>
            <a:chExt cx="134220" cy="415872"/>
          </a:xfrm>
          <a:solidFill>
            <a:srgbClr val="FFD44B"/>
          </a:solidFill>
        </p:grpSpPr>
        <p:sp>
          <p:nvSpPr>
            <p:cNvPr id="202" name="Ellipse 201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03" name="Ellipse 202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04" name="Ellipse 203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205" name="Gruppieren 204"/>
          <p:cNvGrpSpPr/>
          <p:nvPr/>
        </p:nvGrpSpPr>
        <p:grpSpPr>
          <a:xfrm>
            <a:off x="6097500" y="3586078"/>
            <a:ext cx="111850" cy="346560"/>
            <a:chOff x="5742706" y="3205530"/>
            <a:chExt cx="134220" cy="415872"/>
          </a:xfrm>
          <a:solidFill>
            <a:srgbClr val="FFD44B"/>
          </a:solidFill>
        </p:grpSpPr>
        <p:sp>
          <p:nvSpPr>
            <p:cNvPr id="206" name="Ellipse 205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07" name="Ellipse 206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08" name="Ellipse 207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209" name="Gruppieren 208"/>
          <p:cNvGrpSpPr/>
          <p:nvPr/>
        </p:nvGrpSpPr>
        <p:grpSpPr>
          <a:xfrm>
            <a:off x="6209350" y="3586078"/>
            <a:ext cx="111850" cy="346560"/>
            <a:chOff x="5742706" y="3205530"/>
            <a:chExt cx="134220" cy="415872"/>
          </a:xfrm>
          <a:solidFill>
            <a:srgbClr val="FFD44B"/>
          </a:solidFill>
        </p:grpSpPr>
        <p:sp>
          <p:nvSpPr>
            <p:cNvPr id="210" name="Ellipse 209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11" name="Ellipse 210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12" name="Ellipse 211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213" name="Gruppieren 212"/>
          <p:cNvGrpSpPr/>
          <p:nvPr/>
        </p:nvGrpSpPr>
        <p:grpSpPr>
          <a:xfrm>
            <a:off x="6321200" y="3586078"/>
            <a:ext cx="111850" cy="346560"/>
            <a:chOff x="5742706" y="3205530"/>
            <a:chExt cx="134220" cy="415872"/>
          </a:xfrm>
          <a:solidFill>
            <a:srgbClr val="FFD44B"/>
          </a:solidFill>
        </p:grpSpPr>
        <p:sp>
          <p:nvSpPr>
            <p:cNvPr id="214" name="Ellipse 213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15" name="Ellipse 214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16" name="Ellipse 215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217" name="Gruppieren 216"/>
          <p:cNvGrpSpPr/>
          <p:nvPr/>
        </p:nvGrpSpPr>
        <p:grpSpPr>
          <a:xfrm>
            <a:off x="6433050" y="3586078"/>
            <a:ext cx="111850" cy="346560"/>
            <a:chOff x="5742706" y="3205530"/>
            <a:chExt cx="134220" cy="415872"/>
          </a:xfrm>
          <a:solidFill>
            <a:srgbClr val="FFD44B"/>
          </a:solidFill>
        </p:grpSpPr>
        <p:sp>
          <p:nvSpPr>
            <p:cNvPr id="218" name="Ellipse 217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19" name="Ellipse 218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20" name="Ellipse 219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221" name="Gruppieren 220"/>
          <p:cNvGrpSpPr/>
          <p:nvPr/>
        </p:nvGrpSpPr>
        <p:grpSpPr>
          <a:xfrm>
            <a:off x="6544900" y="3586078"/>
            <a:ext cx="111850" cy="346560"/>
            <a:chOff x="5742706" y="3205530"/>
            <a:chExt cx="134220" cy="415872"/>
          </a:xfrm>
          <a:solidFill>
            <a:srgbClr val="FFD44B"/>
          </a:solidFill>
        </p:grpSpPr>
        <p:sp>
          <p:nvSpPr>
            <p:cNvPr id="222" name="Ellipse 221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23" name="Ellipse 222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24" name="Ellipse 223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225" name="Gruppieren 224"/>
          <p:cNvGrpSpPr/>
          <p:nvPr/>
        </p:nvGrpSpPr>
        <p:grpSpPr>
          <a:xfrm>
            <a:off x="6656750" y="3586078"/>
            <a:ext cx="111850" cy="346560"/>
            <a:chOff x="5742706" y="3205530"/>
            <a:chExt cx="134220" cy="415872"/>
          </a:xfrm>
          <a:solidFill>
            <a:srgbClr val="FFD44B"/>
          </a:solidFill>
        </p:grpSpPr>
        <p:sp>
          <p:nvSpPr>
            <p:cNvPr id="226" name="Ellipse 225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27" name="Ellipse 226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28" name="Ellipse 227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230" name="Gruppieren 229"/>
          <p:cNvGrpSpPr/>
          <p:nvPr/>
        </p:nvGrpSpPr>
        <p:grpSpPr>
          <a:xfrm>
            <a:off x="5876083" y="4043687"/>
            <a:ext cx="111850" cy="346560"/>
            <a:chOff x="5742706" y="3205530"/>
            <a:chExt cx="134220" cy="415872"/>
          </a:xfrm>
          <a:solidFill>
            <a:srgbClr val="66D0F6"/>
          </a:solidFill>
        </p:grpSpPr>
        <p:sp>
          <p:nvSpPr>
            <p:cNvPr id="231" name="Ellipse 230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32" name="Ellipse 231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33" name="Ellipse 232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234" name="Gruppieren 233"/>
          <p:cNvGrpSpPr/>
          <p:nvPr/>
        </p:nvGrpSpPr>
        <p:grpSpPr>
          <a:xfrm>
            <a:off x="5987933" y="4043687"/>
            <a:ext cx="111850" cy="346560"/>
            <a:chOff x="5742706" y="3205530"/>
            <a:chExt cx="134220" cy="415872"/>
          </a:xfrm>
          <a:solidFill>
            <a:srgbClr val="66D0F6"/>
          </a:solidFill>
        </p:grpSpPr>
        <p:sp>
          <p:nvSpPr>
            <p:cNvPr id="235" name="Ellipse 234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36" name="Ellipse 235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37" name="Ellipse 236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238" name="Gruppieren 237"/>
          <p:cNvGrpSpPr/>
          <p:nvPr/>
        </p:nvGrpSpPr>
        <p:grpSpPr>
          <a:xfrm>
            <a:off x="6099783" y="4043687"/>
            <a:ext cx="111850" cy="346560"/>
            <a:chOff x="5742706" y="3205530"/>
            <a:chExt cx="134220" cy="415872"/>
          </a:xfrm>
          <a:solidFill>
            <a:srgbClr val="66D0F6"/>
          </a:solidFill>
        </p:grpSpPr>
        <p:sp>
          <p:nvSpPr>
            <p:cNvPr id="239" name="Ellipse 238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40" name="Ellipse 239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41" name="Ellipse 240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242" name="Gruppieren 241"/>
          <p:cNvGrpSpPr/>
          <p:nvPr/>
        </p:nvGrpSpPr>
        <p:grpSpPr>
          <a:xfrm>
            <a:off x="6211633" y="4043687"/>
            <a:ext cx="111850" cy="346560"/>
            <a:chOff x="5742706" y="3205530"/>
            <a:chExt cx="134220" cy="415872"/>
          </a:xfrm>
          <a:solidFill>
            <a:srgbClr val="66D0F6"/>
          </a:solidFill>
        </p:grpSpPr>
        <p:sp>
          <p:nvSpPr>
            <p:cNvPr id="243" name="Ellipse 242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44" name="Ellipse 243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45" name="Ellipse 244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246" name="Gruppieren 245"/>
          <p:cNvGrpSpPr/>
          <p:nvPr/>
        </p:nvGrpSpPr>
        <p:grpSpPr>
          <a:xfrm>
            <a:off x="6323483" y="4043687"/>
            <a:ext cx="111850" cy="346560"/>
            <a:chOff x="5742706" y="3205530"/>
            <a:chExt cx="134220" cy="415872"/>
          </a:xfrm>
          <a:solidFill>
            <a:srgbClr val="66D0F6"/>
          </a:solidFill>
        </p:grpSpPr>
        <p:sp>
          <p:nvSpPr>
            <p:cNvPr id="247" name="Ellipse 246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48" name="Ellipse 247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49" name="Ellipse 248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250" name="Gruppieren 249"/>
          <p:cNvGrpSpPr/>
          <p:nvPr/>
        </p:nvGrpSpPr>
        <p:grpSpPr>
          <a:xfrm>
            <a:off x="6435333" y="4043687"/>
            <a:ext cx="111850" cy="346560"/>
            <a:chOff x="5742706" y="3205530"/>
            <a:chExt cx="134220" cy="415872"/>
          </a:xfrm>
          <a:solidFill>
            <a:srgbClr val="66D0F6"/>
          </a:solidFill>
        </p:grpSpPr>
        <p:sp>
          <p:nvSpPr>
            <p:cNvPr id="251" name="Ellipse 250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52" name="Ellipse 251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53" name="Ellipse 252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254" name="Gruppieren 253"/>
          <p:cNvGrpSpPr/>
          <p:nvPr/>
        </p:nvGrpSpPr>
        <p:grpSpPr>
          <a:xfrm>
            <a:off x="6544900" y="4043687"/>
            <a:ext cx="111850" cy="346560"/>
            <a:chOff x="5742706" y="3205530"/>
            <a:chExt cx="134220" cy="415872"/>
          </a:xfrm>
          <a:solidFill>
            <a:srgbClr val="66D0F6"/>
          </a:solidFill>
        </p:grpSpPr>
        <p:sp>
          <p:nvSpPr>
            <p:cNvPr id="255" name="Ellipse 254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56" name="Ellipse 255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57" name="Ellipse 256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258" name="Gruppieren 257"/>
          <p:cNvGrpSpPr/>
          <p:nvPr/>
        </p:nvGrpSpPr>
        <p:grpSpPr>
          <a:xfrm>
            <a:off x="6654467" y="4043687"/>
            <a:ext cx="111850" cy="346560"/>
            <a:chOff x="5742706" y="3205530"/>
            <a:chExt cx="134220" cy="415872"/>
          </a:xfrm>
          <a:solidFill>
            <a:srgbClr val="66D0F6"/>
          </a:solidFill>
        </p:grpSpPr>
        <p:sp>
          <p:nvSpPr>
            <p:cNvPr id="259" name="Ellipse 258"/>
            <p:cNvSpPr>
              <a:spLocks noChangeAspect="1"/>
            </p:cNvSpPr>
            <p:nvPr/>
          </p:nvSpPr>
          <p:spPr>
            <a:xfrm>
              <a:off x="5742706" y="3205530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60" name="Ellipse 259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61" name="Ellipse 260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294" name="Gruppieren 293"/>
          <p:cNvGrpSpPr/>
          <p:nvPr/>
        </p:nvGrpSpPr>
        <p:grpSpPr>
          <a:xfrm>
            <a:off x="5873800" y="4834848"/>
            <a:ext cx="111850" cy="227440"/>
            <a:chOff x="5742706" y="3348474"/>
            <a:chExt cx="134220" cy="272928"/>
          </a:xfrm>
          <a:solidFill>
            <a:srgbClr val="513E6B"/>
          </a:solidFill>
        </p:grpSpPr>
        <p:sp>
          <p:nvSpPr>
            <p:cNvPr id="296" name="Ellipse 295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297" name="Ellipse 296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298" name="Gruppieren 297"/>
          <p:cNvGrpSpPr/>
          <p:nvPr/>
        </p:nvGrpSpPr>
        <p:grpSpPr>
          <a:xfrm>
            <a:off x="5985650" y="4834848"/>
            <a:ext cx="111850" cy="227440"/>
            <a:chOff x="5742706" y="3348474"/>
            <a:chExt cx="134220" cy="272928"/>
          </a:xfrm>
          <a:solidFill>
            <a:srgbClr val="513E6B"/>
          </a:solidFill>
        </p:grpSpPr>
        <p:sp>
          <p:nvSpPr>
            <p:cNvPr id="300" name="Ellipse 299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301" name="Ellipse 300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302" name="Gruppieren 301"/>
          <p:cNvGrpSpPr/>
          <p:nvPr/>
        </p:nvGrpSpPr>
        <p:grpSpPr>
          <a:xfrm>
            <a:off x="6097500" y="4834848"/>
            <a:ext cx="111850" cy="227440"/>
            <a:chOff x="5742706" y="3348474"/>
            <a:chExt cx="134220" cy="272928"/>
          </a:xfrm>
          <a:solidFill>
            <a:srgbClr val="513E6B"/>
          </a:solidFill>
        </p:grpSpPr>
        <p:sp>
          <p:nvSpPr>
            <p:cNvPr id="304" name="Ellipse 303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305" name="Ellipse 304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306" name="Gruppieren 305"/>
          <p:cNvGrpSpPr/>
          <p:nvPr/>
        </p:nvGrpSpPr>
        <p:grpSpPr>
          <a:xfrm>
            <a:off x="6209350" y="4834848"/>
            <a:ext cx="111850" cy="227440"/>
            <a:chOff x="5742706" y="3348474"/>
            <a:chExt cx="134220" cy="272928"/>
          </a:xfrm>
          <a:solidFill>
            <a:srgbClr val="513E6B"/>
          </a:solidFill>
        </p:grpSpPr>
        <p:sp>
          <p:nvSpPr>
            <p:cNvPr id="308" name="Ellipse 307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309" name="Ellipse 308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310" name="Gruppieren 309"/>
          <p:cNvGrpSpPr/>
          <p:nvPr/>
        </p:nvGrpSpPr>
        <p:grpSpPr>
          <a:xfrm>
            <a:off x="6321200" y="4834848"/>
            <a:ext cx="111850" cy="227440"/>
            <a:chOff x="5742706" y="3348474"/>
            <a:chExt cx="134220" cy="272928"/>
          </a:xfrm>
          <a:solidFill>
            <a:srgbClr val="513E6B"/>
          </a:solidFill>
        </p:grpSpPr>
        <p:sp>
          <p:nvSpPr>
            <p:cNvPr id="312" name="Ellipse 311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313" name="Ellipse 312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314" name="Gruppieren 313"/>
          <p:cNvGrpSpPr/>
          <p:nvPr/>
        </p:nvGrpSpPr>
        <p:grpSpPr>
          <a:xfrm>
            <a:off x="6433050" y="4834848"/>
            <a:ext cx="111850" cy="227440"/>
            <a:chOff x="5742706" y="3348474"/>
            <a:chExt cx="134220" cy="272928"/>
          </a:xfrm>
          <a:solidFill>
            <a:srgbClr val="513E6B"/>
          </a:solidFill>
        </p:grpSpPr>
        <p:sp>
          <p:nvSpPr>
            <p:cNvPr id="316" name="Ellipse 315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317" name="Ellipse 316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318" name="Gruppieren 317"/>
          <p:cNvGrpSpPr/>
          <p:nvPr/>
        </p:nvGrpSpPr>
        <p:grpSpPr>
          <a:xfrm>
            <a:off x="6542617" y="4834848"/>
            <a:ext cx="111850" cy="227440"/>
            <a:chOff x="5742706" y="3348474"/>
            <a:chExt cx="134220" cy="272928"/>
          </a:xfrm>
          <a:solidFill>
            <a:srgbClr val="513E6B"/>
          </a:solidFill>
        </p:grpSpPr>
        <p:sp>
          <p:nvSpPr>
            <p:cNvPr id="320" name="Ellipse 319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321" name="Ellipse 320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322" name="Gruppieren 321"/>
          <p:cNvGrpSpPr/>
          <p:nvPr/>
        </p:nvGrpSpPr>
        <p:grpSpPr>
          <a:xfrm>
            <a:off x="6652183" y="4834848"/>
            <a:ext cx="111850" cy="227440"/>
            <a:chOff x="5742706" y="3348474"/>
            <a:chExt cx="134220" cy="272928"/>
          </a:xfrm>
          <a:solidFill>
            <a:srgbClr val="513E6B"/>
          </a:solidFill>
        </p:grpSpPr>
        <p:sp>
          <p:nvSpPr>
            <p:cNvPr id="324" name="Ellipse 323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325" name="Ellipse 324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326" name="Gruppieren 325"/>
          <p:cNvGrpSpPr/>
          <p:nvPr/>
        </p:nvGrpSpPr>
        <p:grpSpPr>
          <a:xfrm>
            <a:off x="6761750" y="4834735"/>
            <a:ext cx="111850" cy="227440"/>
            <a:chOff x="5742706" y="3348474"/>
            <a:chExt cx="134220" cy="272928"/>
          </a:xfrm>
          <a:solidFill>
            <a:srgbClr val="513E6B"/>
          </a:solidFill>
        </p:grpSpPr>
        <p:sp>
          <p:nvSpPr>
            <p:cNvPr id="327" name="Ellipse 326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328" name="Ellipse 327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329" name="Gruppieren 328"/>
          <p:cNvGrpSpPr/>
          <p:nvPr/>
        </p:nvGrpSpPr>
        <p:grpSpPr>
          <a:xfrm>
            <a:off x="6871317" y="4834735"/>
            <a:ext cx="111850" cy="227440"/>
            <a:chOff x="5742706" y="3348474"/>
            <a:chExt cx="134220" cy="272928"/>
          </a:xfrm>
          <a:solidFill>
            <a:srgbClr val="513E6B"/>
          </a:solidFill>
        </p:grpSpPr>
        <p:sp>
          <p:nvSpPr>
            <p:cNvPr id="330" name="Ellipse 329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331" name="Ellipse 330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332" name="Gruppieren 331"/>
          <p:cNvGrpSpPr/>
          <p:nvPr/>
        </p:nvGrpSpPr>
        <p:grpSpPr>
          <a:xfrm>
            <a:off x="5878892" y="4501759"/>
            <a:ext cx="111850" cy="227440"/>
            <a:chOff x="5742706" y="3348474"/>
            <a:chExt cx="134220" cy="272928"/>
          </a:xfrm>
          <a:solidFill>
            <a:srgbClr val="B19FC9"/>
          </a:solidFill>
        </p:grpSpPr>
        <p:sp>
          <p:nvSpPr>
            <p:cNvPr id="333" name="Ellipse 332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334" name="Ellipse 333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grpSp>
        <p:nvGrpSpPr>
          <p:cNvPr id="335" name="Gruppieren 334"/>
          <p:cNvGrpSpPr/>
          <p:nvPr/>
        </p:nvGrpSpPr>
        <p:grpSpPr>
          <a:xfrm>
            <a:off x="5984818" y="4501759"/>
            <a:ext cx="111850" cy="227440"/>
            <a:chOff x="5742706" y="3348474"/>
            <a:chExt cx="134220" cy="272928"/>
          </a:xfrm>
          <a:solidFill>
            <a:srgbClr val="B19FC9"/>
          </a:solidFill>
        </p:grpSpPr>
        <p:sp>
          <p:nvSpPr>
            <p:cNvPr id="336" name="Ellipse 335"/>
            <p:cNvSpPr>
              <a:spLocks noChangeAspect="1"/>
            </p:cNvSpPr>
            <p:nvPr/>
          </p:nvSpPr>
          <p:spPr>
            <a:xfrm>
              <a:off x="5742706" y="3348474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  <p:sp>
          <p:nvSpPr>
            <p:cNvPr id="337" name="Ellipse 336"/>
            <p:cNvSpPr>
              <a:spLocks noChangeAspect="1"/>
            </p:cNvSpPr>
            <p:nvPr/>
          </p:nvSpPr>
          <p:spPr>
            <a:xfrm>
              <a:off x="5742706" y="3491418"/>
              <a:ext cx="134220" cy="1299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/>
            </a:p>
          </p:txBody>
        </p:sp>
      </p:grpSp>
      <p:sp>
        <p:nvSpPr>
          <p:cNvPr id="338" name="Ellipse 337"/>
          <p:cNvSpPr>
            <a:spLocks noChangeAspect="1"/>
          </p:cNvSpPr>
          <p:nvPr/>
        </p:nvSpPr>
        <p:spPr>
          <a:xfrm>
            <a:off x="6090745" y="4498610"/>
            <a:ext cx="111850" cy="108320"/>
          </a:xfrm>
          <a:prstGeom prst="ellipse">
            <a:avLst/>
          </a:prstGeom>
          <a:solidFill>
            <a:srgbClr val="B19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50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11DBF283-AE0F-4BB9-8641-EE9EBA17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Folie </a:t>
            </a:r>
            <a:fld id="{BE3DC40E-DBBE-4E2D-9EEC-FBF0DA0E9179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35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0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6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2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5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8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1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4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  <p:bldP spid="48" grpId="0" animBg="1"/>
      <p:bldP spid="50" grpId="0" animBg="1"/>
      <p:bldP spid="51" grpId="0" animBg="1"/>
      <p:bldP spid="53" grpId="0" animBg="1"/>
      <p:bldP spid="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18" grpId="0" animBg="1"/>
      <p:bldP spid="65" grpId="0" animBg="1"/>
      <p:bldP spid="70" grpId="0" animBg="1"/>
      <p:bldP spid="67" grpId="0" animBg="1"/>
      <p:bldP spid="194" grpId="0" animBg="1"/>
      <p:bldP spid="3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навчального плану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 rot="5400000">
            <a:off x="3246649" y="623818"/>
            <a:ext cx="300033" cy="129000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1000" b="1" dirty="0"/>
              <a:t>2. </a:t>
            </a:r>
            <a:r>
              <a:rPr lang="uk-UA" sz="1000" b="1" dirty="0" smtClean="0"/>
              <a:t>Семестр </a:t>
            </a:r>
            <a:endParaRPr lang="de-AT" sz="1000" b="1" dirty="0"/>
          </a:p>
        </p:txBody>
      </p:sp>
      <p:sp>
        <p:nvSpPr>
          <p:cNvPr id="8" name="Rechteck 7"/>
          <p:cNvSpPr/>
          <p:nvPr/>
        </p:nvSpPr>
        <p:spPr>
          <a:xfrm rot="5400000">
            <a:off x="4622484" y="623819"/>
            <a:ext cx="300033" cy="128999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1000" b="1" dirty="0"/>
              <a:t>3. </a:t>
            </a:r>
            <a:r>
              <a:rPr lang="uk-UA" sz="1000" b="1" dirty="0" smtClean="0"/>
              <a:t>Семестр </a:t>
            </a:r>
            <a:endParaRPr lang="de-AT" sz="1000" b="1" dirty="0"/>
          </a:p>
        </p:txBody>
      </p:sp>
      <p:sp>
        <p:nvSpPr>
          <p:cNvPr id="10" name="Rechteck 9"/>
          <p:cNvSpPr/>
          <p:nvPr/>
        </p:nvSpPr>
        <p:spPr>
          <a:xfrm rot="5400000">
            <a:off x="6640396" y="-23388"/>
            <a:ext cx="300033" cy="258441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1000" b="1" dirty="0"/>
              <a:t>4. &amp; 5. </a:t>
            </a:r>
            <a:r>
              <a:rPr lang="uk-UA" sz="1000" b="1" dirty="0" smtClean="0"/>
              <a:t>Семестр </a:t>
            </a:r>
            <a:endParaRPr lang="de-AT" sz="1000" b="1" dirty="0"/>
          </a:p>
        </p:txBody>
      </p:sp>
      <p:sp>
        <p:nvSpPr>
          <p:cNvPr id="21" name="Rechteck 20"/>
          <p:cNvSpPr/>
          <p:nvPr/>
        </p:nvSpPr>
        <p:spPr>
          <a:xfrm rot="16200000">
            <a:off x="-531814" y="2756865"/>
            <a:ext cx="3222627" cy="543559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de-AT" sz="833" b="1" kern="0" dirty="0" smtClean="0">
                <a:solidFill>
                  <a:schemeClr val="bg1"/>
                </a:solidFill>
                <a:latin typeface="Verdana"/>
              </a:rPr>
              <a:t> </a:t>
            </a:r>
            <a:r>
              <a:rPr lang="uk-UA" sz="833" b="1" kern="0" dirty="0">
                <a:solidFill>
                  <a:schemeClr val="bg1"/>
                </a:solidFill>
              </a:rPr>
              <a:t>Загальне </a:t>
            </a:r>
            <a:r>
              <a:rPr lang="uk-UA" sz="833" b="1" kern="0" dirty="0" smtClean="0">
                <a:solidFill>
                  <a:schemeClr val="bg1"/>
                </a:solidFill>
              </a:rPr>
              <a:t>бізнес-адміністрування,</a:t>
            </a:r>
            <a:endParaRPr lang="ru-RU" sz="833" b="1" kern="0" dirty="0" smtClean="0">
              <a:solidFill>
                <a:schemeClr val="bg1"/>
              </a:solidFill>
            </a:endParaRPr>
          </a:p>
          <a:p>
            <a:pPr algn="ctr" defTabSz="761970">
              <a:defRPr/>
            </a:pPr>
            <a:r>
              <a:rPr lang="ru-RU" sz="833" b="1" kern="0" dirty="0" smtClean="0">
                <a:solidFill>
                  <a:schemeClr val="bg1"/>
                </a:solidFill>
              </a:rPr>
              <a:t>  в тому </a:t>
            </a:r>
            <a:r>
              <a:rPr lang="ru-RU" sz="833" b="1" kern="0" dirty="0" err="1" smtClean="0">
                <a:solidFill>
                  <a:schemeClr val="bg1"/>
                </a:solidFill>
              </a:rPr>
              <a:t>числі</a:t>
            </a:r>
            <a:r>
              <a:rPr lang="ru-RU" sz="833" b="1" kern="0" dirty="0" smtClean="0">
                <a:solidFill>
                  <a:schemeClr val="bg1"/>
                </a:solidFill>
              </a:rPr>
              <a:t> </a:t>
            </a:r>
            <a:r>
              <a:rPr lang="ru-RU" sz="833" b="1" kern="0" dirty="0" err="1" smtClean="0">
                <a:solidFill>
                  <a:schemeClr val="bg1"/>
                </a:solidFill>
              </a:rPr>
              <a:t>економічну</a:t>
            </a:r>
            <a:r>
              <a:rPr lang="ru-RU" sz="833" b="1" kern="0" dirty="0" smtClean="0">
                <a:solidFill>
                  <a:schemeClr val="bg1"/>
                </a:solidFill>
              </a:rPr>
              <a:t> </a:t>
            </a:r>
            <a:r>
              <a:rPr lang="ru-RU" sz="833" b="1" kern="0" dirty="0" err="1" smtClean="0">
                <a:solidFill>
                  <a:schemeClr val="bg1"/>
                </a:solidFill>
              </a:rPr>
              <a:t>інформатику</a:t>
            </a:r>
            <a:endParaRPr lang="de-AT" sz="833" b="1" kern="0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22" name="Rechteck 21"/>
          <p:cNvSpPr/>
          <p:nvPr/>
        </p:nvSpPr>
        <p:spPr>
          <a:xfrm rot="16200000">
            <a:off x="463889" y="2416401"/>
            <a:ext cx="2144780" cy="3600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b="1" kern="0" dirty="0" smtClean="0">
                <a:solidFill>
                  <a:schemeClr val="bg1"/>
                </a:solidFill>
              </a:rPr>
              <a:t>підготовка викладачів</a:t>
            </a:r>
            <a:endParaRPr lang="de-AT" sz="833" b="1" kern="0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376190" y="3590367"/>
            <a:ext cx="1290000" cy="36000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chemeClr val="tx1"/>
                </a:solidFill>
                <a:latin typeface="Verdana"/>
              </a:rPr>
              <a:t>Економічна дидактика</a:t>
            </a:r>
            <a:r>
              <a:rPr lang="de-AT" sz="833" kern="0" dirty="0" smtClean="0">
                <a:solidFill>
                  <a:schemeClr val="tx1"/>
                </a:solidFill>
                <a:latin typeface="Verdana"/>
              </a:rPr>
              <a:t> </a:t>
            </a:r>
            <a:r>
              <a:rPr lang="de-AT" sz="833" kern="0" dirty="0">
                <a:solidFill>
                  <a:schemeClr val="tx1"/>
                </a:solidFill>
                <a:latin typeface="Verdana"/>
              </a:rPr>
              <a:t>I</a:t>
            </a:r>
          </a:p>
        </p:txBody>
      </p:sp>
      <p:sp>
        <p:nvSpPr>
          <p:cNvPr id="24" name="Rechteck 23"/>
          <p:cNvSpPr/>
          <p:nvPr/>
        </p:nvSpPr>
        <p:spPr>
          <a:xfrm>
            <a:off x="1731699" y="1450284"/>
            <a:ext cx="929998" cy="754658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chemeClr val="tx1"/>
                </a:solidFill>
              </a:rPr>
              <a:t>Бізнес-економічна мережа </a:t>
            </a:r>
            <a:r>
              <a:rPr lang="de-AT" sz="833" kern="0" dirty="0" smtClean="0">
                <a:solidFill>
                  <a:schemeClr val="tx1"/>
                </a:solidFill>
              </a:rPr>
              <a:t>I</a:t>
            </a:r>
            <a:endParaRPr lang="de-AT" sz="833" kern="0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740959" y="2992589"/>
            <a:ext cx="929998" cy="600000"/>
          </a:xfrm>
          <a:prstGeom prst="rect">
            <a:avLst/>
          </a:prstGeom>
          <a:solidFill>
            <a:srgbClr val="00E6AA"/>
          </a:solidFill>
          <a:ln w="127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0000" rIns="30000"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rgbClr val="000000"/>
                </a:solidFill>
              </a:rPr>
              <a:t>Бізнес освіта </a:t>
            </a:r>
            <a:r>
              <a:rPr lang="de-AT" sz="833" kern="0" dirty="0" smtClean="0">
                <a:solidFill>
                  <a:srgbClr val="000000"/>
                </a:solidFill>
              </a:rPr>
              <a:t>I</a:t>
            </a:r>
            <a:endParaRPr lang="de-AT" sz="833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731520" y="2204064"/>
            <a:ext cx="929998" cy="780323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chemeClr val="tx1"/>
                </a:solidFill>
                <a:latin typeface="Verdana"/>
              </a:rPr>
              <a:t>Методи економічної дидактики </a:t>
            </a:r>
            <a:r>
              <a:rPr lang="de-AT" sz="833" kern="0" dirty="0" smtClean="0">
                <a:solidFill>
                  <a:schemeClr val="tx1"/>
                </a:solidFill>
                <a:latin typeface="Verdana"/>
              </a:rPr>
              <a:t>I</a:t>
            </a:r>
            <a:endParaRPr lang="de-AT" sz="833" kern="0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1356278" y="3996157"/>
            <a:ext cx="1290000" cy="360000"/>
          </a:xfrm>
          <a:prstGeom prst="rect">
            <a:avLst/>
          </a:prstGeom>
          <a:solidFill>
            <a:srgbClr val="00E6AA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30000" rIns="30000"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rgbClr val="000000"/>
                </a:solidFill>
              </a:rPr>
              <a:t>Наука про виховання </a:t>
            </a:r>
            <a:r>
              <a:rPr lang="de-AT" sz="833" kern="0" dirty="0" smtClean="0">
                <a:solidFill>
                  <a:srgbClr val="000000"/>
                </a:solidFill>
                <a:latin typeface="Verdana"/>
              </a:rPr>
              <a:t>I</a:t>
            </a:r>
            <a:endParaRPr lang="de-AT" sz="833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751664" y="3596047"/>
            <a:ext cx="1290000" cy="36000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>
                <a:solidFill>
                  <a:schemeClr val="tx1"/>
                </a:solidFill>
              </a:rPr>
              <a:t>Економічна дидактика</a:t>
            </a:r>
            <a:r>
              <a:rPr lang="de-AT" sz="833" kern="0" dirty="0" smtClean="0">
                <a:solidFill>
                  <a:schemeClr val="tx1"/>
                </a:solidFill>
                <a:latin typeface="Verdana"/>
              </a:rPr>
              <a:t> </a:t>
            </a:r>
            <a:r>
              <a:rPr lang="de-AT" sz="833" kern="0" dirty="0">
                <a:solidFill>
                  <a:schemeClr val="tx1"/>
                </a:solidFill>
                <a:latin typeface="Verdana"/>
              </a:rPr>
              <a:t>II</a:t>
            </a:r>
          </a:p>
        </p:txBody>
      </p:sp>
      <p:sp>
        <p:nvSpPr>
          <p:cNvPr id="29" name="Rechteck 28"/>
          <p:cNvSpPr/>
          <p:nvPr/>
        </p:nvSpPr>
        <p:spPr>
          <a:xfrm>
            <a:off x="2751664" y="2992589"/>
            <a:ext cx="1290000" cy="603524"/>
          </a:xfrm>
          <a:prstGeom prst="rect">
            <a:avLst/>
          </a:prstGeom>
          <a:solidFill>
            <a:srgbClr val="00E6AA"/>
          </a:solidFill>
          <a:ln w="127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0000" rIns="30000"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rgbClr val="000000"/>
                </a:solidFill>
              </a:rPr>
              <a:t>Економічна  педагогіка </a:t>
            </a:r>
            <a:r>
              <a:rPr lang="de-AT" sz="833" kern="0" dirty="0" smtClean="0">
                <a:solidFill>
                  <a:srgbClr val="000000"/>
                </a:solidFill>
              </a:rPr>
              <a:t>II</a:t>
            </a:r>
            <a:endParaRPr lang="de-AT" sz="833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2751666" y="1450284"/>
            <a:ext cx="1290000" cy="543097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chemeClr val="tx1"/>
                </a:solidFill>
              </a:rPr>
              <a:t>Дидактика бізнес-інформатики</a:t>
            </a:r>
            <a:endParaRPr lang="de-AT" sz="833" b="1" kern="0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751666" y="1931430"/>
            <a:ext cx="1290000" cy="526133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>
                <a:solidFill>
                  <a:schemeClr val="tx1"/>
                </a:solidFill>
              </a:rPr>
              <a:t>Дидактика бухгалтерського обліку</a:t>
            </a:r>
            <a:endParaRPr lang="de-AT" sz="833" b="1" kern="0" dirty="0">
              <a:solidFill>
                <a:schemeClr val="tx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751666" y="2459319"/>
            <a:ext cx="1290000" cy="525068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>
                <a:solidFill>
                  <a:schemeClr val="tx1"/>
                </a:solidFill>
              </a:rPr>
              <a:t>Методи економічної </a:t>
            </a:r>
            <a:r>
              <a:rPr lang="uk-UA" sz="833" kern="0" dirty="0" smtClean="0">
                <a:solidFill>
                  <a:schemeClr val="tx1"/>
                </a:solidFill>
              </a:rPr>
              <a:t>дидактики</a:t>
            </a:r>
            <a:r>
              <a:rPr lang="de-AT" sz="833" kern="0" dirty="0" smtClean="0">
                <a:solidFill>
                  <a:schemeClr val="tx1"/>
                </a:solidFill>
                <a:latin typeface="Verdana"/>
              </a:rPr>
              <a:t> </a:t>
            </a:r>
            <a:r>
              <a:rPr lang="de-AT" sz="833" kern="0" dirty="0">
                <a:solidFill>
                  <a:schemeClr val="tx1"/>
                </a:solidFill>
                <a:latin typeface="Verdana"/>
              </a:rPr>
              <a:t>II</a:t>
            </a:r>
          </a:p>
        </p:txBody>
      </p:sp>
      <p:sp>
        <p:nvSpPr>
          <p:cNvPr id="33" name="Rechteck 32"/>
          <p:cNvSpPr/>
          <p:nvPr/>
        </p:nvSpPr>
        <p:spPr>
          <a:xfrm>
            <a:off x="2751666" y="3950569"/>
            <a:ext cx="1290000" cy="360000"/>
          </a:xfrm>
          <a:prstGeom prst="rect">
            <a:avLst/>
          </a:prstGeom>
          <a:solidFill>
            <a:srgbClr val="00E6AA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30000" rIns="30000" rtlCol="0" anchor="ctr"/>
          <a:lstStyle/>
          <a:p>
            <a:pPr algn="ctr" defTabSz="761970">
              <a:defRPr/>
            </a:pPr>
            <a:r>
              <a:rPr lang="uk-UA" sz="833" kern="0" dirty="0">
                <a:solidFill>
                  <a:srgbClr val="000000"/>
                </a:solidFill>
              </a:rPr>
              <a:t>Наука про виховання</a:t>
            </a:r>
            <a:r>
              <a:rPr lang="de-AT" sz="833" kern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e-AT" sz="833" kern="0" dirty="0">
                <a:solidFill>
                  <a:srgbClr val="000000"/>
                </a:solidFill>
                <a:latin typeface="Verdana"/>
              </a:rPr>
              <a:t>II</a:t>
            </a:r>
          </a:p>
        </p:txBody>
      </p:sp>
      <p:sp>
        <p:nvSpPr>
          <p:cNvPr id="34" name="Rechteck 33"/>
          <p:cNvSpPr/>
          <p:nvPr/>
        </p:nvSpPr>
        <p:spPr>
          <a:xfrm>
            <a:off x="2754998" y="4310437"/>
            <a:ext cx="1282354" cy="36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ru-RU" sz="833" kern="0" dirty="0" err="1" smtClean="0">
                <a:solidFill>
                  <a:srgbClr val="000000"/>
                </a:solidFill>
              </a:rPr>
              <a:t>Знаннєві</a:t>
            </a:r>
            <a:r>
              <a:rPr lang="ru-RU" sz="833" kern="0" dirty="0" smtClean="0">
                <a:solidFill>
                  <a:srgbClr val="000000"/>
                </a:solidFill>
              </a:rPr>
              <a:t> </a:t>
            </a:r>
            <a:r>
              <a:rPr lang="ru-RU" sz="833" kern="0" dirty="0" err="1" smtClean="0">
                <a:solidFill>
                  <a:srgbClr val="000000"/>
                </a:solidFill>
              </a:rPr>
              <a:t>методи</a:t>
            </a:r>
            <a:r>
              <a:rPr lang="ru-RU" sz="833" kern="0" dirty="0" smtClean="0">
                <a:solidFill>
                  <a:srgbClr val="000000"/>
                </a:solidFill>
              </a:rPr>
              <a:t> </a:t>
            </a:r>
            <a:r>
              <a:rPr lang="ru-RU" sz="833" kern="0" dirty="0" err="1" smtClean="0">
                <a:solidFill>
                  <a:srgbClr val="000000"/>
                </a:solidFill>
              </a:rPr>
              <a:t>роботи</a:t>
            </a:r>
            <a:r>
              <a:rPr lang="ru-RU" sz="833" kern="0" dirty="0" smtClean="0">
                <a:solidFill>
                  <a:srgbClr val="000000"/>
                </a:solidFill>
              </a:rPr>
              <a:t> та </a:t>
            </a:r>
            <a:r>
              <a:rPr lang="ru-RU" sz="833" kern="0" dirty="0" err="1" smtClean="0">
                <a:solidFill>
                  <a:srgbClr val="000000"/>
                </a:solidFill>
              </a:rPr>
              <a:t>дослідження</a:t>
            </a:r>
            <a:endParaRPr lang="de-AT" sz="833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4127500" y="3582638"/>
            <a:ext cx="1290000" cy="36000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>
                <a:solidFill>
                  <a:schemeClr val="tx1"/>
                </a:solidFill>
              </a:rPr>
              <a:t>Економічна дидактика</a:t>
            </a:r>
            <a:r>
              <a:rPr lang="de-AT" sz="833" kern="0" dirty="0" smtClean="0">
                <a:solidFill>
                  <a:schemeClr val="tx1"/>
                </a:solidFill>
                <a:latin typeface="Verdana"/>
              </a:rPr>
              <a:t> </a:t>
            </a:r>
            <a:r>
              <a:rPr lang="de-AT" sz="833" kern="0" dirty="0">
                <a:solidFill>
                  <a:schemeClr val="tx1"/>
                </a:solidFill>
                <a:latin typeface="Verdana"/>
              </a:rPr>
              <a:t>III</a:t>
            </a:r>
          </a:p>
        </p:txBody>
      </p:sp>
      <p:sp>
        <p:nvSpPr>
          <p:cNvPr id="36" name="Rechteck 35"/>
          <p:cNvSpPr/>
          <p:nvPr/>
        </p:nvSpPr>
        <p:spPr>
          <a:xfrm>
            <a:off x="4127500" y="1931431"/>
            <a:ext cx="1290000" cy="526133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chemeClr val="tx1"/>
                </a:solidFill>
              </a:rPr>
              <a:t>Дидактика економіки</a:t>
            </a:r>
            <a:endParaRPr lang="de-AT" sz="833" b="1" kern="0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4127500" y="1447811"/>
            <a:ext cx="1290000" cy="4836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chemeClr val="tx1"/>
                </a:solidFill>
              </a:rPr>
              <a:t>Бізнес-мережа </a:t>
            </a:r>
            <a:r>
              <a:rPr lang="de-AT" sz="833" kern="0" dirty="0" smtClean="0">
                <a:solidFill>
                  <a:schemeClr val="tx1"/>
                </a:solidFill>
              </a:rPr>
              <a:t>II</a:t>
            </a:r>
            <a:endParaRPr lang="de-AT" sz="833" kern="0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4127500" y="3950437"/>
            <a:ext cx="1290000" cy="360000"/>
          </a:xfrm>
          <a:prstGeom prst="rect">
            <a:avLst/>
          </a:prstGeom>
          <a:solidFill>
            <a:srgbClr val="00E6AA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30000" rIns="30000" rtlCol="0" anchor="ctr"/>
          <a:lstStyle/>
          <a:p>
            <a:pPr algn="ctr" defTabSz="761970">
              <a:defRPr/>
            </a:pPr>
            <a:r>
              <a:rPr lang="uk-UA" sz="833" kern="0" dirty="0">
                <a:solidFill>
                  <a:srgbClr val="000000"/>
                </a:solidFill>
              </a:rPr>
              <a:t>Наука про виховання </a:t>
            </a:r>
            <a:r>
              <a:rPr lang="de-AT" sz="833" kern="0" dirty="0" smtClean="0">
                <a:solidFill>
                  <a:srgbClr val="000000"/>
                </a:solidFill>
              </a:rPr>
              <a:t>III</a:t>
            </a:r>
            <a:endParaRPr lang="de-AT" sz="833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4127141" y="2992589"/>
            <a:ext cx="1290000" cy="600000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r>
              <a:rPr lang="ru-RU" sz="833" kern="0" dirty="0" err="1" smtClean="0">
                <a:solidFill>
                  <a:srgbClr val="000000"/>
                </a:solidFill>
              </a:rPr>
              <a:t>Виб</a:t>
            </a:r>
            <a:r>
              <a:rPr lang="uk-UA" sz="833" kern="0" dirty="0">
                <a:solidFill>
                  <a:srgbClr val="000000"/>
                </a:solidFill>
              </a:rPr>
              <a:t>і</a:t>
            </a:r>
            <a:r>
              <a:rPr lang="ru-RU" sz="833" kern="0" dirty="0" err="1" smtClean="0">
                <a:solidFill>
                  <a:srgbClr val="000000"/>
                </a:solidFill>
              </a:rPr>
              <a:t>ркова</a:t>
            </a:r>
            <a:r>
              <a:rPr lang="ru-RU" sz="833" kern="0" dirty="0" smtClean="0">
                <a:solidFill>
                  <a:srgbClr val="000000"/>
                </a:solidFill>
              </a:rPr>
              <a:t> </a:t>
            </a:r>
            <a:r>
              <a:rPr lang="ru-RU" sz="833" kern="0" dirty="0" err="1" smtClean="0">
                <a:solidFill>
                  <a:srgbClr val="000000"/>
                </a:solidFill>
              </a:rPr>
              <a:t>дисципліна</a:t>
            </a:r>
            <a:r>
              <a:rPr lang="ru-RU" sz="833" kern="0" dirty="0" smtClean="0">
                <a:solidFill>
                  <a:srgbClr val="000000"/>
                </a:solidFill>
              </a:rPr>
              <a:t> I</a:t>
            </a:r>
          </a:p>
          <a:p>
            <a:pPr algn="ctr" defTabSz="761970">
              <a:defRPr/>
            </a:pPr>
            <a:r>
              <a:rPr lang="ru-RU" sz="833" kern="0" dirty="0" err="1" smtClean="0">
                <a:solidFill>
                  <a:srgbClr val="000000"/>
                </a:solidFill>
              </a:rPr>
              <a:t>Економіка</a:t>
            </a:r>
            <a:r>
              <a:rPr lang="ru-RU" sz="833" kern="0" dirty="0" smtClean="0">
                <a:solidFill>
                  <a:srgbClr val="000000"/>
                </a:solidFill>
              </a:rPr>
              <a:t> </a:t>
            </a:r>
            <a:r>
              <a:rPr lang="ru-RU" sz="833" kern="0" dirty="0" err="1" smtClean="0">
                <a:solidFill>
                  <a:srgbClr val="000000"/>
                </a:solidFill>
              </a:rPr>
              <a:t>підприємства</a:t>
            </a:r>
            <a:endParaRPr lang="de-AT" sz="833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6145413" y="2381792"/>
            <a:ext cx="1290000" cy="600000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rgbClr val="000000"/>
                </a:solidFill>
              </a:rPr>
              <a:t>Вибірковий </a:t>
            </a:r>
            <a:r>
              <a:rPr lang="de-AT" sz="833" kern="0" dirty="0" smtClean="0">
                <a:solidFill>
                  <a:srgbClr val="000000"/>
                </a:solidFill>
              </a:rPr>
              <a:t>II</a:t>
            </a:r>
          </a:p>
          <a:p>
            <a:pPr algn="ctr" defTabSz="761970">
              <a:defRPr/>
            </a:pPr>
            <a:r>
              <a:rPr lang="ru-RU" sz="833" kern="0" dirty="0" err="1">
                <a:solidFill>
                  <a:srgbClr val="000000"/>
                </a:solidFill>
              </a:rPr>
              <a:t>Економіка</a:t>
            </a:r>
            <a:r>
              <a:rPr lang="ru-RU" sz="833" kern="0" dirty="0">
                <a:solidFill>
                  <a:srgbClr val="000000"/>
                </a:solidFill>
              </a:rPr>
              <a:t> </a:t>
            </a:r>
            <a:r>
              <a:rPr lang="ru-RU" sz="833" kern="0" dirty="0" err="1">
                <a:solidFill>
                  <a:srgbClr val="000000"/>
                </a:solidFill>
              </a:rPr>
              <a:t>підприємства</a:t>
            </a:r>
            <a:endParaRPr lang="de-AT" sz="833" kern="0" dirty="0">
              <a:solidFill>
                <a:srgbClr val="000000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5502618" y="3582638"/>
            <a:ext cx="1290000" cy="600000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r>
              <a:rPr lang="ru-RU" sz="833" kern="0" dirty="0" err="1" smtClean="0">
                <a:solidFill>
                  <a:srgbClr val="000000"/>
                </a:solidFill>
              </a:rPr>
              <a:t>Вибірковий</a:t>
            </a:r>
            <a:r>
              <a:rPr lang="ru-RU" sz="833" kern="0" dirty="0" smtClean="0">
                <a:solidFill>
                  <a:srgbClr val="000000"/>
                </a:solidFill>
              </a:rPr>
              <a:t> II</a:t>
            </a:r>
          </a:p>
          <a:p>
            <a:pPr algn="ctr" defTabSz="761970">
              <a:defRPr/>
            </a:pPr>
            <a:r>
              <a:rPr lang="ru-RU" sz="833" kern="0" dirty="0" smtClean="0">
                <a:solidFill>
                  <a:srgbClr val="000000"/>
                </a:solidFill>
              </a:rPr>
              <a:t>Курс </a:t>
            </a:r>
            <a:r>
              <a:rPr lang="ru-RU" sz="833" kern="0" dirty="0" err="1" smtClean="0">
                <a:solidFill>
                  <a:srgbClr val="000000"/>
                </a:solidFill>
              </a:rPr>
              <a:t>бізнес-освіти</a:t>
            </a:r>
            <a:r>
              <a:rPr lang="ru-RU" sz="833" kern="0" dirty="0" smtClean="0">
                <a:solidFill>
                  <a:srgbClr val="000000"/>
                </a:solidFill>
              </a:rPr>
              <a:t> 1</a:t>
            </a:r>
            <a:endParaRPr lang="de-AT" sz="833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6792618" y="3578047"/>
            <a:ext cx="1290000" cy="600000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r>
              <a:rPr lang="ru-RU" sz="833" kern="0" dirty="0" err="1" smtClean="0">
                <a:solidFill>
                  <a:srgbClr val="000000"/>
                </a:solidFill>
              </a:rPr>
              <a:t>Вибірковий</a:t>
            </a:r>
            <a:r>
              <a:rPr lang="ru-RU" sz="833" kern="0" dirty="0" smtClean="0">
                <a:solidFill>
                  <a:srgbClr val="000000"/>
                </a:solidFill>
              </a:rPr>
              <a:t> II</a:t>
            </a:r>
          </a:p>
          <a:p>
            <a:pPr algn="ctr" defTabSz="761970">
              <a:defRPr/>
            </a:pPr>
            <a:r>
              <a:rPr lang="ru-RU" sz="833" kern="0" dirty="0" smtClean="0">
                <a:solidFill>
                  <a:srgbClr val="000000"/>
                </a:solidFill>
              </a:rPr>
              <a:t>Курс </a:t>
            </a:r>
            <a:r>
              <a:rPr lang="ru-RU" sz="833" kern="0" dirty="0" err="1" smtClean="0">
                <a:solidFill>
                  <a:srgbClr val="000000"/>
                </a:solidFill>
              </a:rPr>
              <a:t>бізнес-освіти</a:t>
            </a:r>
            <a:r>
              <a:rPr lang="ru-RU" sz="833" kern="0" dirty="0" smtClean="0">
                <a:solidFill>
                  <a:srgbClr val="000000"/>
                </a:solidFill>
              </a:rPr>
              <a:t> 2</a:t>
            </a:r>
            <a:endParaRPr lang="de-AT" sz="833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5502618" y="2993060"/>
            <a:ext cx="1290000" cy="600000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r>
              <a:rPr lang="ru-RU" sz="833" kern="0" dirty="0" err="1" smtClean="0">
                <a:solidFill>
                  <a:srgbClr val="000000"/>
                </a:solidFill>
              </a:rPr>
              <a:t>Вибірковий</a:t>
            </a:r>
            <a:r>
              <a:rPr lang="ru-RU" sz="833" kern="0" dirty="0" smtClean="0">
                <a:solidFill>
                  <a:srgbClr val="000000"/>
                </a:solidFill>
              </a:rPr>
              <a:t> предмет I</a:t>
            </a:r>
          </a:p>
          <a:p>
            <a:pPr algn="ctr" defTabSz="761970">
              <a:defRPr/>
            </a:pPr>
            <a:r>
              <a:rPr lang="ru-RU" sz="833" kern="0" dirty="0" smtClean="0">
                <a:solidFill>
                  <a:srgbClr val="000000"/>
                </a:solidFill>
              </a:rPr>
              <a:t>Курс </a:t>
            </a:r>
            <a:r>
              <a:rPr lang="ru-RU" sz="833" kern="0" dirty="0" err="1" smtClean="0">
                <a:solidFill>
                  <a:srgbClr val="000000"/>
                </a:solidFill>
              </a:rPr>
              <a:t>бізнес-освіти</a:t>
            </a:r>
            <a:r>
              <a:rPr lang="ru-RU" sz="833" kern="0" dirty="0" smtClean="0">
                <a:solidFill>
                  <a:srgbClr val="000000"/>
                </a:solidFill>
              </a:rPr>
              <a:t> 1</a:t>
            </a:r>
            <a:endParaRPr lang="de-AT" sz="833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6792618" y="2988469"/>
            <a:ext cx="1290000" cy="600000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r>
              <a:rPr lang="ru-RU" sz="833" kern="0" dirty="0" err="1" smtClean="0">
                <a:solidFill>
                  <a:srgbClr val="000000"/>
                </a:solidFill>
              </a:rPr>
              <a:t>Вибірковий</a:t>
            </a:r>
            <a:r>
              <a:rPr lang="ru-RU" sz="833" kern="0" dirty="0" smtClean="0">
                <a:solidFill>
                  <a:srgbClr val="000000"/>
                </a:solidFill>
              </a:rPr>
              <a:t> предмет I</a:t>
            </a:r>
          </a:p>
          <a:p>
            <a:pPr algn="ctr" defTabSz="761970">
              <a:defRPr/>
            </a:pPr>
            <a:r>
              <a:rPr lang="ru-RU" sz="833" kern="0" dirty="0" smtClean="0">
                <a:solidFill>
                  <a:srgbClr val="000000"/>
                </a:solidFill>
              </a:rPr>
              <a:t>Курс </a:t>
            </a:r>
            <a:r>
              <a:rPr lang="ru-RU" sz="833" kern="0" dirty="0" err="1" smtClean="0">
                <a:solidFill>
                  <a:srgbClr val="000000"/>
                </a:solidFill>
              </a:rPr>
              <a:t>бізнес-освіти</a:t>
            </a:r>
            <a:r>
              <a:rPr lang="ru-RU" sz="833" kern="0" dirty="0" smtClean="0">
                <a:solidFill>
                  <a:srgbClr val="000000"/>
                </a:solidFill>
              </a:rPr>
              <a:t> 2</a:t>
            </a:r>
            <a:endParaRPr lang="de-AT" sz="833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4127500" y="4310437"/>
            <a:ext cx="1290000" cy="36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rgbClr val="000000"/>
                </a:solidFill>
              </a:rPr>
              <a:t>Дослідницька пропозиція</a:t>
            </a:r>
            <a:endParaRPr lang="de-AT" sz="833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5507649" y="4310438"/>
            <a:ext cx="2647771" cy="360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b="1" kern="0" dirty="0" smtClean="0">
                <a:solidFill>
                  <a:schemeClr val="bg1"/>
                </a:solidFill>
              </a:rPr>
              <a:t>Магістерська</a:t>
            </a:r>
            <a:r>
              <a:rPr lang="en-US" sz="833" b="1" kern="0" dirty="0" smtClean="0">
                <a:solidFill>
                  <a:schemeClr val="bg1"/>
                </a:solidFill>
              </a:rPr>
              <a:t> </a:t>
            </a:r>
            <a:r>
              <a:rPr lang="uk-UA" sz="833" b="1" kern="0" dirty="0" smtClean="0">
                <a:solidFill>
                  <a:schemeClr val="bg1"/>
                </a:solidFill>
              </a:rPr>
              <a:t>дипломна робота</a:t>
            </a:r>
            <a:endParaRPr lang="de-AT" sz="833" b="1" kern="0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6145413" y="1447811"/>
            <a:ext cx="1290000" cy="937762"/>
          </a:xfrm>
          <a:prstGeom prst="rect">
            <a:avLst/>
          </a:prstGeom>
          <a:solidFill>
            <a:srgbClr val="00B0F0">
              <a:alpha val="40000"/>
            </a:srgbClr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rgbClr val="000000"/>
                </a:solidFill>
              </a:rPr>
              <a:t>Практика у школі</a:t>
            </a:r>
            <a:endParaRPr lang="de-AT" sz="833" kern="0" dirty="0">
              <a:solidFill>
                <a:srgbClr val="000000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 rot="5400000">
            <a:off x="1875940" y="631090"/>
            <a:ext cx="300033" cy="129000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1000" b="1" dirty="0"/>
              <a:t>1. </a:t>
            </a:r>
            <a:r>
              <a:rPr lang="uk-UA" sz="1000" b="1" dirty="0" smtClean="0"/>
              <a:t>Семестр </a:t>
            </a:r>
            <a:endParaRPr lang="de-AT" sz="1000" b="1" dirty="0"/>
          </a:p>
        </p:txBody>
      </p:sp>
      <p:sp>
        <p:nvSpPr>
          <p:cNvPr id="50" name="Rechteck 49"/>
          <p:cNvSpPr/>
          <p:nvPr/>
        </p:nvSpPr>
        <p:spPr>
          <a:xfrm rot="5400000">
            <a:off x="896777" y="988154"/>
            <a:ext cx="300033" cy="548013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6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de-AT" sz="1000" b="1" dirty="0"/>
          </a:p>
        </p:txBody>
      </p:sp>
      <p:sp>
        <p:nvSpPr>
          <p:cNvPr id="51" name="Pfeil nach unten 50"/>
          <p:cNvSpPr/>
          <p:nvPr/>
        </p:nvSpPr>
        <p:spPr>
          <a:xfrm>
            <a:off x="1289738" y="885948"/>
            <a:ext cx="122280" cy="229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500"/>
          </a:p>
        </p:txBody>
      </p:sp>
      <p:sp>
        <p:nvSpPr>
          <p:cNvPr id="56" name="Textfeld 55"/>
          <p:cNvSpPr txBox="1"/>
          <p:nvPr/>
        </p:nvSpPr>
        <p:spPr>
          <a:xfrm rot="1028173">
            <a:off x="2321172" y="4845406"/>
            <a:ext cx="108726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>
                <a:latin typeface="Berlin Sans FB" panose="020E0602020502020306" pitchFamily="34" charset="0"/>
              </a:rPr>
              <a:t>Дидакти</a:t>
            </a:r>
            <a:r>
              <a:rPr lang="uk-UA" sz="1200" dirty="0" smtClean="0">
                <a:latin typeface="Berlin Sans FB" panose="020E0602020502020306" pitchFamily="34" charset="0"/>
              </a:rPr>
              <a:t>ка</a:t>
            </a:r>
            <a:endParaRPr lang="de-AT" sz="1200" dirty="0">
              <a:latin typeface="Berlin Sans FB" panose="020E0602020502020306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 rot="1028173">
            <a:off x="3494477" y="4823966"/>
            <a:ext cx="82025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>
                <a:latin typeface="Berlin Sans FB" panose="020E0602020502020306" pitchFamily="34" charset="0"/>
              </a:rPr>
              <a:t>Теорія</a:t>
            </a:r>
            <a:endParaRPr lang="de-AT" sz="1100" dirty="0">
              <a:latin typeface="Berlin Sans FB" panose="020E0602020502020306" pitchFamily="34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 rot="1028173">
            <a:off x="6545995" y="4882778"/>
            <a:ext cx="82025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>
                <a:latin typeface="Berlin Sans FB" panose="020E0602020502020306" pitchFamily="34" charset="0"/>
              </a:rPr>
              <a:t>Практика</a:t>
            </a:r>
            <a:endParaRPr lang="de-AT" sz="1100" dirty="0">
              <a:latin typeface="Berlin Sans FB" panose="020E0602020502020306" pitchFamily="34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 rot="1028173">
            <a:off x="5521564" y="4834671"/>
            <a:ext cx="82025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>
                <a:latin typeface="Berlin Sans FB" panose="020E0602020502020306" pitchFamily="34" charset="0"/>
              </a:rPr>
              <a:t>Вибори</a:t>
            </a:r>
            <a:endParaRPr lang="de-AT" sz="1100" dirty="0">
              <a:latin typeface="Berlin Sans FB" panose="020E0602020502020306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 rot="1028173">
            <a:off x="4394561" y="4889173"/>
            <a:ext cx="1190226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>
                <a:latin typeface="Berlin Sans FB" panose="020E0602020502020306" pitchFamily="34" charset="0"/>
              </a:rPr>
              <a:t>Дослідження</a:t>
            </a:r>
            <a:endParaRPr lang="de-AT" sz="1100" dirty="0">
              <a:latin typeface="Berlin Sans FB" panose="020E0602020502020306" pitchFamily="34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 rot="1028173">
            <a:off x="1082270" y="4835534"/>
            <a:ext cx="107147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>
                <a:latin typeface="Berlin Sans FB" panose="020E0602020502020306" pitchFamily="34" charset="0"/>
              </a:rPr>
              <a:t> Фаза оцінки</a:t>
            </a:r>
            <a:endParaRPr lang="de-AT" sz="1100" dirty="0">
              <a:latin typeface="Berlin Sans FB" panose="020E0602020502020306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148D8E75-6246-48DB-ABF6-93995C8B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Folie </a:t>
            </a:r>
            <a:fld id="{BE3DC40E-DBBE-4E2D-9EEC-FBF0DA0E9179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06020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72A9C593-9BC3-4B55-B291-787A5BC33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Мета: доповнення до теоретичної, педагогічної та дидактичної підготовки</a:t>
            </a:r>
          </a:p>
          <a:p>
            <a:r>
              <a:rPr lang="uk-UA" dirty="0" smtClean="0"/>
              <a:t>Школи-партнери </a:t>
            </a:r>
            <a:r>
              <a:rPr lang="de-AT" dirty="0">
                <a:sym typeface="Wingdings" panose="05000000000000000000" pitchFamily="2" charset="2"/>
              </a:rPr>
              <a:t></a:t>
            </a:r>
            <a:r>
              <a:rPr lang="uk-UA" dirty="0" smtClean="0"/>
              <a:t> Практику організовує Віденський університет економіки та бізнесу</a:t>
            </a:r>
          </a:p>
          <a:p>
            <a:r>
              <a:rPr lang="uk-UA" dirty="0" smtClean="0"/>
              <a:t>Кілька супроводжуючих викладачів (викладачі з додатковим навчанням)</a:t>
            </a:r>
          </a:p>
          <a:p>
            <a:r>
              <a:rPr lang="uk-UA" dirty="0" smtClean="0"/>
              <a:t>Два студенти завершують практику разом</a:t>
            </a:r>
          </a:p>
          <a:p>
            <a:r>
              <a:rPr lang="uk-UA" dirty="0" smtClean="0"/>
              <a:t>Навчальні години (200 уроків):</a:t>
            </a:r>
          </a:p>
          <a:p>
            <a:r>
              <a:rPr lang="uk-UA" dirty="0" smtClean="0"/>
              <a:t>1/3 години - вчитель викладає</a:t>
            </a:r>
          </a:p>
          <a:p>
            <a:r>
              <a:rPr lang="uk-UA" dirty="0" smtClean="0"/>
              <a:t>2/3 годин - студенти навчаються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4A1D52CE-13A3-47FE-BDD9-F812B044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Folie </a:t>
            </a:r>
            <a:fld id="{BE3DC40E-DBBE-4E2D-9EEC-FBF0DA0E9179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E1F0C8FD-5B66-4FD8-887B-96F7164E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Практика в школі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5994692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83" dirty="0" smtClean="0"/>
              <a:t>Практика в </a:t>
            </a:r>
            <a:r>
              <a:rPr lang="ru-RU" sz="2583" dirty="0" err="1" smtClean="0"/>
              <a:t>школі</a:t>
            </a:r>
            <a:r>
              <a:rPr lang="ru-RU" sz="2583" dirty="0" smtClean="0"/>
              <a:t> </a:t>
            </a:r>
            <a:br>
              <a:rPr lang="ru-RU" sz="2583" dirty="0" smtClean="0"/>
            </a:br>
            <a:r>
              <a:rPr lang="ru-RU" sz="2583" dirty="0" smtClean="0"/>
              <a:t>(</a:t>
            </a:r>
            <a:r>
              <a:rPr lang="ru-RU" sz="2583" dirty="0" err="1" smtClean="0"/>
              <a:t>включаючи</a:t>
            </a:r>
            <a:r>
              <a:rPr lang="ru-RU" sz="2583" dirty="0" smtClean="0"/>
              <a:t> </a:t>
            </a:r>
            <a:r>
              <a:rPr lang="ru-RU" sz="2583" dirty="0" err="1" smtClean="0"/>
              <a:t>супровідний</a:t>
            </a:r>
            <a:r>
              <a:rPr lang="ru-RU" sz="2583" dirty="0" smtClean="0"/>
              <a:t> </a:t>
            </a:r>
            <a:r>
              <a:rPr lang="ru-RU" sz="2583" dirty="0" err="1" smtClean="0"/>
              <a:t>захід</a:t>
            </a:r>
            <a:r>
              <a:rPr lang="ru-RU" sz="2583" dirty="0" smtClean="0"/>
              <a:t>)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1019494" y="2281667"/>
            <a:ext cx="2409507" cy="1226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dirty="0" err="1" smtClean="0"/>
              <a:t>Роздуми</a:t>
            </a:r>
            <a:r>
              <a:rPr lang="ru-RU" sz="1333" dirty="0" smtClean="0"/>
              <a:t> та </a:t>
            </a:r>
            <a:r>
              <a:rPr lang="ru-RU" sz="1333" dirty="0" err="1" smtClean="0"/>
              <a:t>обговорення</a:t>
            </a:r>
            <a:r>
              <a:rPr lang="ru-RU" sz="1333" dirty="0" smtClean="0"/>
              <a:t> </a:t>
            </a:r>
            <a:r>
              <a:rPr lang="ru-RU" sz="1333" dirty="0" err="1" smtClean="0"/>
              <a:t>досвіду</a:t>
            </a:r>
            <a:r>
              <a:rPr lang="ru-RU" sz="1333" dirty="0" smtClean="0"/>
              <a:t> у </a:t>
            </a:r>
            <a:r>
              <a:rPr lang="ru-RU" sz="1333" dirty="0" err="1" smtClean="0"/>
              <a:t>школі</a:t>
            </a:r>
            <a:endParaRPr lang="ru-RU" sz="1333" dirty="0" smtClean="0"/>
          </a:p>
          <a:p>
            <a:r>
              <a:rPr lang="ru-RU" sz="1333" dirty="0" smtClean="0"/>
              <a:t>Для </a:t>
            </a:r>
            <a:r>
              <a:rPr lang="ru-RU" sz="1333" dirty="0" err="1" smtClean="0"/>
              <a:t>роботи</a:t>
            </a:r>
            <a:r>
              <a:rPr lang="ru-RU" sz="1333" dirty="0" smtClean="0"/>
              <a:t>: </a:t>
            </a:r>
            <a:r>
              <a:rPr lang="ru-RU" sz="1333" dirty="0" err="1" smtClean="0"/>
              <a:t>портфоліо</a:t>
            </a:r>
            <a:r>
              <a:rPr lang="ru-RU" sz="1333" dirty="0" smtClean="0"/>
              <a:t> </a:t>
            </a:r>
            <a:r>
              <a:rPr lang="ru-RU" sz="1333" dirty="0" err="1" smtClean="0"/>
              <a:t>з</a:t>
            </a:r>
            <a:r>
              <a:rPr lang="ru-RU" sz="1333" dirty="0" smtClean="0"/>
              <a:t> </a:t>
            </a:r>
            <a:r>
              <a:rPr lang="ru-RU" sz="1333" dirty="0" err="1" smtClean="0"/>
              <a:t>документацією</a:t>
            </a:r>
            <a:endParaRPr lang="de-AT" sz="1333" dirty="0"/>
          </a:p>
        </p:txBody>
      </p:sp>
      <p:sp>
        <p:nvSpPr>
          <p:cNvPr id="10" name="Rechteck 9"/>
          <p:cNvSpPr/>
          <p:nvPr/>
        </p:nvSpPr>
        <p:spPr>
          <a:xfrm>
            <a:off x="3860255" y="1622419"/>
            <a:ext cx="4521745" cy="548760"/>
          </a:xfrm>
          <a:prstGeom prst="rect">
            <a:avLst/>
          </a:prstGeom>
          <a:solidFill>
            <a:srgbClr val="197D65"/>
          </a:soli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67" dirty="0" smtClean="0"/>
              <a:t>Практика в школі-партнера</a:t>
            </a:r>
            <a:endParaRPr lang="de-AT" sz="1667" dirty="0" smtClean="0"/>
          </a:p>
          <a:p>
            <a:pPr algn="ctr"/>
            <a:r>
              <a:rPr lang="de-AT" sz="1667" dirty="0" smtClean="0"/>
              <a:t>(20 ECTS)</a:t>
            </a:r>
            <a:endParaRPr lang="de-AT" sz="1667" dirty="0"/>
          </a:p>
        </p:txBody>
      </p:sp>
      <p:sp>
        <p:nvSpPr>
          <p:cNvPr id="13" name="Rechteck 12"/>
          <p:cNvSpPr/>
          <p:nvPr/>
        </p:nvSpPr>
        <p:spPr>
          <a:xfrm>
            <a:off x="1019494" y="1622420"/>
            <a:ext cx="2409507" cy="548761"/>
          </a:xfrm>
          <a:prstGeom prst="rect">
            <a:avLst/>
          </a:prstGeom>
          <a:solidFill>
            <a:srgbClr val="197D65"/>
          </a:soli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67" dirty="0" smtClean="0"/>
              <a:t>Семінар</a:t>
            </a:r>
            <a:endParaRPr lang="de-AT" sz="1667" dirty="0" smtClean="0"/>
          </a:p>
          <a:p>
            <a:pPr algn="ctr"/>
            <a:r>
              <a:rPr lang="de-AT" sz="1667" dirty="0" smtClean="0"/>
              <a:t>(4ECTS)</a:t>
            </a:r>
            <a:endParaRPr lang="de-AT" sz="1667" dirty="0"/>
          </a:p>
        </p:txBody>
      </p:sp>
      <p:sp>
        <p:nvSpPr>
          <p:cNvPr id="16" name="Pfeil: nach links und rechts 15"/>
          <p:cNvSpPr/>
          <p:nvPr/>
        </p:nvSpPr>
        <p:spPr>
          <a:xfrm>
            <a:off x="3429001" y="1668599"/>
            <a:ext cx="431254" cy="456400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1500" dirty="0"/>
          </a:p>
        </p:txBody>
      </p:sp>
      <p:sp>
        <p:nvSpPr>
          <p:cNvPr id="17" name="Rechteck 16"/>
          <p:cNvSpPr/>
          <p:nvPr/>
        </p:nvSpPr>
        <p:spPr>
          <a:xfrm>
            <a:off x="3860255" y="2217360"/>
            <a:ext cx="4521746" cy="2545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33" b="1" dirty="0" err="1" smtClean="0"/>
              <a:t>Тривалість</a:t>
            </a:r>
            <a:r>
              <a:rPr lang="ru-RU" sz="1333" b="1" dirty="0" smtClean="0"/>
              <a:t>: </a:t>
            </a:r>
            <a:r>
              <a:rPr lang="ru-RU" sz="1333" b="1" dirty="0" err="1" smtClean="0"/>
              <a:t>близько</a:t>
            </a:r>
            <a:r>
              <a:rPr lang="ru-RU" sz="1333" b="1" dirty="0" smtClean="0"/>
              <a:t> 15 </a:t>
            </a:r>
            <a:r>
              <a:rPr lang="ru-RU" sz="1333" b="1" dirty="0" err="1" smtClean="0"/>
              <a:t>тижнів</a:t>
            </a:r>
            <a:r>
              <a:rPr lang="ru-RU" sz="1333" b="1" dirty="0" smtClean="0"/>
              <a:t> (200 годин)</a:t>
            </a:r>
          </a:p>
          <a:p>
            <a:endParaRPr lang="de-AT" sz="1333" dirty="0" smtClean="0"/>
          </a:p>
          <a:p>
            <a:r>
              <a:rPr lang="uk-UA" sz="1667" b="1" dirty="0" smtClean="0"/>
              <a:t>Години супроводу</a:t>
            </a:r>
          </a:p>
          <a:p>
            <a:endParaRPr lang="de-AT" sz="1667" b="1" dirty="0" smtClean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ru-RU" sz="1333" dirty="0" err="1" smtClean="0"/>
              <a:t>Облік</a:t>
            </a:r>
            <a:r>
              <a:rPr lang="ru-RU" sz="1333" dirty="0" smtClean="0"/>
              <a:t> 50 год.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ru-RU" sz="1333" dirty="0" err="1" smtClean="0"/>
              <a:t>Економіка</a:t>
            </a:r>
            <a:r>
              <a:rPr lang="ru-RU" sz="1333" dirty="0" smtClean="0"/>
              <a:t> </a:t>
            </a:r>
            <a:r>
              <a:rPr lang="ru-RU" sz="1333" dirty="0" err="1" smtClean="0"/>
              <a:t>підприємства</a:t>
            </a:r>
            <a:r>
              <a:rPr lang="ru-RU" sz="1333" dirty="0" smtClean="0"/>
              <a:t> 50 год.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ru-RU" sz="1333" dirty="0" err="1" smtClean="0"/>
              <a:t>Бізнес-інформатика</a:t>
            </a:r>
            <a:r>
              <a:rPr lang="ru-RU" sz="1333" dirty="0" smtClean="0"/>
              <a:t> 20 год.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ru-RU" sz="1333" dirty="0" err="1" smtClean="0"/>
              <a:t>Вправи</a:t>
            </a:r>
            <a:r>
              <a:rPr lang="ru-RU" sz="1333" dirty="0" smtClean="0"/>
              <a:t> </a:t>
            </a:r>
            <a:r>
              <a:rPr lang="ru-RU" sz="1333" dirty="0" err="1" smtClean="0"/>
              <a:t>компанії</a:t>
            </a:r>
            <a:r>
              <a:rPr lang="ru-RU" sz="1333" dirty="0" smtClean="0"/>
              <a:t> 20 год.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ru-RU" sz="1333" dirty="0" err="1" smtClean="0"/>
              <a:t>Інші</a:t>
            </a:r>
            <a:r>
              <a:rPr lang="ru-RU" sz="1333" dirty="0" smtClean="0"/>
              <a:t> (</a:t>
            </a:r>
            <a:r>
              <a:rPr lang="ru-RU" sz="1333" dirty="0" err="1" smtClean="0"/>
              <a:t>вибіркові</a:t>
            </a:r>
            <a:r>
              <a:rPr lang="ru-RU" sz="1333" dirty="0" smtClean="0"/>
              <a:t>, </a:t>
            </a:r>
            <a:r>
              <a:rPr lang="ru-RU" sz="1333" dirty="0" err="1" smtClean="0"/>
              <a:t>класні</a:t>
            </a:r>
            <a:r>
              <a:rPr lang="ru-RU" sz="1333" dirty="0" smtClean="0"/>
              <a:t> та </a:t>
            </a:r>
            <a:r>
              <a:rPr lang="ru-RU" sz="1333" dirty="0" err="1" smtClean="0"/>
              <a:t>ін</a:t>
            </a:r>
            <a:r>
              <a:rPr lang="ru-RU" sz="1333" dirty="0" smtClean="0"/>
              <a:t>.) 20 год.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ru-RU" sz="1333" dirty="0" err="1" smtClean="0"/>
              <a:t>Позакласна</a:t>
            </a:r>
            <a:r>
              <a:rPr lang="ru-RU" sz="1333" dirty="0" smtClean="0"/>
              <a:t> робота 20 год.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ru-RU" sz="1333" dirty="0" err="1" smtClean="0"/>
              <a:t>Коучинг</a:t>
            </a:r>
            <a:r>
              <a:rPr lang="ru-RU" sz="1333" dirty="0" smtClean="0"/>
              <a:t> з ментором (супервайзером) 20 год</a:t>
            </a:r>
            <a:r>
              <a:rPr lang="de-AT" sz="1333" dirty="0" smtClean="0"/>
              <a:t>.</a:t>
            </a:r>
            <a:endParaRPr lang="de-AT" sz="1333" dirty="0"/>
          </a:p>
        </p:txBody>
      </p:sp>
      <p:pic>
        <p:nvPicPr>
          <p:cNvPr id="6146" name="Picture 2" descr="Bildergebnis für vienna business schoo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4804"/>
          <a:stretch/>
        </p:blipFill>
        <p:spPr bwMode="auto">
          <a:xfrm>
            <a:off x="1008529" y="3507801"/>
            <a:ext cx="2420473" cy="13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hteck 18"/>
          <p:cNvSpPr/>
          <p:nvPr/>
        </p:nvSpPr>
        <p:spPr>
          <a:xfrm>
            <a:off x="1080510" y="4927122"/>
            <a:ext cx="4696981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Quelle Abbildung: https://akademiestrasse.vbs.ac.at/vienna-business-school/direktion/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83C26532-81F1-460B-97D6-4F0BBDD8A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Folie </a:t>
            </a:r>
            <a:fld id="{BE3DC40E-DBBE-4E2D-9EEC-FBF0DA0E9179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90586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="" xmlns:a16="http://schemas.microsoft.com/office/drawing/2014/main" id="{BC395046-715C-4D81-B7BC-9715F5E208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671673"/>
              </p:ext>
            </p:extLst>
          </p:nvPr>
        </p:nvGraphicFramePr>
        <p:xfrm>
          <a:off x="897775" y="1546168"/>
          <a:ext cx="6924502" cy="322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B399C4F6-C5B9-4840-BC8C-96803CA5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Folie </a:t>
            </a:r>
            <a:fld id="{BE3DC40E-DBBE-4E2D-9EEC-FBF0DA0E9179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059F5B1B-A2AE-4CA7-84DF-0B1236B6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4 </a:t>
            </a:r>
            <a:r>
              <a:rPr lang="uk-UA" dirty="0" smtClean="0"/>
              <a:t>фази</a:t>
            </a:r>
            <a:endParaRPr lang="de-AT" dirty="0"/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0169D1D2-DDCB-46C2-8D42-3DF7172681CF}"/>
              </a:ext>
            </a:extLst>
          </p:cNvPr>
          <p:cNvSpPr/>
          <p:nvPr/>
        </p:nvSpPr>
        <p:spPr>
          <a:xfrm>
            <a:off x="1167007" y="5412059"/>
            <a:ext cx="4696981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Quelle </a:t>
            </a:r>
            <a:r>
              <a:rPr lang="de-AT" sz="750" dirty="0" err="1">
                <a:solidFill>
                  <a:schemeClr val="bg1">
                    <a:lumMod val="50000"/>
                  </a:schemeClr>
                </a:solidFill>
              </a:rPr>
              <a:t>Dominici</a:t>
            </a:r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AT" sz="750" dirty="0" err="1">
                <a:solidFill>
                  <a:schemeClr val="bg1">
                    <a:lumMod val="50000"/>
                  </a:schemeClr>
                </a:solidFill>
              </a:rPr>
              <a:t>Aff</a:t>
            </a:r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14692798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775C25B1-3BA3-4E70-A2BA-65E94E62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Folie </a:t>
            </a:r>
            <a:fld id="{BE3DC40E-DBBE-4E2D-9EEC-FBF0DA0E9179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1CC67D19-838C-4B10-9A5E-3981F24E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Сфери продуктивності</a:t>
            </a:r>
            <a:endParaRPr lang="de-AT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="" xmlns:a16="http://schemas.microsoft.com/office/drawing/2014/main" id="{1ADB7D7A-8238-43AA-A74C-E1CFBAF0F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716379"/>
              </p:ext>
            </p:extLst>
          </p:nvPr>
        </p:nvGraphicFramePr>
        <p:xfrm>
          <a:off x="358345" y="1744980"/>
          <a:ext cx="842730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0346">
                  <a:extLst>
                    <a:ext uri="{9D8B030D-6E8A-4147-A177-3AD203B41FA5}">
                      <a16:colId xmlns="" xmlns:a16="http://schemas.microsoft.com/office/drawing/2014/main" val="3684334259"/>
                    </a:ext>
                  </a:extLst>
                </a:gridCol>
                <a:gridCol w="1791730">
                  <a:extLst>
                    <a:ext uri="{9D8B030D-6E8A-4147-A177-3AD203B41FA5}">
                      <a16:colId xmlns="" xmlns:a16="http://schemas.microsoft.com/office/drawing/2014/main" val="2185740078"/>
                    </a:ext>
                  </a:extLst>
                </a:gridCol>
                <a:gridCol w="1705233">
                  <a:extLst>
                    <a:ext uri="{9D8B030D-6E8A-4147-A177-3AD203B41FA5}">
                      <a16:colId xmlns="" xmlns:a16="http://schemas.microsoft.com/office/drawing/2014/main" val="3335045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Частка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8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Планування навчальної практики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0798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Впровадження навчальної практики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55 %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4806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Оцінювання продуктивності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15 %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4154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Управління класом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15 %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7520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Особисті передумови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6021524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5E4638D3-631A-451A-9FD4-4E5BFD17989E}"/>
              </a:ext>
            </a:extLst>
          </p:cNvPr>
          <p:cNvSpPr/>
          <p:nvPr/>
        </p:nvSpPr>
        <p:spPr>
          <a:xfrm>
            <a:off x="1167007" y="5412059"/>
            <a:ext cx="4696981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Quelle </a:t>
            </a:r>
            <a:r>
              <a:rPr lang="de-AT" sz="750" dirty="0" err="1">
                <a:solidFill>
                  <a:schemeClr val="bg1">
                    <a:lumMod val="50000"/>
                  </a:schemeClr>
                </a:solidFill>
              </a:rPr>
              <a:t>Dominici</a:t>
            </a:r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AT" sz="750" dirty="0" err="1">
                <a:solidFill>
                  <a:schemeClr val="bg1">
                    <a:lumMod val="50000"/>
                  </a:schemeClr>
                </a:solidFill>
              </a:rPr>
              <a:t>Aff</a:t>
            </a:r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91035582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>
            <a:extLst>
              <a:ext uri="{FF2B5EF4-FFF2-40B4-BE49-F238E27FC236}">
                <a16:creationId xmlns="" xmlns:a16="http://schemas.microsoft.com/office/drawing/2014/main" id="{C5808B70-F1C4-43C9-AB79-55029971F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520796"/>
              </p:ext>
            </p:extLst>
          </p:nvPr>
        </p:nvGraphicFramePr>
        <p:xfrm>
          <a:off x="441445" y="1241814"/>
          <a:ext cx="5848350" cy="315468"/>
        </p:xfrm>
        <a:graphic>
          <a:graphicData uri="http://schemas.openxmlformats.org/drawingml/2006/table">
            <a:tbl>
              <a:tblPr firstRow="1" firstCol="1" bandRow="1"/>
              <a:tblGrid>
                <a:gridCol w="4839335">
                  <a:extLst>
                    <a:ext uri="{9D8B030D-6E8A-4147-A177-3AD203B41FA5}">
                      <a16:colId xmlns="" xmlns:a16="http://schemas.microsoft.com/office/drawing/2014/main" val="3235431720"/>
                    </a:ext>
                  </a:extLst>
                </a:gridCol>
                <a:gridCol w="1009015">
                  <a:extLst>
                    <a:ext uri="{9D8B030D-6E8A-4147-A177-3AD203B41FA5}">
                      <a16:colId xmlns="" xmlns:a16="http://schemas.microsoft.com/office/drawing/2014/main" val="41291875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800" b="1" dirty="0" smtClean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 планування - Урок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4472027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D85E3F51-9854-4913-ABB0-12DC1A27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Folie </a:t>
            </a:r>
            <a:fld id="{BE3DC40E-DBBE-4E2D-9EEC-FBF0DA0E9179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576A45C9-D439-42B7-B919-37684C83D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Планування навчальної практики</a:t>
            </a:r>
            <a:endParaRPr lang="de-AT"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="" xmlns:a16="http://schemas.microsoft.com/office/drawing/2014/main" id="{20C31C10-6B33-4A42-9089-82F2A6E00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490843"/>
              </p:ext>
            </p:extLst>
          </p:nvPr>
        </p:nvGraphicFramePr>
        <p:xfrm>
          <a:off x="552152" y="2785249"/>
          <a:ext cx="5838826" cy="2085594"/>
        </p:xfrm>
        <a:graphic>
          <a:graphicData uri="http://schemas.openxmlformats.org/drawingml/2006/table">
            <a:tbl>
              <a:tblPr firstRow="1" firstCol="1" bandRow="1"/>
              <a:tblGrid>
                <a:gridCol w="428952">
                  <a:extLst>
                    <a:ext uri="{9D8B030D-6E8A-4147-A177-3AD203B41FA5}">
                      <a16:colId xmlns="" xmlns:a16="http://schemas.microsoft.com/office/drawing/2014/main" val="1960360005"/>
                    </a:ext>
                  </a:extLst>
                </a:gridCol>
                <a:gridCol w="2702713">
                  <a:extLst>
                    <a:ext uri="{9D8B030D-6E8A-4147-A177-3AD203B41FA5}">
                      <a16:colId xmlns="" xmlns:a16="http://schemas.microsoft.com/office/drawing/2014/main" val="2688291140"/>
                    </a:ext>
                  </a:extLst>
                </a:gridCol>
                <a:gridCol w="902387">
                  <a:extLst>
                    <a:ext uri="{9D8B030D-6E8A-4147-A177-3AD203B41FA5}">
                      <a16:colId xmlns="" xmlns:a16="http://schemas.microsoft.com/office/drawing/2014/main" val="3551012087"/>
                    </a:ext>
                  </a:extLst>
                </a:gridCol>
                <a:gridCol w="1059684">
                  <a:extLst>
                    <a:ext uri="{9D8B030D-6E8A-4147-A177-3AD203B41FA5}">
                      <a16:colId xmlns="" xmlns:a16="http://schemas.microsoft.com/office/drawing/2014/main" val="1460927997"/>
                    </a:ext>
                  </a:extLst>
                </a:gridCol>
                <a:gridCol w="745090">
                  <a:extLst>
                    <a:ext uri="{9D8B030D-6E8A-4147-A177-3AD203B41FA5}">
                      <a16:colId xmlns="" xmlns:a16="http://schemas.microsoft.com/office/drawing/2014/main" val="946562226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000" b="1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Nr.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uk-UA" sz="1000" b="1" dirty="0" smtClean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Активність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uk-UA" sz="1000" b="1" dirty="0" smtClean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Матеріал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uk-UA" sz="1000" b="1" dirty="0" smtClean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Форма проведення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uk-UA" sz="1000" b="1" dirty="0" smtClean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Час</a:t>
                      </a:r>
                      <a:r>
                        <a:rPr lang="de-AT" sz="1000" b="1" dirty="0" smtClean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uk-UA" sz="1000" b="1" dirty="0" err="1" smtClean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Хв</a:t>
                      </a:r>
                      <a:r>
                        <a:rPr lang="de-AT" sz="1000" b="1" dirty="0" smtClean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9744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24001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4201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8780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6437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5038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8531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95538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893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2392680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0FDC8860-E9DD-44B6-BE69-95B5504C6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965" y="1651437"/>
            <a:ext cx="190551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de-DE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Передумови :</a:t>
            </a:r>
            <a:endParaRPr kumimoji="0" lang="de-AT" altLang="de-DE" sz="1100" b="1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altLang="de-DE" sz="7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de-DE" sz="1100" b="1" dirty="0" smtClean="0" bmk="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 навчання:</a:t>
            </a:r>
            <a:endParaRPr kumimoji="0" lang="de-AT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8D071742-59E9-4099-B79C-F4C9A1B75F57}"/>
              </a:ext>
            </a:extLst>
          </p:cNvPr>
          <p:cNvSpPr/>
          <p:nvPr/>
        </p:nvSpPr>
        <p:spPr>
          <a:xfrm>
            <a:off x="441445" y="4952861"/>
            <a:ext cx="15231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de-DE" sz="1100" b="1" dirty="0" smtClean="0" bmk="_Toc323280722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Коментар на уроці:</a:t>
            </a:r>
            <a:endParaRPr lang="de-AT" altLang="de-DE" sz="700" dirty="0">
              <a:solidFill>
                <a:srgbClr val="000000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6984204D-59D2-4AF4-8443-662402C29AB8}"/>
              </a:ext>
            </a:extLst>
          </p:cNvPr>
          <p:cNvSpPr/>
          <p:nvPr/>
        </p:nvSpPr>
        <p:spPr>
          <a:xfrm>
            <a:off x="1167007" y="5412059"/>
            <a:ext cx="4696981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Quelle </a:t>
            </a:r>
            <a:r>
              <a:rPr lang="de-AT" sz="750" dirty="0" err="1">
                <a:solidFill>
                  <a:schemeClr val="bg1">
                    <a:lumMod val="50000"/>
                  </a:schemeClr>
                </a:solidFill>
              </a:rPr>
              <a:t>Dominici</a:t>
            </a:r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AT" sz="750" dirty="0" err="1">
                <a:solidFill>
                  <a:schemeClr val="bg1">
                    <a:lumMod val="50000"/>
                  </a:schemeClr>
                </a:solidFill>
              </a:rPr>
              <a:t>Aff</a:t>
            </a:r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390676639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6803055E-F764-4622-ACFF-211755FAD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Бажані стандарти:</a:t>
            </a:r>
            <a:endParaRPr lang="de-AT" dirty="0" smtClean="0"/>
          </a:p>
          <a:p>
            <a:r>
              <a:rPr lang="uk-UA" dirty="0" smtClean="0"/>
              <a:t>Основні професійні компетенції</a:t>
            </a:r>
          </a:p>
          <a:p>
            <a:r>
              <a:rPr lang="uk-UA" dirty="0" smtClean="0"/>
              <a:t>Навчальні або виховні заходи</a:t>
            </a:r>
          </a:p>
          <a:p>
            <a:r>
              <a:rPr lang="uk-UA" dirty="0" smtClean="0"/>
              <a:t>Декларація про компетенцію</a:t>
            </a:r>
          </a:p>
          <a:p>
            <a:r>
              <a:rPr lang="uk-UA" dirty="0" smtClean="0"/>
              <a:t>Використання нових і старих інструментів</a:t>
            </a:r>
          </a:p>
          <a:p>
            <a:r>
              <a:rPr lang="uk-UA" dirty="0" smtClean="0"/>
              <a:t>Реалізація навчальних цілей</a:t>
            </a:r>
          </a:p>
          <a:p>
            <a:r>
              <a:rPr lang="uk-UA" dirty="0" smtClean="0"/>
              <a:t>Навчальні матеріали, орієнтовані на цільову групу</a:t>
            </a:r>
          </a:p>
          <a:p>
            <a:r>
              <a:rPr lang="uk-UA" dirty="0" smtClean="0"/>
              <a:t>Ефективне використання класного часу</a:t>
            </a:r>
          </a:p>
          <a:p>
            <a:r>
              <a:rPr lang="uk-UA" dirty="0" smtClean="0"/>
              <a:t>Взаємодія з учнями</a:t>
            </a:r>
            <a:r>
              <a:rPr lang="de-AT" dirty="0" smtClean="0"/>
              <a:t> </a:t>
            </a:r>
            <a:endParaRPr lang="de-AT" dirty="0"/>
          </a:p>
          <a:p>
            <a:endParaRPr lang="de-AT" dirty="0"/>
          </a:p>
          <a:p>
            <a:pPr marL="0" indent="0">
              <a:buNone/>
            </a:pPr>
            <a:r>
              <a:rPr lang="uk-UA" dirty="0" smtClean="0"/>
              <a:t>Період розробки - не всі уроки оцінюються</a:t>
            </a:r>
            <a:endParaRPr lang="uk-UA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26AB544F-FE15-485D-8B86-229163C6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Folie </a:t>
            </a:r>
            <a:fld id="{BE3DC40E-DBBE-4E2D-9EEC-FBF0DA0E9179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09363B7C-D033-40C6-AE25-029D1D4B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Впровадження навчальної практики</a:t>
            </a:r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8CB75630-5A40-4C8B-87CE-EDDB37850387}"/>
              </a:ext>
            </a:extLst>
          </p:cNvPr>
          <p:cNvSpPr/>
          <p:nvPr/>
        </p:nvSpPr>
        <p:spPr>
          <a:xfrm>
            <a:off x="1167007" y="5412059"/>
            <a:ext cx="4696981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Quelle </a:t>
            </a:r>
            <a:r>
              <a:rPr lang="de-AT" sz="750" dirty="0" err="1">
                <a:solidFill>
                  <a:schemeClr val="bg1">
                    <a:lumMod val="50000"/>
                  </a:schemeClr>
                </a:solidFill>
              </a:rPr>
              <a:t>Dominici</a:t>
            </a:r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AT" sz="750" dirty="0" err="1">
                <a:solidFill>
                  <a:schemeClr val="bg1">
                    <a:lumMod val="50000"/>
                  </a:schemeClr>
                </a:solidFill>
              </a:rPr>
              <a:t>Aff</a:t>
            </a:r>
            <a:r>
              <a:rPr lang="de-AT" sz="750" dirty="0">
                <a:solidFill>
                  <a:schemeClr val="bg1">
                    <a:lumMod val="50000"/>
                  </a:schemeClr>
                </a:solidFill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76800800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WU Musterpräsentation 16x10 V1.1.potx" id="{50821DC6-1170-4F69-BC0F-BF2469366875}" vid="{788B52EF-C0A8-4B8C-8AD4-D720815E0A0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458c1b80f8d593bdc96b60ff34dd40b4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2d31116d1a6b5af1b4a8b1ba7152d57a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Musterpräsentation im Format 16:10 (= WU Standard)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</documentManagement>
</p:properties>
</file>

<file path=customXml/itemProps1.xml><?xml version="1.0" encoding="utf-8"?>
<ds:datastoreItem xmlns:ds="http://schemas.openxmlformats.org/officeDocument/2006/customXml" ds:itemID="{E1B19F04-C1AE-47E9-9133-474D1173C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46B3ED-06B1-4DE8-9648-0F78B5B453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58DFAF-C9AD-4CE5-A221-45D64FB05328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dde413db-0745-4f3a-8dca-564dc7ff6f7d"/>
    <ds:schemaRef ds:uri="08b0a3ee-3d2a-451c-9a1a-7e5d5b0c9c77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a8d9a65-8471-4209-a900-f8e11db75e0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Lerntransfer Kiev</Template>
  <TotalTime>0</TotalTime>
  <Words>700</Words>
  <Application>Microsoft Office PowerPoint</Application>
  <PresentationFormat>Экран (16:10)</PresentationFormat>
  <Paragraphs>247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WU 16:10</vt:lpstr>
      <vt:lpstr>Роздуми про практику в школі (WU Vienna)</vt:lpstr>
      <vt:lpstr>Структура змісту  ключові пункти  </vt:lpstr>
      <vt:lpstr>Структура навчального плану</vt:lpstr>
      <vt:lpstr>  Практика в школі</vt:lpstr>
      <vt:lpstr>Практика в школі  (включаючи супровідний захід)</vt:lpstr>
      <vt:lpstr>4 фази</vt:lpstr>
      <vt:lpstr>Сфери продуктивності</vt:lpstr>
      <vt:lpstr>Планування навчальної практики</vt:lpstr>
      <vt:lpstr>Впровадження навчальної практики</vt:lpstr>
      <vt:lpstr>Оцінювання продуктивності</vt:lpstr>
      <vt:lpstr>Управління класом</vt:lpstr>
      <vt:lpstr>Особисті передумови</vt:lpstr>
      <vt:lpstr>Джерело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2018-02-01T15:22:52Z</dcterms:created>
  <dcterms:modified xsi:type="dcterms:W3CDTF">2018-02-19T17:43:19Z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