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sldIdLst>
    <p:sldId id="256" r:id="rId3"/>
    <p:sldId id="257" r:id="rId4"/>
    <p:sldId id="258" r:id="rId5"/>
    <p:sldId id="261" r:id="rId6"/>
    <p:sldId id="259" r:id="rId7"/>
    <p:sldId id="260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>
        <p:scale>
          <a:sx n="87" d="100"/>
          <a:sy n="87" d="100"/>
        </p:scale>
        <p:origin x="147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F0B57-8E6A-4005-9EDD-D258F6CC94A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18C70-803E-428A-BAB3-289BE172EF8D}" type="slidenum">
              <a:rPr lang="uk-UA" smtClean="0"/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2082" y="333499"/>
            <a:ext cx="9610409" cy="115566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2800" dirty="0">
                <a:cs typeface="Calibri Light" panose="020F0302020204030204"/>
              </a:rPr>
              <a:t>Івано-Франківський національний технічний університет нафти і газу (ІФНТУНГ)</a:t>
            </a:r>
            <a:endParaRPr lang="uk-UA" sz="2800" dirty="0">
              <a:cs typeface="Calibri Light" panose="020F0302020204030204"/>
            </a:endParaRPr>
          </a:p>
        </p:txBody>
      </p:sp>
      <p:pic>
        <p:nvPicPr>
          <p:cNvPr id="12" name="Рисунок 12" descr="Изображение выглядит как трава, внешний, небо, дерево&#10;&#10;Описание создано с очень высокой степенью достоверности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631169" y="2577738"/>
            <a:ext cx="4848214" cy="3230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331" y="2727961"/>
            <a:ext cx="2321322" cy="29304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2849" y="5740734"/>
            <a:ext cx="2830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Герб </a:t>
            </a:r>
            <a:r>
              <a:rPr lang="ru-RU" dirty="0" err="1" smtClean="0"/>
              <a:t>ун</a:t>
            </a:r>
            <a:r>
              <a:rPr lang="uk-UA" dirty="0" err="1" smtClean="0"/>
              <a:t>іверситета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055771" y="5925400"/>
            <a:ext cx="1999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Основний корпус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</a:t>
            </a:r>
            <a:endParaRPr lang="ru-RU" dirty="0"/>
          </a:p>
        </p:txBody>
      </p:sp>
      <p:sp>
        <p:nvSpPr>
          <p:cNvPr id="3" name="Content Placeholder 2"/>
          <p:cNvSpPr/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97" y="2547176"/>
            <a:ext cx="3663478" cy="33250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36869" y="766355"/>
            <a:ext cx="2967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Bookman Old Style" panose="02050604050505020204" pitchFamily="18" charset="0"/>
              </a:rPr>
              <a:t>Розміщення</a:t>
            </a:r>
            <a:endParaRPr lang="ru-RU" sz="3600" dirty="0">
              <a:latin typeface="Bookman Old Style" panose="020506040505050202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136" y="2547176"/>
            <a:ext cx="4720046" cy="3171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6637564" y="5872275"/>
            <a:ext cx="4549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dirty="0" smtClean="0"/>
              <a:t>Вид на четвертий </a:t>
            </a:r>
            <a:r>
              <a:rPr lang="uk-UA" sz="2000" dirty="0" err="1"/>
              <a:t>дев</a:t>
            </a:r>
            <a:r>
              <a:rPr lang="en-US" sz="2000" dirty="0"/>
              <a:t>’</a:t>
            </a:r>
            <a:r>
              <a:rPr lang="uk-UA" sz="2000" dirty="0" err="1"/>
              <a:t>яти</a:t>
            </a:r>
            <a:r>
              <a:rPr lang="ru-RU" sz="2000" dirty="0" smtClean="0"/>
              <a:t>й та п</a:t>
            </a:r>
            <a:r>
              <a:rPr lang="en-US" sz="2000" dirty="0" smtClean="0"/>
              <a:t>’</a:t>
            </a:r>
            <a:r>
              <a:rPr lang="ru-RU" sz="2000" dirty="0" err="1" smtClean="0"/>
              <a:t>ятий</a:t>
            </a:r>
            <a:br>
              <a:rPr lang="uk-UA" sz="2000" dirty="0" smtClean="0"/>
            </a:br>
            <a:r>
              <a:rPr lang="uk-UA" sz="2000" dirty="0" smtClean="0"/>
              <a:t>корпуси 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47082" y="5933830"/>
            <a:ext cx="3873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Схематичний</a:t>
            </a:r>
            <a:r>
              <a:rPr lang="ru-RU" dirty="0" smtClean="0"/>
              <a:t> план </a:t>
            </a:r>
            <a:r>
              <a:rPr lang="ru-RU" dirty="0" err="1" smtClean="0"/>
              <a:t>розм</a:t>
            </a:r>
            <a:r>
              <a:rPr lang="uk-UA" dirty="0" err="1" smtClean="0"/>
              <a:t>іщення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>корпусів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коротка Історична </a:t>
            </a:r>
            <a:r>
              <a:rPr lang="uk-UA" dirty="0" err="1" smtClean="0"/>
              <a:t>справка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83" y="2786743"/>
            <a:ext cx="5081952" cy="2656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786604" y="5647348"/>
            <a:ext cx="3049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</a:t>
            </a:r>
            <a:r>
              <a:rPr lang="en-US" dirty="0" smtClean="0"/>
              <a:t>’</a:t>
            </a:r>
            <a:r>
              <a:rPr lang="ru-RU" dirty="0" err="1" smtClean="0"/>
              <a:t>ятий</a:t>
            </a:r>
            <a:r>
              <a:rPr lang="ru-RU" dirty="0" smtClean="0"/>
              <a:t> корпус </a:t>
            </a:r>
            <a:r>
              <a:rPr lang="uk-UA" dirty="0"/>
              <a:t>І</a:t>
            </a:r>
            <a:r>
              <a:rPr lang="ru-RU" dirty="0" smtClean="0"/>
              <a:t>Ф</a:t>
            </a:r>
            <a:r>
              <a:rPr lang="uk-UA" dirty="0" smtClean="0"/>
              <a:t>І</a:t>
            </a:r>
            <a:r>
              <a:rPr lang="ru-RU" dirty="0" smtClean="0"/>
              <a:t>НГ </a:t>
            </a:r>
            <a:r>
              <a:rPr lang="ru-RU" dirty="0" smtClean="0"/>
              <a:t>в </a:t>
            </a:r>
            <a:r>
              <a:rPr lang="ru-RU" dirty="0" err="1" smtClean="0"/>
              <a:t>радянські</a:t>
            </a:r>
            <a:r>
              <a:rPr lang="ru-RU" dirty="0" smtClean="0"/>
              <a:t> роки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982" y="2786743"/>
            <a:ext cx="4415245" cy="2656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763799" y="5647347"/>
            <a:ext cx="2873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 smtClean="0"/>
              <a:t>Головний корпус </a:t>
            </a:r>
            <a:r>
              <a:rPr lang="uk-UA" dirty="0" smtClean="0"/>
              <a:t>ІФІНГ </a:t>
            </a:r>
            <a:r>
              <a:rPr lang="uk-UA" dirty="0" smtClean="0"/>
              <a:t>в </a:t>
            </a:r>
            <a:br>
              <a:rPr lang="uk-UA" dirty="0" smtClean="0"/>
            </a:br>
            <a:r>
              <a:rPr lang="uk-UA" dirty="0" smtClean="0"/>
              <a:t>ті ж роки </a:t>
            </a:r>
            <a:r>
              <a:rPr lang="uk-UA" dirty="0" smtClean="0">
                <a:sym typeface="Wingdings" panose="05000000000000000000" pitchFamily="2" charset="2"/>
              </a:rPr>
              <a:t>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5812" y="1418419"/>
            <a:ext cx="1145618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dirty="0" smtClean="0"/>
              <a:t>1960 рік – Починає свою роботу Станіславський </a:t>
            </a:r>
            <a:r>
              <a:rPr lang="uk-UA" dirty="0" err="1" smtClean="0"/>
              <a:t>Загальнотехнічний</a:t>
            </a:r>
            <a:r>
              <a:rPr lang="uk-UA" dirty="0" smtClean="0"/>
              <a:t> факультет Львівського </a:t>
            </a:r>
            <a:br>
              <a:rPr lang="uk-UA" dirty="0" smtClean="0"/>
            </a:br>
            <a:r>
              <a:rPr lang="uk-UA" dirty="0" smtClean="0"/>
              <a:t>	політехнічного інституту.</a:t>
            </a:r>
            <a:endParaRPr lang="uk-UA" dirty="0" smtClean="0"/>
          </a:p>
          <a:p>
            <a:pPr>
              <a:lnSpc>
                <a:spcPct val="150000"/>
              </a:lnSpc>
            </a:pPr>
            <a:r>
              <a:rPr lang="uk-UA" dirty="0" smtClean="0"/>
              <a:t>1963 рік - Ф</a:t>
            </a:r>
            <a:r>
              <a:rPr lang="ru-RU" dirty="0" err="1" smtClean="0"/>
              <a:t>акультет</a:t>
            </a:r>
            <a:r>
              <a:rPr lang="ru-RU" dirty="0" smtClean="0"/>
              <a:t> </a:t>
            </a:r>
            <a:r>
              <a:rPr lang="ru-RU" dirty="0" err="1"/>
              <a:t>реорганізовано</a:t>
            </a:r>
            <a:r>
              <a:rPr lang="ru-RU" dirty="0"/>
              <a:t> в </a:t>
            </a:r>
            <a:r>
              <a:rPr lang="ru-RU" dirty="0" err="1"/>
              <a:t>Івано-Франківську</a:t>
            </a:r>
            <a:r>
              <a:rPr lang="ru-RU" dirty="0"/>
              <a:t> </a:t>
            </a:r>
            <a:r>
              <a:rPr lang="ru-RU" dirty="0" err="1"/>
              <a:t>філію</a:t>
            </a:r>
            <a:r>
              <a:rPr lang="ru-RU" dirty="0"/>
              <a:t> </a:t>
            </a:r>
            <a:r>
              <a:rPr lang="ru-RU" dirty="0" err="1"/>
              <a:t>Львівського</a:t>
            </a:r>
            <a:r>
              <a:rPr lang="ru-RU" dirty="0"/>
              <a:t> </a:t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ru-RU" dirty="0" err="1" smtClean="0"/>
              <a:t>політехнічного</a:t>
            </a:r>
            <a:r>
              <a:rPr lang="ru-RU" dirty="0" smtClean="0"/>
              <a:t> </a:t>
            </a:r>
            <a:r>
              <a:rPr lang="ru-RU" dirty="0" err="1" smtClean="0"/>
              <a:t>інституту</a:t>
            </a:r>
            <a:r>
              <a:rPr lang="ru-RU" dirty="0" smtClean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 smtClean="0"/>
              <a:t>відділеннями</a:t>
            </a:r>
            <a:r>
              <a:rPr lang="ru-RU" dirty="0" smtClean="0"/>
              <a:t> </a:t>
            </a:r>
            <a:r>
              <a:rPr lang="ru-RU" dirty="0" err="1"/>
              <a:t>нафтової</a:t>
            </a:r>
            <a:r>
              <a:rPr lang="ru-RU" dirty="0"/>
              <a:t> і </a:t>
            </a:r>
            <a:r>
              <a:rPr lang="ru-RU" dirty="0" err="1"/>
              <a:t>газової</a:t>
            </a:r>
            <a:r>
              <a:rPr lang="ru-RU" dirty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1967 </a:t>
            </a:r>
            <a:r>
              <a:rPr lang="ru-RU" dirty="0" err="1" smtClean="0"/>
              <a:t>рік</a:t>
            </a:r>
            <a:r>
              <a:rPr lang="ru-RU" dirty="0" smtClean="0"/>
              <a:t> –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Івано-Франківського</a:t>
            </a:r>
            <a:r>
              <a:rPr lang="ru-RU" dirty="0" smtClean="0"/>
              <a:t> </a:t>
            </a:r>
            <a:r>
              <a:rPr lang="ru-RU" dirty="0" err="1" smtClean="0"/>
              <a:t>інституту</a:t>
            </a:r>
            <a:r>
              <a:rPr lang="ru-RU" dirty="0" smtClean="0"/>
              <a:t> </a:t>
            </a:r>
            <a:r>
              <a:rPr lang="ru-RU" dirty="0" err="1" smtClean="0"/>
              <a:t>нафти</a:t>
            </a:r>
            <a:r>
              <a:rPr lang="ru-RU" dirty="0" smtClean="0"/>
              <a:t> і газу (ІФІНГ).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uk-UA" dirty="0" smtClean="0"/>
              <a:t>1981 рік - Створене спеціальне </a:t>
            </a:r>
            <a:r>
              <a:rPr lang="uk-UA" dirty="0" err="1" smtClean="0"/>
              <a:t>конструкторсько</a:t>
            </a:r>
            <a:r>
              <a:rPr lang="uk-UA" dirty="0" smtClean="0"/>
              <a:t>-технологічне бюро </a:t>
            </a:r>
            <a:r>
              <a:rPr lang="en-US" dirty="0" smtClean="0"/>
              <a:t>“</a:t>
            </a:r>
            <a:r>
              <a:rPr lang="ru-RU" dirty="0" err="1" smtClean="0"/>
              <a:t>Надра</a:t>
            </a:r>
            <a:r>
              <a:rPr lang="en-US" dirty="0" smtClean="0"/>
              <a:t>”.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1993 </a:t>
            </a:r>
            <a:r>
              <a:rPr lang="ru-RU" dirty="0" smtClean="0"/>
              <a:t>р</a:t>
            </a:r>
            <a:r>
              <a:rPr lang="uk-UA" dirty="0" err="1" smtClean="0"/>
              <a:t>ік</a:t>
            </a:r>
            <a:r>
              <a:rPr lang="uk-UA" dirty="0" smtClean="0"/>
              <a:t> - </a:t>
            </a:r>
            <a:r>
              <a:rPr lang="ru-RU" dirty="0" err="1"/>
              <a:t>Міжгалузева</a:t>
            </a:r>
            <a:r>
              <a:rPr lang="ru-RU" dirty="0"/>
              <a:t> </a:t>
            </a:r>
            <a:r>
              <a:rPr lang="ru-RU" dirty="0" err="1"/>
              <a:t>акредитаційна</a:t>
            </a:r>
            <a:r>
              <a:rPr lang="ru-RU" dirty="0"/>
              <a:t> </a:t>
            </a:r>
            <a:r>
              <a:rPr lang="ru-RU" dirty="0" err="1" smtClean="0"/>
              <a:t>комісія</a:t>
            </a:r>
            <a:r>
              <a:rPr lang="ru-RU" dirty="0" smtClean="0"/>
              <a:t> </a:t>
            </a:r>
            <a:r>
              <a:rPr lang="ru-RU" dirty="0" err="1"/>
              <a:t>ухвалила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про </a:t>
            </a:r>
            <a:r>
              <a:rPr lang="ru-RU" dirty="0" err="1"/>
              <a:t>акредитацію</a:t>
            </a:r>
            <a:r>
              <a:rPr lang="ru-RU" dirty="0"/>
              <a:t> </a:t>
            </a:r>
            <a:r>
              <a:rPr lang="ru-RU" dirty="0" err="1"/>
              <a:t>інституту</a:t>
            </a:r>
            <a:r>
              <a:rPr lang="ru-RU" dirty="0"/>
              <a:t> </a:t>
            </a:r>
            <a:br>
              <a:rPr lang="ru-RU" dirty="0" smtClean="0"/>
            </a:br>
            <a:r>
              <a:rPr lang="ru-RU" dirty="0" smtClean="0"/>
              <a:t>	за </a:t>
            </a:r>
            <a:r>
              <a:rPr lang="ru-RU" dirty="0"/>
              <a:t>ІV </a:t>
            </a:r>
            <a:r>
              <a:rPr lang="ru-RU" dirty="0" err="1"/>
              <a:t>рівнем</a:t>
            </a:r>
            <a:r>
              <a:rPr lang="ru-RU" dirty="0" smtClean="0"/>
              <a:t>.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uk-UA" dirty="0" smtClean="0"/>
              <a:t>1994 рік - </a:t>
            </a:r>
            <a:r>
              <a:rPr lang="ru-RU" dirty="0" err="1"/>
              <a:t>С</a:t>
            </a:r>
            <a:r>
              <a:rPr lang="ru-RU" dirty="0" err="1" smtClean="0"/>
              <a:t>творення</a:t>
            </a:r>
            <a:r>
              <a:rPr lang="ru-RU" dirty="0" smtClean="0"/>
              <a:t> </a:t>
            </a:r>
            <a:r>
              <a:rPr lang="ru-RU" dirty="0" err="1"/>
              <a:t>Івано-Франківського</a:t>
            </a:r>
            <a:r>
              <a:rPr lang="ru-RU" dirty="0"/>
              <a:t> державного </a:t>
            </a:r>
            <a:r>
              <a:rPr lang="ru-RU" dirty="0" err="1"/>
              <a:t>технічного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</a:t>
            </a:r>
            <a:r>
              <a:rPr lang="ru-RU" dirty="0" err="1"/>
              <a:t>нафти</a:t>
            </a:r>
            <a:r>
              <a:rPr lang="ru-RU" dirty="0"/>
              <a:t> і </a:t>
            </a:r>
            <a:r>
              <a:rPr lang="ru-RU" dirty="0" smtClean="0"/>
              <a:t>газу.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uk-UA" dirty="0" smtClean="0"/>
              <a:t>2001 рік - </a:t>
            </a:r>
            <a:r>
              <a:rPr lang="ru-RU" dirty="0" err="1"/>
              <a:t>З</a:t>
            </a:r>
            <a:r>
              <a:rPr lang="ru-RU" dirty="0" err="1" smtClean="0"/>
              <a:t>гідно</a:t>
            </a:r>
            <a:r>
              <a:rPr lang="ru-RU" dirty="0" smtClean="0"/>
              <a:t> </a:t>
            </a:r>
            <a:r>
              <a:rPr lang="ru-RU" dirty="0"/>
              <a:t>з Указом Президента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надано</a:t>
            </a:r>
            <a:r>
              <a:rPr lang="ru-RU" dirty="0"/>
              <a:t> статус </a:t>
            </a:r>
            <a:r>
              <a:rPr lang="ru-RU" dirty="0" err="1"/>
              <a:t>національного</a:t>
            </a:r>
            <a:r>
              <a:rPr lang="ru-RU" dirty="0"/>
              <a:t>.</a:t>
            </a:r>
            <a:endParaRPr lang="ru-RU" dirty="0" smtClean="0"/>
          </a:p>
          <a:p>
            <a:pPr>
              <a:lnSpc>
                <a:spcPct val="150000"/>
              </a:lnSpc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28453" y="696286"/>
            <a:ext cx="3550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dirty="0" smtClean="0">
                <a:latin typeface="Bookman Old Style" panose="02050604050505020204" pitchFamily="18" charset="0"/>
              </a:rPr>
              <a:t>ОСНОВНІ ДАТИ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263611"/>
            <a:ext cx="10353761" cy="132632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uk-UA" dirty="0" smtClean="0"/>
              <a:t>Освітня діяльність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13" y="2248929"/>
            <a:ext cx="3713162" cy="2784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23567" y="1853542"/>
            <a:ext cx="728494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err="1"/>
              <a:t>Інститут</a:t>
            </a:r>
            <a:r>
              <a:rPr lang="ru-RU" b="1" dirty="0"/>
              <a:t> </a:t>
            </a:r>
            <a:r>
              <a:rPr lang="ru-RU" b="1" dirty="0" err="1"/>
              <a:t>архітектури</a:t>
            </a:r>
            <a:r>
              <a:rPr lang="ru-RU" b="1" dirty="0"/>
              <a:t>, </a:t>
            </a:r>
            <a:r>
              <a:rPr lang="ru-RU" b="1" dirty="0" err="1"/>
              <a:t>будівництва</a:t>
            </a:r>
            <a:r>
              <a:rPr lang="ru-RU" b="1" dirty="0"/>
              <a:t> і </a:t>
            </a:r>
            <a:r>
              <a:rPr lang="ru-RU" b="1" dirty="0" err="1" smtClean="0"/>
              <a:t>енергетики</a:t>
            </a:r>
            <a:endParaRPr lang="ru-RU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err="1"/>
              <a:t>Інститут</a:t>
            </a:r>
            <a:r>
              <a:rPr lang="ru-RU" b="1" dirty="0"/>
              <a:t> </a:t>
            </a:r>
            <a:r>
              <a:rPr lang="ru-RU" b="1" dirty="0" err="1"/>
              <a:t>природничих</a:t>
            </a:r>
            <a:r>
              <a:rPr lang="ru-RU" b="1" dirty="0"/>
              <a:t> наук і туризму</a:t>
            </a:r>
            <a:endParaRPr lang="ru-RU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err="1"/>
              <a:t>Інститут</a:t>
            </a:r>
            <a:r>
              <a:rPr lang="ru-RU" b="1" dirty="0"/>
              <a:t> </a:t>
            </a:r>
            <a:r>
              <a:rPr lang="ru-RU" b="1" dirty="0" err="1"/>
              <a:t>гуманітарної</a:t>
            </a:r>
            <a:r>
              <a:rPr lang="ru-RU" b="1" dirty="0"/>
              <a:t> </a:t>
            </a:r>
            <a:r>
              <a:rPr lang="ru-RU" b="1" dirty="0" err="1"/>
              <a:t>підготовки</a:t>
            </a:r>
            <a:r>
              <a:rPr lang="ru-RU" b="1" dirty="0"/>
              <a:t> та державного </a:t>
            </a:r>
            <a:r>
              <a:rPr lang="ru-RU" b="1" dirty="0" err="1"/>
              <a:t>управління</a:t>
            </a:r>
            <a:endParaRPr lang="ru-RU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err="1"/>
              <a:t>Інститут</a:t>
            </a:r>
            <a:r>
              <a:rPr lang="ru-RU" b="1" dirty="0"/>
              <a:t> </a:t>
            </a:r>
            <a:r>
              <a:rPr lang="ru-RU" b="1" dirty="0" err="1"/>
              <a:t>економіки</a:t>
            </a:r>
            <a:r>
              <a:rPr lang="ru-RU" b="1" dirty="0"/>
              <a:t> та менеджменту</a:t>
            </a:r>
            <a:endParaRPr lang="ru-RU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err="1"/>
              <a:t>Інститут</a:t>
            </a:r>
            <a:r>
              <a:rPr lang="ru-RU" b="1" dirty="0"/>
              <a:t> </a:t>
            </a:r>
            <a:r>
              <a:rPr lang="ru-RU" b="1" dirty="0" err="1"/>
              <a:t>інженерної</a:t>
            </a:r>
            <a:r>
              <a:rPr lang="ru-RU" b="1" dirty="0"/>
              <a:t> </a:t>
            </a:r>
            <a:r>
              <a:rPr lang="ru-RU" b="1" dirty="0" err="1"/>
              <a:t>механіки</a:t>
            </a:r>
            <a:endParaRPr lang="ru-RU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err="1"/>
              <a:t>Інститут</a:t>
            </a:r>
            <a:r>
              <a:rPr lang="ru-RU" b="1" dirty="0"/>
              <a:t> </a:t>
            </a:r>
            <a:r>
              <a:rPr lang="ru-RU" b="1" dirty="0" err="1"/>
              <a:t>інформаційних</a:t>
            </a:r>
            <a:r>
              <a:rPr lang="ru-RU" b="1" dirty="0"/>
              <a:t> </a:t>
            </a:r>
            <a:r>
              <a:rPr lang="ru-RU" b="1" dirty="0" err="1"/>
              <a:t>технологій</a:t>
            </a:r>
            <a:endParaRPr lang="ru-RU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err="1"/>
              <a:t>Інститут</a:t>
            </a:r>
            <a:r>
              <a:rPr lang="ru-RU" b="1" dirty="0"/>
              <a:t> </a:t>
            </a:r>
            <a:r>
              <a:rPr lang="ru-RU" b="1" dirty="0" err="1"/>
              <a:t>нафтогазової</a:t>
            </a:r>
            <a:r>
              <a:rPr lang="ru-RU" b="1" dirty="0"/>
              <a:t> </a:t>
            </a:r>
            <a:r>
              <a:rPr lang="ru-RU" b="1" dirty="0" err="1"/>
              <a:t>інженерії</a:t>
            </a:r>
            <a:endParaRPr lang="ru-RU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/>
              <a:t>Кафедра </a:t>
            </a:r>
            <a:r>
              <a:rPr lang="ru-RU" b="1" dirty="0" err="1"/>
              <a:t>військової</a:t>
            </a:r>
            <a:r>
              <a:rPr lang="ru-RU" b="1" dirty="0"/>
              <a:t> </a:t>
            </a:r>
            <a:r>
              <a:rPr lang="ru-RU" b="1" dirty="0" err="1"/>
              <a:t>підготовки</a:t>
            </a:r>
            <a:endParaRPr lang="ru-RU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err="1"/>
              <a:t>Інститут</a:t>
            </a:r>
            <a:r>
              <a:rPr lang="ru-RU" b="1" dirty="0"/>
              <a:t> </a:t>
            </a:r>
            <a:r>
              <a:rPr lang="ru-RU" b="1" dirty="0" err="1"/>
              <a:t>післядипломної</a:t>
            </a:r>
            <a:r>
              <a:rPr lang="ru-RU" b="1" dirty="0"/>
              <a:t> </a:t>
            </a:r>
            <a:r>
              <a:rPr lang="ru-RU" b="1" dirty="0" err="1"/>
              <a:t>освіти</a:t>
            </a:r>
            <a:endParaRPr lang="ru-RU" b="1" dirty="0"/>
          </a:p>
          <a:p>
            <a:pPr>
              <a:lnSpc>
                <a:spcPct val="150000"/>
              </a:lnSpc>
            </a:pPr>
            <a:br>
              <a:rPr lang="ru-RU" baseline="30000" dirty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154394" y="5033800"/>
            <a:ext cx="2962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 smtClean="0"/>
              <a:t>Тренажерний буровий зал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5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0" y="1441473"/>
            <a:ext cx="4857312" cy="3250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56829" y="4692330"/>
            <a:ext cx="398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Сонячні батареї </a:t>
            </a:r>
            <a:r>
              <a:rPr lang="uk-UA" dirty="0" err="1" smtClean="0"/>
              <a:t>технопарка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81" y="1441473"/>
            <a:ext cx="5005920" cy="3250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736280" y="4692330"/>
            <a:ext cx="2157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 smtClean="0"/>
              <a:t>Геологічний музей</a:t>
            </a: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Спортивна складова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56" y="2280912"/>
            <a:ext cx="4463984" cy="2974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682547" y="5231398"/>
            <a:ext cx="2690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Басейн спорткомплексу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578" y="2280912"/>
            <a:ext cx="4682736" cy="2950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680754" y="5280414"/>
            <a:ext cx="2946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 smtClean="0"/>
              <a:t>Легкоатлетичний стадіон </a:t>
            </a:r>
            <a:br>
              <a:rPr lang="uk-UA" dirty="0" smtClean="0"/>
            </a:br>
            <a:r>
              <a:rPr lang="uk-UA" dirty="0" smtClean="0"/>
              <a:t>(до реконструкції)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7851" y="495863"/>
            <a:ext cx="10984291" cy="5774307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Спортивний комплекс ІФНТУНГ включає в себе:</a:t>
            </a:r>
            <a:endParaRPr lang="uk-UA" dirty="0" smtClean="0"/>
          </a:p>
          <a:p>
            <a:pPr lvl="1"/>
            <a:r>
              <a:rPr lang="ru-RU" dirty="0" err="1">
                <a:effectLst/>
              </a:rPr>
              <a:t>л</a:t>
            </a:r>
            <a:r>
              <a:rPr lang="ru-RU" dirty="0" err="1" smtClean="0">
                <a:effectLst/>
              </a:rPr>
              <a:t>егкоатлетичний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стадіон</a:t>
            </a:r>
            <a:endParaRPr lang="ru-RU" dirty="0" smtClean="0">
              <a:effectLst/>
            </a:endParaRPr>
          </a:p>
          <a:p>
            <a:pPr lvl="1"/>
            <a:r>
              <a:rPr lang="ru-RU" dirty="0" smtClean="0">
                <a:effectLst/>
              </a:rPr>
              <a:t>5 </a:t>
            </a:r>
            <a:r>
              <a:rPr lang="ru-RU" dirty="0" err="1">
                <a:effectLst/>
              </a:rPr>
              <a:t>спортивних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залів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які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відповідають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вимогам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проведення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Всеукраїнських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змагань</a:t>
            </a:r>
            <a:r>
              <a:rPr lang="ru-RU" dirty="0" smtClean="0">
                <a:effectLst/>
              </a:rPr>
              <a:t>;</a:t>
            </a:r>
            <a:endParaRPr lang="ru-RU" dirty="0" smtClean="0">
              <a:effectLst/>
            </a:endParaRPr>
          </a:p>
          <a:p>
            <a:pPr lvl="1"/>
            <a:r>
              <a:rPr lang="ru-RU" dirty="0" smtClean="0">
                <a:effectLst/>
              </a:rPr>
              <a:t>25-метровий </a:t>
            </a:r>
            <a:r>
              <a:rPr lang="ru-RU" dirty="0" err="1">
                <a:effectLst/>
              </a:rPr>
              <a:t>плавальний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басейн</a:t>
            </a:r>
            <a:r>
              <a:rPr lang="ru-RU" dirty="0">
                <a:effectLst/>
              </a:rPr>
              <a:t>; </a:t>
            </a:r>
            <a:endParaRPr lang="ru-RU" dirty="0" smtClean="0">
              <a:effectLst/>
            </a:endParaRPr>
          </a:p>
          <a:p>
            <a:pPr lvl="1"/>
            <a:r>
              <a:rPr lang="ru-RU" dirty="0" err="1">
                <a:effectLst/>
              </a:rPr>
              <a:t>легкоатлетичний</a:t>
            </a:r>
            <a:r>
              <a:rPr lang="ru-RU" dirty="0">
                <a:effectLst/>
              </a:rPr>
              <a:t> манеж</a:t>
            </a:r>
            <a:r>
              <a:rPr lang="ru-RU" dirty="0" smtClean="0">
                <a:effectLst/>
              </a:rPr>
              <a:t>;</a:t>
            </a:r>
            <a:endParaRPr lang="ru-RU" dirty="0" smtClean="0">
              <a:effectLst/>
            </a:endParaRPr>
          </a:p>
          <a:p>
            <a:pPr lvl="1"/>
            <a:r>
              <a:rPr lang="ru-RU" dirty="0" err="1">
                <a:effectLst/>
              </a:rPr>
              <a:t>тренажерний</a:t>
            </a:r>
            <a:r>
              <a:rPr lang="ru-RU" dirty="0">
                <a:effectLst/>
              </a:rPr>
              <a:t> зал</a:t>
            </a:r>
            <a:r>
              <a:rPr lang="ru-RU" dirty="0" smtClean="0">
                <a:effectLst/>
              </a:rPr>
              <a:t>;</a:t>
            </a:r>
            <a:r>
              <a:rPr lang="ru-RU" dirty="0">
                <a:effectLst/>
              </a:rPr>
              <a:t> </a:t>
            </a:r>
            <a:endParaRPr lang="ru-RU" dirty="0" smtClean="0">
              <a:effectLst/>
            </a:endParaRPr>
          </a:p>
          <a:p>
            <a:pPr lvl="1"/>
            <a:r>
              <a:rPr lang="ru-RU" dirty="0" smtClean="0">
                <a:effectLst/>
              </a:rPr>
              <a:t>зал </a:t>
            </a:r>
            <a:r>
              <a:rPr lang="ru-RU" dirty="0">
                <a:effectLst/>
              </a:rPr>
              <a:t>для </a:t>
            </a:r>
            <a:r>
              <a:rPr lang="ru-RU" dirty="0" err="1">
                <a:effectLst/>
              </a:rPr>
              <a:t>настільного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тенісу</a:t>
            </a:r>
            <a:r>
              <a:rPr lang="ru-RU" dirty="0">
                <a:effectLst/>
              </a:rPr>
              <a:t>, де </a:t>
            </a:r>
            <a:r>
              <a:rPr lang="ru-RU" dirty="0" err="1">
                <a:effectLst/>
              </a:rPr>
              <a:t>проводяться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змагання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Міжнародного</a:t>
            </a:r>
            <a:r>
              <a:rPr lang="ru-RU" dirty="0">
                <a:effectLst/>
              </a:rPr>
              <a:t> </a:t>
            </a:r>
            <a:r>
              <a:rPr lang="ru-RU" dirty="0" err="1" smtClean="0">
                <a:effectLst/>
              </a:rPr>
              <a:t>рівня</a:t>
            </a:r>
            <a:r>
              <a:rPr lang="en-US" dirty="0" smtClean="0">
                <a:effectLst/>
              </a:rPr>
              <a:t>;</a:t>
            </a:r>
            <a:endParaRPr lang="en-US" dirty="0" smtClean="0">
              <a:effectLst/>
            </a:endParaRPr>
          </a:p>
          <a:p>
            <a:pPr lvl="1"/>
            <a:r>
              <a:rPr lang="ru-RU" dirty="0">
                <a:effectLst/>
              </a:rPr>
              <a:t>з</a:t>
            </a:r>
            <a:r>
              <a:rPr lang="ru-RU" dirty="0" smtClean="0">
                <a:effectLst/>
              </a:rPr>
              <a:t>ал </a:t>
            </a:r>
            <a:r>
              <a:rPr lang="ru-RU" dirty="0" err="1" smtClean="0">
                <a:effectLst/>
              </a:rPr>
              <a:t>пристосований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для </a:t>
            </a:r>
            <a:r>
              <a:rPr lang="ru-RU" dirty="0" err="1">
                <a:effectLst/>
              </a:rPr>
              <a:t>спортсменів</a:t>
            </a:r>
            <a:r>
              <a:rPr lang="ru-RU" dirty="0">
                <a:effectLst/>
              </a:rPr>
              <a:t> з проблемами опорно-</a:t>
            </a:r>
            <a:r>
              <a:rPr lang="ru-RU" dirty="0" err="1">
                <a:effectLst/>
              </a:rPr>
              <a:t>рухового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апарату</a:t>
            </a:r>
            <a:r>
              <a:rPr lang="ru-RU" dirty="0" smtClean="0">
                <a:effectLst/>
              </a:rPr>
              <a:t>;</a:t>
            </a:r>
            <a:endParaRPr lang="ru-RU" dirty="0" smtClean="0">
              <a:effectLst/>
            </a:endParaRPr>
          </a:p>
          <a:p>
            <a:pPr lvl="1"/>
            <a:r>
              <a:rPr lang="ru-RU" dirty="0">
                <a:effectLst/>
              </a:rPr>
              <a:t>4 </a:t>
            </a:r>
            <a:r>
              <a:rPr lang="ru-RU" dirty="0" err="1">
                <a:effectLst/>
              </a:rPr>
              <a:t>спортивних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майданчики</a:t>
            </a:r>
            <a:r>
              <a:rPr lang="ru-RU" dirty="0" smtClean="0">
                <a:effectLst/>
              </a:rPr>
              <a:t>;</a:t>
            </a:r>
            <a:endParaRPr lang="ru-RU" dirty="0" smtClean="0">
              <a:effectLst/>
            </a:endParaRPr>
          </a:p>
          <a:p>
            <a:pPr lvl="1"/>
            <a:r>
              <a:rPr lang="ru-RU" dirty="0" err="1">
                <a:effectLst/>
              </a:rPr>
              <a:t>масажний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кабінет</a:t>
            </a:r>
            <a:r>
              <a:rPr lang="en-US" dirty="0" smtClean="0">
                <a:effectLst/>
              </a:rPr>
              <a:t>;</a:t>
            </a:r>
            <a:endParaRPr lang="en-US" dirty="0" smtClean="0">
              <a:effectLst/>
            </a:endParaRPr>
          </a:p>
          <a:p>
            <a:pPr lvl="1"/>
            <a:r>
              <a:rPr lang="ru-RU" dirty="0" err="1">
                <a:effectLst/>
              </a:rPr>
              <a:t>кабінет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лікарського</a:t>
            </a:r>
            <a:r>
              <a:rPr lang="ru-RU" dirty="0">
                <a:effectLst/>
              </a:rPr>
              <a:t> контролю.</a:t>
            </a:r>
            <a:endParaRPr lang="uk-UA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48" y="1477035"/>
            <a:ext cx="5370740" cy="36827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8343" y="1477035"/>
            <a:ext cx="555806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ІФНТУНГ це:</a:t>
            </a:r>
            <a:endParaRPr lang="uk-UA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dirty="0" smtClean="0"/>
              <a:t>Прекрасний вибір для абітурієнтів з </a:t>
            </a:r>
            <a:br>
              <a:rPr lang="uk-UA" dirty="0" smtClean="0"/>
            </a:br>
            <a:r>
              <a:rPr lang="uk-UA" dirty="0" smtClean="0"/>
              <a:t>схильністю до точних наук</a:t>
            </a:r>
            <a:endParaRPr lang="uk-UA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dirty="0" smtClean="0"/>
              <a:t>Великий шанс влаштуватися на </a:t>
            </a:r>
            <a:br>
              <a:rPr lang="uk-UA" dirty="0" smtClean="0"/>
            </a:br>
            <a:r>
              <a:rPr lang="uk-UA" dirty="0" smtClean="0"/>
              <a:t>високооплачувану роботу в нафтогазовому </a:t>
            </a:r>
            <a:br>
              <a:rPr lang="uk-UA" dirty="0" smtClean="0"/>
            </a:br>
            <a:r>
              <a:rPr lang="uk-UA" dirty="0" smtClean="0"/>
              <a:t>комплексі</a:t>
            </a:r>
            <a:endParaRPr lang="uk-UA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dirty="0" smtClean="0"/>
              <a:t>Висококласні технологічні </a:t>
            </a:r>
            <a:r>
              <a:rPr lang="uk-UA" dirty="0" err="1" smtClean="0"/>
              <a:t>лабараторії</a:t>
            </a:r>
            <a:r>
              <a:rPr lang="uk-UA" dirty="0" smtClean="0"/>
              <a:t> з</a:t>
            </a:r>
            <a:br>
              <a:rPr lang="uk-UA" dirty="0" smtClean="0"/>
            </a:br>
            <a:r>
              <a:rPr lang="uk-UA" dirty="0" err="1" smtClean="0"/>
              <a:t>дороговартісним</a:t>
            </a:r>
            <a:r>
              <a:rPr lang="uk-UA" dirty="0" smtClean="0"/>
              <a:t> обладнанням</a:t>
            </a:r>
            <a:endParaRPr lang="uk-UA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dirty="0" smtClean="0"/>
              <a:t>Висококваліфіковані фахівці, доктори та </a:t>
            </a:r>
            <a:br>
              <a:rPr lang="uk-UA" dirty="0" smtClean="0"/>
            </a:br>
            <a:r>
              <a:rPr lang="uk-UA" dirty="0" smtClean="0"/>
              <a:t>кандидати наук всеукраїнського рівня</a:t>
            </a:r>
            <a:endParaRPr lang="uk-UA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dirty="0" smtClean="0"/>
              <a:t>Хороша спортивна база</a:t>
            </a:r>
            <a:endParaRPr lang="uk-UA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dirty="0" smtClean="0"/>
              <a:t>Смачний буфет </a:t>
            </a:r>
            <a:r>
              <a:rPr lang="uk-UA" dirty="0" smtClean="0">
                <a:sym typeface="Wingdings" panose="05000000000000000000" pitchFamily="2" charset="2"/>
              </a:rPr>
              <a:t>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303476" y="391886"/>
            <a:ext cx="2702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dirty="0" smtClean="0">
                <a:latin typeface="Bookman Old Style" panose="02050604050505020204" pitchFamily="18" charset="0"/>
              </a:rPr>
              <a:t>ВИСНОВОК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0</TotalTime>
  <Words>2274</Words>
  <Application>WPS Presentation</Application>
  <PresentationFormat>Широкоэкранный</PresentationFormat>
  <Paragraphs>78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</vt:lpstr>
      <vt:lpstr>SimSun</vt:lpstr>
      <vt:lpstr>Wingdings</vt:lpstr>
      <vt:lpstr>Calibri Light</vt:lpstr>
      <vt:lpstr>Bookman Old Style</vt:lpstr>
      <vt:lpstr>Rockwell</vt:lpstr>
      <vt:lpstr>Microsoft YaHei</vt:lpstr>
      <vt:lpstr>Arial Unicode MS</vt:lpstr>
      <vt:lpstr>Calibri</vt:lpstr>
      <vt:lpstr>Damask</vt:lpstr>
      <vt:lpstr>Івано-Франківський національний технічний університет нафти і газу (ІФНТУНГ)</vt:lpstr>
      <vt:lpstr>PowerPoint 演示文稿</vt:lpstr>
      <vt:lpstr>коротка Історична справка</vt:lpstr>
      <vt:lpstr>PowerPoint 演示文稿</vt:lpstr>
      <vt:lpstr>Освітня діяльність</vt:lpstr>
      <vt:lpstr>PowerPoint 演示文稿</vt:lpstr>
      <vt:lpstr>Спортивна складова</vt:lpstr>
      <vt:lpstr>PowerPoint 演示文稿</vt:lpstr>
      <vt:lpstr>PowerPoint 演示文稿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zavina</cp:lastModifiedBy>
  <cp:revision>54</cp:revision>
  <dcterms:created xsi:type="dcterms:W3CDTF">2012-08-15T23:17:00Z</dcterms:created>
  <dcterms:modified xsi:type="dcterms:W3CDTF">2021-07-05T15:32:28Z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