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FE39-5609-4C4E-95A7-A4EABFFB56C0}" type="datetimeFigureOut">
              <a:rPr lang="ru-RU" smtClean="0"/>
              <a:pPr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6B7B-C8E5-4804-8964-32EDB43F7E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FE39-5609-4C4E-95A7-A4EABFFB56C0}" type="datetimeFigureOut">
              <a:rPr lang="ru-RU" smtClean="0"/>
              <a:pPr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6B7B-C8E5-4804-8964-32EDB43F7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FE39-5609-4C4E-95A7-A4EABFFB56C0}" type="datetimeFigureOut">
              <a:rPr lang="ru-RU" smtClean="0"/>
              <a:pPr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6B7B-C8E5-4804-8964-32EDB43F7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FE39-5609-4C4E-95A7-A4EABFFB56C0}" type="datetimeFigureOut">
              <a:rPr lang="ru-RU" smtClean="0"/>
              <a:pPr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6B7B-C8E5-4804-8964-32EDB43F7E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FE39-5609-4C4E-95A7-A4EABFFB56C0}" type="datetimeFigureOut">
              <a:rPr lang="ru-RU" smtClean="0"/>
              <a:pPr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6B7B-C8E5-4804-8964-32EDB43F7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FE39-5609-4C4E-95A7-A4EABFFB56C0}" type="datetimeFigureOut">
              <a:rPr lang="ru-RU" smtClean="0"/>
              <a:pPr/>
              <a:t>04.07.2021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6B7B-C8E5-4804-8964-32EDB43F7E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FE39-5609-4C4E-95A7-A4EABFFB56C0}" type="datetimeFigureOut">
              <a:rPr lang="ru-RU" smtClean="0"/>
              <a:pPr/>
              <a:t>04.07.2021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6B7B-C8E5-4804-8964-32EDB43F7E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FE39-5609-4C4E-95A7-A4EABFFB56C0}" type="datetimeFigureOut">
              <a:rPr lang="ru-RU" smtClean="0"/>
              <a:pPr/>
              <a:t>04.07.2021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6B7B-C8E5-4804-8964-32EDB43F7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FE39-5609-4C4E-95A7-A4EABFFB56C0}" type="datetimeFigureOut">
              <a:rPr lang="ru-RU" smtClean="0"/>
              <a:pPr/>
              <a:t>04.07.2021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6B7B-C8E5-4804-8964-32EDB43F7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FE39-5609-4C4E-95A7-A4EABFFB56C0}" type="datetimeFigureOut">
              <a:rPr lang="ru-RU" smtClean="0"/>
              <a:pPr/>
              <a:t>04.07.2021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6B7B-C8E5-4804-8964-32EDB43F7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FE39-5609-4C4E-95A7-A4EABFFB56C0}" type="datetimeFigureOut">
              <a:rPr lang="ru-RU" smtClean="0"/>
              <a:pPr/>
              <a:t>04.07.2021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6B7B-C8E5-4804-8964-32EDB43F7E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86FE39-5609-4C4E-95A7-A4EABFFB56C0}" type="datetimeFigureOut">
              <a:rPr lang="ru-RU" smtClean="0"/>
              <a:pPr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BFE6B7B-C8E5-4804-8964-32EDB43F7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s://we.org.ua/wp-content/uploads/2015/07/lviv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31" r="8099"/>
          <a:stretch/>
        </p:blipFill>
        <p:spPr bwMode="auto">
          <a:xfrm>
            <a:off x="0" y="0"/>
            <a:ext cx="9469925" cy="6957392"/>
          </a:xfrm>
          <a:prstGeom prst="rect">
            <a:avLst/>
          </a:prstGeom>
          <a:solidFill>
            <a:schemeClr val="bg2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Круглая лента лицом вверх 5"/>
          <p:cNvSpPr/>
          <p:nvPr/>
        </p:nvSpPr>
        <p:spPr>
          <a:xfrm>
            <a:off x="1285852" y="642918"/>
            <a:ext cx="6929486" cy="3000396"/>
          </a:xfrm>
          <a:prstGeom prst="ellipseRibbon2">
            <a:avLst>
              <a:gd name="adj1" fmla="val 25000"/>
              <a:gd name="adj2" fmla="val 53567"/>
              <a:gd name="adj3" fmla="val 125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5400" dirty="0" smtClean="0">
                <a:solidFill>
                  <a:srgbClr val="002060"/>
                </a:solidFill>
                <a:latin typeface="Monotype Corsiva" pitchFamily="66" charset="0"/>
              </a:rPr>
              <a:t>Визначні місця Львова</a:t>
            </a:r>
            <a:endParaRPr lang="ru-RU" sz="5400" dirty="0">
              <a:latin typeface="Monotype Corsiva" pitchFamily="66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572264" y="4500570"/>
            <a:ext cx="857256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0800000" flipV="1">
            <a:off x="6429388" y="5143512"/>
            <a:ext cx="1143008" cy="857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2143108" y="4643446"/>
            <a:ext cx="6000792" cy="150019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smtClean="0">
                <a:solidFill>
                  <a:srgbClr val="0070C0"/>
                </a:solidFill>
                <a:latin typeface="Monotype Corsiva" pitchFamily="66" charset="0"/>
              </a:rPr>
              <a:t>Пр</a:t>
            </a:r>
            <a:r>
              <a:rPr lang="uk-UA" sz="3200" b="1" smtClean="0">
                <a:solidFill>
                  <a:srgbClr val="0070C0"/>
                </a:solidFill>
                <a:latin typeface="Monotype Corsiva" pitchFamily="66" charset="0"/>
              </a:rPr>
              <a:t>оект</a:t>
            </a:r>
            <a:r>
              <a:rPr lang="uk-UA" sz="3200" b="1" smtClean="0">
                <a:solidFill>
                  <a:srgbClr val="0070C0"/>
                </a:solidFill>
                <a:latin typeface="Monotype Corsiva" pitchFamily="66" charset="0"/>
              </a:rPr>
              <a:t>  </a:t>
            </a:r>
            <a:r>
              <a:rPr lang="uk-UA" sz="3200" b="1" dirty="0" smtClean="0">
                <a:solidFill>
                  <a:srgbClr val="0070C0"/>
                </a:solidFill>
                <a:latin typeface="Monotype Corsiva" pitchFamily="66" charset="0"/>
              </a:rPr>
              <a:t>виконала  студентка групи </a:t>
            </a:r>
            <a:r>
              <a:rPr lang="uk-UA" sz="3200" b="1" dirty="0" err="1" smtClean="0">
                <a:solidFill>
                  <a:srgbClr val="0070C0"/>
                </a:solidFill>
                <a:latin typeface="Monotype Corsiva" pitchFamily="66" charset="0"/>
              </a:rPr>
              <a:t>ОПНм</a:t>
            </a:r>
            <a:r>
              <a:rPr lang="uk-UA" sz="3200" b="1" dirty="0" smtClean="0">
                <a:solidFill>
                  <a:srgbClr val="0070C0"/>
                </a:solidFill>
                <a:latin typeface="Monotype Corsiva" pitchFamily="66" charset="0"/>
              </a:rPr>
              <a:t>-21 Суха Яна </a:t>
            </a:r>
            <a:endParaRPr lang="uk-UA" sz="32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52052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a.igotoworld.com/frontend/webcontent/images/tours/1931787_800x600_015943100145934984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34" t="4291" r="5477" b="-6813"/>
          <a:stretch/>
        </p:blipFill>
        <p:spPr bwMode="auto">
          <a:xfrm>
            <a:off x="-20707" y="0"/>
            <a:ext cx="9164707" cy="73461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Горизонтальный свиток 1"/>
          <p:cNvSpPr/>
          <p:nvPr/>
        </p:nvSpPr>
        <p:spPr>
          <a:xfrm>
            <a:off x="4748575" y="188640"/>
            <a:ext cx="3888432" cy="2780928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err="1"/>
              <a:t>Спорудження</a:t>
            </a:r>
            <a:r>
              <a:rPr lang="ru-RU" sz="1200" dirty="0"/>
              <a:t> </a:t>
            </a:r>
            <a:r>
              <a:rPr lang="ru-RU" sz="1200" dirty="0" err="1"/>
              <a:t>будівлі</a:t>
            </a:r>
            <a:r>
              <a:rPr lang="ru-RU" sz="1200" dirty="0"/>
              <a:t>, яка зараз </a:t>
            </a:r>
            <a:r>
              <a:rPr lang="ru-RU" sz="1200" dirty="0" err="1"/>
              <a:t>здіймається</a:t>
            </a:r>
            <a:r>
              <a:rPr lang="ru-RU" sz="1200" dirty="0"/>
              <a:t> на </a:t>
            </a:r>
            <a:r>
              <a:rPr lang="ru-RU" sz="1200" dirty="0" err="1"/>
              <a:t>площі</a:t>
            </a:r>
            <a:r>
              <a:rPr lang="ru-RU" sz="1200" dirty="0"/>
              <a:t> </a:t>
            </a:r>
            <a:r>
              <a:rPr lang="ru-RU" sz="1200" dirty="0" err="1"/>
              <a:t>було</a:t>
            </a:r>
            <a:r>
              <a:rPr lang="ru-RU" sz="1200" dirty="0"/>
              <a:t> завершено у 1835 р. за проектом Ю. </a:t>
            </a:r>
            <a:r>
              <a:rPr lang="ru-RU" sz="1200" dirty="0" err="1"/>
              <a:t>Маркля</a:t>
            </a:r>
            <a:r>
              <a:rPr lang="ru-RU" sz="1200" dirty="0"/>
              <a:t>, Ф. </a:t>
            </a:r>
            <a:r>
              <a:rPr lang="ru-RU" sz="1200" dirty="0" err="1"/>
              <a:t>Третера</a:t>
            </a:r>
            <a:r>
              <a:rPr lang="ru-RU" sz="1200" dirty="0"/>
              <a:t>, А. </a:t>
            </a:r>
            <a:r>
              <a:rPr lang="ru-RU" sz="1200" dirty="0" err="1"/>
              <a:t>Вондрашки</a:t>
            </a:r>
            <a:r>
              <a:rPr lang="ru-RU" sz="1200" dirty="0"/>
              <a:t>. Не </a:t>
            </a:r>
            <a:r>
              <a:rPr lang="ru-RU" sz="1200" dirty="0" err="1"/>
              <a:t>дивлячись</a:t>
            </a:r>
            <a:r>
              <a:rPr lang="ru-RU" sz="1200" dirty="0"/>
              <a:t> на свою </a:t>
            </a:r>
            <a:r>
              <a:rPr lang="ru-RU" sz="1200" dirty="0" err="1"/>
              <a:t>масивність</a:t>
            </a:r>
            <a:r>
              <a:rPr lang="ru-RU" sz="1200" dirty="0"/>
              <a:t>, ратуша </a:t>
            </a:r>
            <a:r>
              <a:rPr lang="ru-RU" sz="1200" dirty="0" err="1"/>
              <a:t>органічно</a:t>
            </a:r>
            <a:r>
              <a:rPr lang="ru-RU" sz="1200" dirty="0"/>
              <a:t> </a:t>
            </a:r>
            <a:r>
              <a:rPr lang="ru-RU" sz="1200" dirty="0" err="1"/>
              <a:t>ввійшла</a:t>
            </a:r>
            <a:r>
              <a:rPr lang="ru-RU" sz="1200" dirty="0"/>
              <a:t> в </a:t>
            </a:r>
            <a:r>
              <a:rPr lang="ru-RU" sz="1200" dirty="0" err="1"/>
              <a:t>архітектурний</a:t>
            </a:r>
            <a:r>
              <a:rPr lang="ru-RU" sz="1200" dirty="0"/>
              <a:t> ансамбль Львова, а </a:t>
            </a:r>
            <a:r>
              <a:rPr lang="ru-RU" sz="1200" dirty="0" err="1"/>
              <a:t>її</a:t>
            </a:r>
            <a:r>
              <a:rPr lang="ru-RU" sz="1200" dirty="0"/>
              <a:t> вежа стала символом </a:t>
            </a:r>
            <a:r>
              <a:rPr lang="ru-RU" sz="1200" dirty="0" err="1"/>
              <a:t>міста</a:t>
            </a:r>
            <a:r>
              <a:rPr lang="ru-RU" sz="1200" dirty="0"/>
              <a:t>. </a:t>
            </a:r>
            <a:r>
              <a:rPr lang="ru-RU" sz="1200" dirty="0" err="1"/>
              <a:t>Висота</a:t>
            </a:r>
            <a:r>
              <a:rPr lang="ru-RU" sz="1200" dirty="0"/>
              <a:t> </a:t>
            </a:r>
            <a:r>
              <a:rPr lang="ru-RU" sz="1200" dirty="0" err="1"/>
              <a:t>вежі</a:t>
            </a:r>
            <a:r>
              <a:rPr lang="ru-RU" sz="1200" dirty="0"/>
              <a:t> 65 м. У 1852 р. на </a:t>
            </a:r>
            <a:r>
              <a:rPr lang="ru-RU" sz="1200" dirty="0" err="1"/>
              <a:t>ній</a:t>
            </a:r>
            <a:r>
              <a:rPr lang="ru-RU" sz="1200" dirty="0"/>
              <a:t> </a:t>
            </a:r>
            <a:r>
              <a:rPr lang="ru-RU" sz="1200" dirty="0" err="1"/>
              <a:t>було</a:t>
            </a:r>
            <a:r>
              <a:rPr lang="ru-RU" sz="1200" dirty="0"/>
              <a:t> </a:t>
            </a:r>
            <a:r>
              <a:rPr lang="ru-RU" sz="1200" dirty="0" err="1"/>
              <a:t>встановлено</a:t>
            </a:r>
            <a:r>
              <a:rPr lang="ru-RU" sz="1200" dirty="0"/>
              <a:t> </a:t>
            </a:r>
            <a:r>
              <a:rPr lang="ru-RU" sz="1200" dirty="0" err="1"/>
              <a:t>годинник</a:t>
            </a:r>
            <a:r>
              <a:rPr lang="ru-RU" sz="1200" dirty="0"/>
              <a:t>. До </a:t>
            </a:r>
            <a:r>
              <a:rPr lang="ru-RU" sz="1200" dirty="0" err="1"/>
              <a:t>нього</a:t>
            </a:r>
            <a:r>
              <a:rPr lang="ru-RU" sz="1200" dirty="0"/>
              <a:t> </a:t>
            </a:r>
            <a:r>
              <a:rPr lang="ru-RU" sz="1200" dirty="0" err="1"/>
              <a:t>ведуть</a:t>
            </a:r>
            <a:r>
              <a:rPr lang="ru-RU" sz="1200" dirty="0"/>
              <a:t> 400 </a:t>
            </a:r>
            <a:r>
              <a:rPr lang="ru-RU" sz="1200" dirty="0" err="1"/>
              <a:t>сходинок</a:t>
            </a:r>
            <a:r>
              <a:rPr lang="ru-RU" sz="1200" dirty="0"/>
              <a:t>. </a:t>
            </a:r>
            <a:r>
              <a:rPr lang="ru-RU" sz="1200" dirty="0" err="1"/>
              <a:t>Діаметр</a:t>
            </a:r>
            <a:r>
              <a:rPr lang="ru-RU" sz="1200" dirty="0"/>
              <a:t> циферблата 3 м, </a:t>
            </a:r>
            <a:r>
              <a:rPr lang="ru-RU" sz="1200" dirty="0" err="1"/>
              <a:t>довжина</a:t>
            </a:r>
            <a:r>
              <a:rPr lang="ru-RU" sz="1200" dirty="0"/>
              <a:t> </a:t>
            </a:r>
            <a:r>
              <a:rPr lang="ru-RU" sz="1200" dirty="0" err="1"/>
              <a:t>великої</a:t>
            </a:r>
            <a:r>
              <a:rPr lang="ru-RU" sz="1200" dirty="0"/>
              <a:t> </a:t>
            </a:r>
            <a:r>
              <a:rPr lang="ru-RU" sz="1200" dirty="0" err="1"/>
              <a:t>стрілки</a:t>
            </a:r>
            <a:r>
              <a:rPr lang="ru-RU" sz="1200" dirty="0"/>
              <a:t> 2м 15 см.</a:t>
            </a:r>
          </a:p>
        </p:txBody>
      </p:sp>
    </p:spTree>
    <p:extLst>
      <p:ext uri="{BB962C8B-B14F-4D97-AF65-F5344CB8AC3E}">
        <p14:creationId xmlns="" xmlns:p14="http://schemas.microsoft.com/office/powerpoint/2010/main" val="14399202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tatic.panoramio.com/photos/large/924898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680" y="116632"/>
            <a:ext cx="4345141" cy="65625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052736"/>
            <a:ext cx="34563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Вхід</a:t>
            </a:r>
            <a:r>
              <a:rPr lang="ru-RU" sz="2000" dirty="0"/>
              <a:t> у ратушу </a:t>
            </a:r>
            <a:r>
              <a:rPr lang="ru-RU" sz="2000" dirty="0" err="1"/>
              <a:t>стережуть</a:t>
            </a:r>
            <a:r>
              <a:rPr lang="ru-RU" sz="2000" dirty="0"/>
              <a:t> два </a:t>
            </a:r>
            <a:r>
              <a:rPr lang="ru-RU" sz="2000" dirty="0" err="1"/>
              <a:t>леви</a:t>
            </a:r>
            <a:r>
              <a:rPr lang="ru-RU" sz="2000" dirty="0"/>
              <a:t>. Вони </a:t>
            </a:r>
            <a:r>
              <a:rPr lang="ru-RU" sz="2000" dirty="0" err="1"/>
              <a:t>тримають</a:t>
            </a:r>
            <a:r>
              <a:rPr lang="ru-RU" sz="2000" dirty="0"/>
              <a:t> </a:t>
            </a:r>
            <a:r>
              <a:rPr lang="ru-RU" sz="2000" dirty="0" err="1"/>
              <a:t>щити</a:t>
            </a:r>
            <a:r>
              <a:rPr lang="ru-RU" sz="2000" dirty="0"/>
              <a:t> з гербом </a:t>
            </a:r>
            <a:r>
              <a:rPr lang="ru-RU" sz="2000" dirty="0" err="1"/>
              <a:t>міста</a:t>
            </a:r>
            <a:r>
              <a:rPr lang="ru-RU" sz="2000" dirty="0"/>
              <a:t>. В основу герба Львова </a:t>
            </a:r>
            <a:r>
              <a:rPr lang="ru-RU" sz="2000" dirty="0" err="1"/>
              <a:t>покладена</a:t>
            </a:r>
            <a:r>
              <a:rPr lang="ru-RU" sz="2000" dirty="0"/>
              <a:t> печатка </a:t>
            </a:r>
            <a:r>
              <a:rPr lang="ru-RU" sz="2000" dirty="0" err="1"/>
              <a:t>галицьких</a:t>
            </a:r>
            <a:r>
              <a:rPr lang="ru-RU" sz="2000" dirty="0"/>
              <a:t> </a:t>
            </a:r>
            <a:r>
              <a:rPr lang="ru-RU" sz="2000" dirty="0" err="1"/>
              <a:t>князів</a:t>
            </a:r>
            <a:r>
              <a:rPr lang="ru-RU" sz="2000" dirty="0"/>
              <a:t>. На </a:t>
            </a:r>
            <a:r>
              <a:rPr lang="ru-RU" sz="2000" dirty="0" err="1"/>
              <a:t>гербі</a:t>
            </a:r>
            <a:r>
              <a:rPr lang="ru-RU" sz="2000" dirty="0"/>
              <a:t> – </a:t>
            </a:r>
            <a:r>
              <a:rPr lang="ru-RU" sz="2000" dirty="0" err="1"/>
              <a:t>міські</a:t>
            </a:r>
            <a:r>
              <a:rPr lang="ru-RU" sz="2000" dirty="0"/>
              <a:t> ворота з вежами,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свідчать</a:t>
            </a:r>
            <a:r>
              <a:rPr lang="ru-RU" sz="2000" dirty="0"/>
              <a:t> про </a:t>
            </a:r>
            <a:r>
              <a:rPr lang="ru-RU" sz="2000" dirty="0" err="1"/>
              <a:t>оборонну</a:t>
            </a:r>
            <a:r>
              <a:rPr lang="ru-RU" sz="2000" dirty="0"/>
              <a:t> </a:t>
            </a:r>
            <a:r>
              <a:rPr lang="ru-RU" sz="2000" dirty="0" err="1"/>
              <a:t>могутність</a:t>
            </a:r>
            <a:r>
              <a:rPr lang="ru-RU" sz="2000" dirty="0"/>
              <a:t> Львова, </a:t>
            </a:r>
            <a:r>
              <a:rPr lang="ru-RU" sz="2000" dirty="0" err="1"/>
              <a:t>грати</a:t>
            </a:r>
            <a:r>
              <a:rPr lang="ru-RU" sz="2000" dirty="0"/>
              <a:t> </a:t>
            </a:r>
            <a:r>
              <a:rPr lang="ru-RU" sz="2000" dirty="0" err="1"/>
              <a:t>воріт</a:t>
            </a:r>
            <a:r>
              <a:rPr lang="ru-RU" sz="2000" dirty="0"/>
              <a:t> </a:t>
            </a:r>
            <a:r>
              <a:rPr lang="ru-RU" sz="2000" dirty="0" err="1"/>
              <a:t>підняті</a:t>
            </a:r>
            <a:r>
              <a:rPr lang="ru-RU" sz="2000" dirty="0"/>
              <a:t> – </a:t>
            </a:r>
            <a:r>
              <a:rPr lang="ru-RU" sz="2000" dirty="0" err="1"/>
              <a:t>це</a:t>
            </a:r>
            <a:r>
              <a:rPr lang="ru-RU" sz="2000" dirty="0"/>
              <a:t> говорить про </a:t>
            </a:r>
            <a:r>
              <a:rPr lang="ru-RU" sz="2000" dirty="0" err="1"/>
              <a:t>гостинність</a:t>
            </a:r>
            <a:r>
              <a:rPr lang="ru-RU" sz="2000" dirty="0"/>
              <a:t> </a:t>
            </a:r>
            <a:r>
              <a:rPr lang="ru-RU" sz="2000" dirty="0" err="1"/>
              <a:t>городян</a:t>
            </a:r>
            <a:r>
              <a:rPr lang="ru-RU" sz="2000" dirty="0"/>
              <a:t>, а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непроханих</a:t>
            </a:r>
            <a:r>
              <a:rPr lang="ru-RU" sz="2000" dirty="0"/>
              <a:t> гостей </a:t>
            </a:r>
            <a:r>
              <a:rPr lang="ru-RU" sz="2000" dirty="0" err="1"/>
              <a:t>вхід</a:t>
            </a:r>
            <a:r>
              <a:rPr lang="ru-RU" sz="2000" dirty="0"/>
              <a:t> у </a:t>
            </a:r>
            <a:r>
              <a:rPr lang="ru-RU" sz="2000" dirty="0" err="1"/>
              <a:t>місто</a:t>
            </a:r>
            <a:r>
              <a:rPr lang="ru-RU" sz="2000" dirty="0"/>
              <a:t> </a:t>
            </a:r>
            <a:r>
              <a:rPr lang="ru-RU" sz="2000" dirty="0" err="1"/>
              <a:t>стереже</a:t>
            </a:r>
            <a:r>
              <a:rPr lang="ru-RU" sz="2000" dirty="0"/>
              <a:t> лев.</a:t>
            </a:r>
          </a:p>
        </p:txBody>
      </p:sp>
    </p:spTree>
    <p:extLst>
      <p:ext uri="{BB962C8B-B14F-4D97-AF65-F5344CB8AC3E}">
        <p14:creationId xmlns="" xmlns:p14="http://schemas.microsoft.com/office/powerpoint/2010/main" val="2116282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41044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Львів</a:t>
            </a:r>
            <a:r>
              <a:rPr lang="ru-RU" dirty="0"/>
              <a:t> є скарбницею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ідей</a:t>
            </a:r>
            <a:r>
              <a:rPr lang="ru-RU" dirty="0"/>
              <a:t> та </a:t>
            </a:r>
            <a:r>
              <a:rPr lang="ru-RU" dirty="0" err="1"/>
              <a:t>культури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економічний</a:t>
            </a:r>
            <a:r>
              <a:rPr lang="ru-RU" dirty="0"/>
              <a:t>, </a:t>
            </a:r>
            <a:r>
              <a:rPr lang="ru-RU" dirty="0" err="1"/>
              <a:t>освітній</a:t>
            </a:r>
            <a:r>
              <a:rPr lang="ru-RU" dirty="0"/>
              <a:t> та </a:t>
            </a:r>
            <a:r>
              <a:rPr lang="ru-RU" dirty="0" err="1"/>
              <a:t>культурний</a:t>
            </a:r>
            <a:r>
              <a:rPr lang="ru-RU" dirty="0"/>
              <a:t> центр Заходу </a:t>
            </a:r>
            <a:r>
              <a:rPr lang="ru-RU" dirty="0" err="1"/>
              <a:t>України</a:t>
            </a:r>
            <a:r>
              <a:rPr lang="ru-RU" dirty="0"/>
              <a:t>. У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музеїв</a:t>
            </a:r>
            <a:r>
              <a:rPr lang="ru-RU" dirty="0"/>
              <a:t>, </a:t>
            </a:r>
            <a:r>
              <a:rPr lang="ru-RU" dirty="0" err="1"/>
              <a:t>картинних</a:t>
            </a:r>
            <a:r>
              <a:rPr lang="ru-RU" dirty="0"/>
              <a:t> галерей, </a:t>
            </a:r>
            <a:r>
              <a:rPr lang="ru-RU" dirty="0" err="1"/>
              <a:t>театральних</a:t>
            </a:r>
            <a:r>
              <a:rPr lang="ru-RU" dirty="0"/>
              <a:t> та </a:t>
            </a:r>
            <a:r>
              <a:rPr lang="ru-RU" dirty="0" err="1"/>
              <a:t>музичних</a:t>
            </a:r>
            <a:r>
              <a:rPr lang="ru-RU" dirty="0"/>
              <a:t> труп. </a:t>
            </a:r>
            <a:r>
              <a:rPr lang="ru-RU" dirty="0" err="1"/>
              <a:t>Величний</a:t>
            </a:r>
            <a:r>
              <a:rPr lang="ru-RU" dirty="0"/>
              <a:t> </a:t>
            </a:r>
            <a:r>
              <a:rPr lang="ru-RU" dirty="0" err="1"/>
              <a:t>Львівський</a:t>
            </a:r>
            <a:r>
              <a:rPr lang="ru-RU" dirty="0"/>
              <a:t> театр опери та балету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насичений</a:t>
            </a:r>
            <a:r>
              <a:rPr lang="ru-RU" dirty="0"/>
              <a:t> сезон. У </a:t>
            </a:r>
            <a:r>
              <a:rPr lang="ru-RU" dirty="0" err="1"/>
              <a:t>Львові</a:t>
            </a:r>
            <a:r>
              <a:rPr lang="ru-RU" dirty="0"/>
              <a:t> </a:t>
            </a:r>
            <a:r>
              <a:rPr lang="ru-RU" dirty="0" err="1"/>
              <a:t>розташовані</a:t>
            </a:r>
            <a:r>
              <a:rPr lang="ru-RU" dirty="0"/>
              <a:t> 12 </a:t>
            </a:r>
            <a:r>
              <a:rPr lang="ru-RU" dirty="0" err="1"/>
              <a:t>закладів</a:t>
            </a:r>
            <a:r>
              <a:rPr lang="ru-RU" dirty="0"/>
              <a:t> </a:t>
            </a:r>
            <a:r>
              <a:rPr lang="ru-RU" dirty="0" err="1"/>
              <a:t>вищої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справедливо </a:t>
            </a:r>
            <a:r>
              <a:rPr lang="ru-RU" dirty="0" err="1"/>
              <a:t>заслужену</a:t>
            </a:r>
            <a:r>
              <a:rPr lang="ru-RU" dirty="0"/>
              <a:t> </a:t>
            </a:r>
            <a:r>
              <a:rPr lang="ru-RU" dirty="0" err="1"/>
              <a:t>репутацію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з </a:t>
            </a:r>
            <a:r>
              <a:rPr lang="ru-RU" dirty="0" err="1"/>
              <a:t>високим</a:t>
            </a:r>
            <a:r>
              <a:rPr lang="ru-RU" dirty="0"/>
              <a:t>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. </a:t>
            </a:r>
          </a:p>
        </p:txBody>
      </p:sp>
      <p:pic>
        <p:nvPicPr>
          <p:cNvPr id="11266" name="Picture 2" descr="https://upload.wikimedia.org/wikipedia/commons/c/c7/%D0%9F%D0%B0%D0%BD%D0%BE%D1%80%D0%B0%D0%BC%D0%B0_%D1%86%D0%B5%D0%BD%D1%82%D1%80%D1%83_%D0%9B%D1%8C%D0%B2%D0%BE%D0%B2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33" y="3861048"/>
            <a:ext cx="9174666" cy="273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moyaeuropa.com.ua/wp-content/uploads/2013/03/Lviv-%D0%9B%D1%8C%D0%B2%D1%96%D0%B2-1-1024x6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32" y="548680"/>
            <a:ext cx="4544768" cy="27916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168095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kameniar.franko.lviv.ua/wp/wp-content/uploads/old/original/2010_N10a_Universyte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913" r="7212"/>
          <a:stretch/>
        </p:blipFill>
        <p:spPr bwMode="auto">
          <a:xfrm>
            <a:off x="-12822" y="-3701"/>
            <a:ext cx="9138936" cy="68617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6372200" y="161260"/>
            <a:ext cx="2520280" cy="165618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err="1"/>
              <a:t>Саме</a:t>
            </a:r>
            <a:r>
              <a:rPr lang="ru-RU" sz="1400" dirty="0"/>
              <a:t> тут </a:t>
            </a:r>
            <a:r>
              <a:rPr lang="ru-RU" sz="1400" dirty="0" err="1"/>
              <a:t>знаходиться</a:t>
            </a:r>
            <a:r>
              <a:rPr lang="ru-RU" sz="1400" dirty="0"/>
              <a:t> один з </a:t>
            </a:r>
            <a:r>
              <a:rPr lang="ru-RU" sz="1400" dirty="0" err="1"/>
              <a:t>найстаріших</a:t>
            </a:r>
            <a:r>
              <a:rPr lang="ru-RU" sz="1400" dirty="0"/>
              <a:t> у </a:t>
            </a:r>
            <a:r>
              <a:rPr lang="ru-RU" sz="1400" dirty="0" err="1"/>
              <a:t>Центральній</a:t>
            </a:r>
            <a:r>
              <a:rPr lang="ru-RU" sz="1400" dirty="0"/>
              <a:t> </a:t>
            </a:r>
            <a:r>
              <a:rPr lang="ru-RU" sz="1400" dirty="0" err="1"/>
              <a:t>Європі</a:t>
            </a:r>
            <a:r>
              <a:rPr lang="ru-RU" sz="1400" dirty="0"/>
              <a:t> та перший </a:t>
            </a:r>
            <a:r>
              <a:rPr lang="ru-RU" sz="1400" dirty="0" err="1"/>
              <a:t>заснований</a:t>
            </a:r>
            <a:r>
              <a:rPr lang="ru-RU" sz="1400" dirty="0"/>
              <a:t> в </a:t>
            </a:r>
            <a:r>
              <a:rPr lang="ru-RU" sz="1400" dirty="0" err="1"/>
              <a:t>Україні</a:t>
            </a:r>
            <a:r>
              <a:rPr lang="ru-RU" sz="1400" dirty="0"/>
              <a:t> </a:t>
            </a:r>
            <a:r>
              <a:rPr lang="ru-RU" sz="1400" dirty="0" err="1"/>
              <a:t>університет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825831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58855"/>
            <a:ext cx="51663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Проте</a:t>
            </a:r>
            <a:r>
              <a:rPr lang="ru-RU" sz="2000" dirty="0"/>
              <a:t> </a:t>
            </a:r>
            <a:r>
              <a:rPr lang="ru-RU" sz="2000" dirty="0" err="1"/>
              <a:t>Львів</a:t>
            </a:r>
            <a:r>
              <a:rPr lang="ru-RU" sz="2000" dirty="0"/>
              <a:t> славиться не </a:t>
            </a:r>
            <a:r>
              <a:rPr lang="ru-RU" sz="2000" dirty="0" err="1"/>
              <a:t>лише</a:t>
            </a:r>
            <a:r>
              <a:rPr lang="ru-RU" sz="2000" dirty="0"/>
              <a:t> як </a:t>
            </a:r>
            <a:r>
              <a:rPr lang="ru-RU" sz="2000" dirty="0" err="1"/>
              <a:t>культурний</a:t>
            </a:r>
            <a:r>
              <a:rPr lang="ru-RU" sz="2000" dirty="0"/>
              <a:t> та </a:t>
            </a:r>
            <a:r>
              <a:rPr lang="ru-RU" sz="2000" dirty="0" err="1"/>
              <a:t>освітній</a:t>
            </a:r>
            <a:r>
              <a:rPr lang="ru-RU" sz="2000" dirty="0"/>
              <a:t> центр, </a:t>
            </a:r>
            <a:r>
              <a:rPr lang="ru-RU" sz="2000" dirty="0" err="1"/>
              <a:t>він</a:t>
            </a:r>
            <a:r>
              <a:rPr lang="ru-RU" sz="2000" dirty="0"/>
              <a:t> є </a:t>
            </a:r>
            <a:r>
              <a:rPr lang="ru-RU" sz="2000" dirty="0" err="1"/>
              <a:t>також</a:t>
            </a:r>
            <a:r>
              <a:rPr lang="ru-RU" sz="2000" dirty="0"/>
              <a:t> центром </a:t>
            </a:r>
            <a:r>
              <a:rPr lang="ru-RU" sz="2000" dirty="0" err="1"/>
              <a:t>розвинутого</a:t>
            </a:r>
            <a:r>
              <a:rPr lang="ru-RU" sz="2000" dirty="0"/>
              <a:t> </a:t>
            </a:r>
            <a:r>
              <a:rPr lang="ru-RU" sz="2000" dirty="0" err="1"/>
              <a:t>підприємництва</a:t>
            </a:r>
            <a:r>
              <a:rPr lang="ru-RU" sz="2000" dirty="0"/>
              <a:t>. </a:t>
            </a:r>
            <a:r>
              <a:rPr lang="ru-RU" sz="2000" dirty="0" err="1"/>
              <a:t>Завдяки</a:t>
            </a:r>
            <a:r>
              <a:rPr lang="ru-RU" sz="2000" dirty="0"/>
              <a:t> </a:t>
            </a:r>
            <a:r>
              <a:rPr lang="ru-RU" sz="2000" dirty="0" err="1"/>
              <a:t>сприятливому</a:t>
            </a:r>
            <a:r>
              <a:rPr lang="ru-RU" sz="2000" dirty="0"/>
              <a:t> </a:t>
            </a:r>
            <a:r>
              <a:rPr lang="ru-RU" sz="2000" dirty="0" err="1"/>
              <a:t>економічному</a:t>
            </a:r>
            <a:r>
              <a:rPr lang="ru-RU" sz="2000" dirty="0"/>
              <a:t> </a:t>
            </a:r>
            <a:r>
              <a:rPr lang="ru-RU" sz="2000" dirty="0" err="1"/>
              <a:t>середовищу</a:t>
            </a:r>
            <a:r>
              <a:rPr lang="ru-RU" sz="2000" dirty="0"/>
              <a:t> в </a:t>
            </a:r>
            <a:r>
              <a:rPr lang="ru-RU" sz="2000" dirty="0" err="1"/>
              <a:t>місті</a:t>
            </a:r>
            <a:r>
              <a:rPr lang="ru-RU" sz="2000" dirty="0"/>
              <a:t> </a:t>
            </a:r>
            <a:r>
              <a:rPr lang="ru-RU" sz="2000" dirty="0" err="1"/>
              <a:t>функціонує</a:t>
            </a:r>
            <a:r>
              <a:rPr lang="ru-RU" sz="2000" dirty="0"/>
              <a:t> 166 </a:t>
            </a:r>
            <a:r>
              <a:rPr lang="ru-RU" sz="2000" dirty="0" err="1"/>
              <a:t>підприємств</a:t>
            </a:r>
            <a:r>
              <a:rPr lang="ru-RU" sz="2000" dirty="0"/>
              <a:t>, а </a:t>
            </a:r>
            <a:r>
              <a:rPr lang="ru-RU" sz="2000" dirty="0" err="1"/>
              <a:t>загалом</a:t>
            </a:r>
            <a:r>
              <a:rPr lang="ru-RU" sz="2000" dirty="0"/>
              <a:t> 333 – у </a:t>
            </a:r>
            <a:r>
              <a:rPr lang="ru-RU" sz="2000" dirty="0" err="1"/>
              <a:t>Львівській</a:t>
            </a:r>
            <a:r>
              <a:rPr lang="ru-RU" sz="2000" dirty="0"/>
              <a:t> </a:t>
            </a:r>
            <a:r>
              <a:rPr lang="ru-RU" sz="2000" dirty="0" err="1"/>
              <a:t>області</a:t>
            </a:r>
            <a:r>
              <a:rPr lang="ru-RU" sz="2000" dirty="0"/>
              <a:t>. 11%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загальної</a:t>
            </a:r>
            <a:r>
              <a:rPr lang="ru-RU" sz="2000" dirty="0"/>
              <a:t> </a:t>
            </a:r>
            <a:r>
              <a:rPr lang="ru-RU" sz="2000" dirty="0" err="1"/>
              <a:t>кількості</a:t>
            </a:r>
            <a:r>
              <a:rPr lang="ru-RU" sz="2000" dirty="0"/>
              <a:t> </a:t>
            </a:r>
            <a:r>
              <a:rPr lang="ru-RU" sz="2000" dirty="0" err="1"/>
              <a:t>інвестицій</a:t>
            </a:r>
            <a:r>
              <a:rPr lang="ru-RU" sz="2000" dirty="0"/>
              <a:t> в </a:t>
            </a:r>
            <a:r>
              <a:rPr lang="ru-RU" sz="2000" dirty="0" err="1"/>
              <a:t>Україні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err="1" smtClean="0"/>
              <a:t>вкладено</a:t>
            </a:r>
            <a:r>
              <a:rPr lang="ru-RU" sz="2000" dirty="0" smtClean="0"/>
              <a:t> </a:t>
            </a:r>
            <a:r>
              <a:rPr lang="ru-RU" sz="2000" dirty="0"/>
              <a:t>в </a:t>
            </a:r>
            <a:endParaRPr lang="ru-RU" sz="2000" dirty="0" smtClean="0"/>
          </a:p>
          <a:p>
            <a:r>
              <a:rPr lang="ru-RU" sz="2000" dirty="0" err="1" smtClean="0"/>
              <a:t>підприємства</a:t>
            </a:r>
            <a:r>
              <a:rPr lang="ru-RU" sz="2000" dirty="0" smtClean="0"/>
              <a:t> </a:t>
            </a:r>
          </a:p>
          <a:p>
            <a:r>
              <a:rPr lang="ru-RU" sz="2000" dirty="0" err="1" smtClean="0"/>
              <a:t>Львівщини</a:t>
            </a:r>
            <a:r>
              <a:rPr lang="ru-RU" sz="2000" dirty="0"/>
              <a:t>.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обсяг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err="1" smtClean="0"/>
              <a:t>щороку</a:t>
            </a:r>
            <a:r>
              <a:rPr lang="ru-RU" sz="2000" dirty="0" smtClean="0"/>
              <a:t> </a:t>
            </a:r>
            <a:r>
              <a:rPr lang="ru-RU" sz="2000" dirty="0" err="1"/>
              <a:t>зростає</a:t>
            </a:r>
            <a:r>
              <a:rPr lang="ru-RU" sz="2000" dirty="0"/>
              <a:t>.</a:t>
            </a:r>
          </a:p>
        </p:txBody>
      </p:sp>
      <p:pic>
        <p:nvPicPr>
          <p:cNvPr id="13314" name="Picture 2" descr="http://photos.wikimapia.org/p/00/03/20/91/57_bi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671" t="-4986" r="671" b="12813"/>
          <a:stretch/>
        </p:blipFill>
        <p:spPr bwMode="auto">
          <a:xfrm>
            <a:off x="3059832" y="2780927"/>
            <a:ext cx="5513591" cy="35283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95764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gidy.lviv.ua/image/data/lviv/images/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235" b="8152"/>
          <a:stretch/>
        </p:blipFill>
        <p:spPr bwMode="auto">
          <a:xfrm>
            <a:off x="-252536" y="-99392"/>
            <a:ext cx="10203450" cy="6957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одним скругленным углом 3"/>
          <p:cNvSpPr/>
          <p:nvPr/>
        </p:nvSpPr>
        <p:spPr>
          <a:xfrm>
            <a:off x="5508104" y="34024"/>
            <a:ext cx="3456384" cy="2304256"/>
          </a:xfrm>
          <a:prstGeom prst="round1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1400" dirty="0"/>
              <a:t>Львів - це перлина архітектури</a:t>
            </a:r>
            <a:r>
              <a:rPr lang="ru-RU" sz="1400" dirty="0"/>
              <a:t>. </a:t>
            </a:r>
            <a:r>
              <a:rPr lang="uk-UA" sz="1400" dirty="0"/>
              <a:t>Варто приїхати сюди, щоб відчути неповторний дух, смак і пристрасть Галичини; пройтися по вузьких вулицях Старого міста, обійти</a:t>
            </a:r>
            <a:r>
              <a:rPr lang="ru-RU" sz="1400" dirty="0"/>
              <a:t> </a:t>
            </a:r>
            <a:r>
              <a:rPr lang="uk-UA" sz="1400" dirty="0"/>
              <a:t>Площу Ринок, помріяти в одній з кав'ярень, подивитися на місто з гори Високий Замок. </a:t>
            </a:r>
            <a:r>
              <a:rPr lang="ru-RU" sz="1400" dirty="0"/>
              <a:t>І </a:t>
            </a:r>
            <a:r>
              <a:rPr lang="ru-RU" sz="1400" dirty="0" err="1"/>
              <a:t>тоді</a:t>
            </a:r>
            <a:r>
              <a:rPr lang="ru-RU" sz="1400" dirty="0"/>
              <a:t>, </a:t>
            </a:r>
            <a:r>
              <a:rPr lang="ru-RU" sz="1400" dirty="0" err="1"/>
              <a:t>після</a:t>
            </a:r>
            <a:r>
              <a:rPr lang="ru-RU" sz="1400" dirty="0"/>
              <a:t> </a:t>
            </a:r>
            <a:r>
              <a:rPr lang="ru-RU" sz="1400" dirty="0" err="1"/>
              <a:t>неспішного</a:t>
            </a:r>
            <a:r>
              <a:rPr lang="ru-RU" sz="1400" dirty="0"/>
              <a:t> </a:t>
            </a:r>
            <a:r>
              <a:rPr lang="ru-RU" sz="1400" dirty="0" err="1"/>
              <a:t>знайомства</a:t>
            </a:r>
            <a:r>
              <a:rPr lang="ru-RU" sz="1400" dirty="0"/>
              <a:t> з </a:t>
            </a:r>
            <a:r>
              <a:rPr lang="ru-RU" sz="1400" dirty="0" err="1"/>
              <a:t>містом</a:t>
            </a:r>
            <a:r>
              <a:rPr lang="ru-RU" sz="1400" dirty="0"/>
              <a:t> Ви </a:t>
            </a:r>
            <a:r>
              <a:rPr lang="ru-RU" sz="1400" dirty="0" err="1"/>
              <a:t>відчуєте</a:t>
            </a:r>
            <a:r>
              <a:rPr lang="ru-RU" sz="1400" dirty="0"/>
              <a:t> </a:t>
            </a:r>
            <a:r>
              <a:rPr lang="ru-RU" sz="1400" dirty="0" err="1"/>
              <a:t>містіку</a:t>
            </a:r>
            <a:r>
              <a:rPr lang="ru-RU" sz="1400" dirty="0"/>
              <a:t> </a:t>
            </a:r>
            <a:r>
              <a:rPr lang="ru-RU" sz="1400" dirty="0" err="1"/>
              <a:t>середньовіччя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1702906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hotos.wikimapia.org/p/00/01/42/80/05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692696"/>
            <a:ext cx="7242373" cy="4824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stejka.com/cache/800_600_max/lvovskiy_nacionalnyy_akademi4eskiy_teatr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8731468" cy="59046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95612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92696"/>
            <a:ext cx="61916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Місто</a:t>
            </a:r>
            <a:r>
              <a:rPr lang="ru-RU" sz="2400" dirty="0"/>
              <a:t> </a:t>
            </a:r>
            <a:r>
              <a:rPr lang="ru-RU" sz="2400" dirty="0" err="1"/>
              <a:t>Львів</a:t>
            </a:r>
            <a:r>
              <a:rPr lang="ru-RU" sz="2400" dirty="0"/>
              <a:t> є </a:t>
            </a:r>
            <a:r>
              <a:rPr lang="ru-RU" sz="2400" dirty="0" err="1"/>
              <a:t>обласним</a:t>
            </a:r>
            <a:r>
              <a:rPr lang="ru-RU" sz="2400" dirty="0"/>
              <a:t> центром </a:t>
            </a:r>
            <a:r>
              <a:rPr lang="ru-RU" sz="2400" dirty="0" err="1"/>
              <a:t>Львівської</a:t>
            </a:r>
            <a:r>
              <a:rPr lang="ru-RU" sz="2400" dirty="0"/>
              <a:t> </a:t>
            </a:r>
            <a:r>
              <a:rPr lang="ru-RU" sz="2400" dirty="0" err="1"/>
              <a:t>області</a:t>
            </a:r>
            <a:r>
              <a:rPr lang="ru-RU" sz="2400" dirty="0"/>
              <a:t>, </a:t>
            </a:r>
            <a:r>
              <a:rPr lang="ru-RU" sz="2400" dirty="0" err="1"/>
              <a:t>населення</a:t>
            </a:r>
            <a:r>
              <a:rPr lang="ru-RU" sz="2400" dirty="0"/>
              <a:t> </a:t>
            </a:r>
            <a:r>
              <a:rPr lang="ru-RU" sz="2400" dirty="0" err="1"/>
              <a:t>якої</a:t>
            </a:r>
            <a:r>
              <a:rPr lang="ru-RU" sz="2400" dirty="0"/>
              <a:t> становить 2,6 млн. жит., </a:t>
            </a:r>
            <a:r>
              <a:rPr lang="ru-RU" sz="2400" dirty="0" err="1"/>
              <a:t>площа</a:t>
            </a:r>
            <a:r>
              <a:rPr lang="ru-RU" sz="2400" dirty="0"/>
              <a:t> – 21,8 тис. кв. км. У </a:t>
            </a:r>
            <a:r>
              <a:rPr lang="ru-RU" sz="2400" dirty="0" err="1"/>
              <a:t>місті</a:t>
            </a:r>
            <a:r>
              <a:rPr lang="ru-RU" sz="2400" dirty="0"/>
              <a:t> </a:t>
            </a:r>
            <a:r>
              <a:rPr lang="ru-RU" sz="2400" dirty="0" err="1"/>
              <a:t>постійно</a:t>
            </a:r>
            <a:r>
              <a:rPr lang="ru-RU" sz="2400" dirty="0"/>
              <a:t> </a:t>
            </a:r>
            <a:r>
              <a:rPr lang="ru-RU" sz="2400" dirty="0" err="1"/>
              <a:t>проживає</a:t>
            </a:r>
            <a:r>
              <a:rPr lang="ru-RU" sz="2400" dirty="0"/>
              <a:t> </a:t>
            </a:r>
            <a:r>
              <a:rPr lang="ru-RU" sz="2400" dirty="0" err="1"/>
              <a:t>біля</a:t>
            </a:r>
            <a:r>
              <a:rPr lang="ru-RU" sz="2400" dirty="0"/>
              <a:t> 830 тис. жит., </a:t>
            </a:r>
            <a:r>
              <a:rPr lang="ru-RU" sz="2400" dirty="0" err="1"/>
              <a:t>щодня</a:t>
            </a:r>
            <a:r>
              <a:rPr lang="ru-RU" sz="2400" dirty="0"/>
              <a:t> </a:t>
            </a:r>
            <a:r>
              <a:rPr lang="ru-RU" sz="2400" dirty="0" err="1"/>
              <a:t>доїжджає</a:t>
            </a:r>
            <a:r>
              <a:rPr lang="ru-RU" sz="2400" dirty="0"/>
              <a:t> з </a:t>
            </a:r>
            <a:r>
              <a:rPr lang="ru-RU" sz="2400" dirty="0" err="1"/>
              <a:t>навколишніх</a:t>
            </a:r>
            <a:r>
              <a:rPr lang="ru-RU" sz="2400" dirty="0"/>
              <a:t> </a:t>
            </a:r>
            <a:r>
              <a:rPr lang="ru-RU" sz="2400" dirty="0" err="1"/>
              <a:t>сіл</a:t>
            </a:r>
            <a:r>
              <a:rPr lang="ru-RU" sz="2400" dirty="0"/>
              <a:t> на роботу, </a:t>
            </a:r>
            <a:endParaRPr lang="ru-RU" sz="2400" dirty="0" smtClean="0"/>
          </a:p>
          <a:p>
            <a:r>
              <a:rPr lang="ru-RU" sz="2400" dirty="0" err="1" smtClean="0"/>
              <a:t>відвідує</a:t>
            </a:r>
            <a:r>
              <a:rPr lang="ru-RU" sz="2400" dirty="0" smtClean="0"/>
              <a:t> </a:t>
            </a:r>
            <a:r>
              <a:rPr lang="ru-RU" sz="2400" dirty="0" err="1"/>
              <a:t>Львів</a:t>
            </a:r>
            <a:r>
              <a:rPr lang="ru-RU" sz="2400" dirty="0"/>
              <a:t> з </a:t>
            </a:r>
            <a:endParaRPr lang="ru-RU" sz="2400" dirty="0" smtClean="0"/>
          </a:p>
          <a:p>
            <a:r>
              <a:rPr lang="ru-RU" sz="2400" dirty="0" err="1" smtClean="0"/>
              <a:t>екскурсіями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понад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200 </a:t>
            </a:r>
            <a:r>
              <a:rPr lang="ru-RU" sz="2400" dirty="0"/>
              <a:t>тис. </a:t>
            </a:r>
            <a:r>
              <a:rPr lang="ru-RU" sz="2400" dirty="0" err="1"/>
              <a:t>чол</a:t>
            </a:r>
            <a:r>
              <a:rPr lang="ru-RU" sz="2000" dirty="0"/>
              <a:t>.</a:t>
            </a:r>
          </a:p>
        </p:txBody>
      </p:sp>
      <p:pic>
        <p:nvPicPr>
          <p:cNvPr id="1026" name="Picture 2" descr="https://upload.wikimedia.org/wikipedia/commons/c/c1/%D0%92%D0%B5%D0%BB%D0%B8%D0%BA%D0%B8%D0%B9_%D0%B3%D0%B5%D1%80%D0%B1_%D0%9B%D1%8C%D0%B2%D0%BE%D0%B2%D0%B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08920"/>
            <a:ext cx="4752528" cy="39368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914412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05595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Як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справжній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діамант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Східної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Європи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Львів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нагадує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музей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під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відкритим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небом, 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ньому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знаходиться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2000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історичних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архітектурних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культурних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пам'яток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Місто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було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засновано в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середині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ХІІІ ст. (1256 р.) князем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Данилом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Галицьким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і названо на честь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сина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Лева. </a:t>
            </a:r>
          </a:p>
        </p:txBody>
      </p:sp>
      <p:pic>
        <p:nvPicPr>
          <p:cNvPr id="2050" name="Picture 2" descr="http://fb.ru/misc/i/gallery/31344/8705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24744"/>
            <a:ext cx="2857500" cy="3648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79809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cb.vn.ua/wp-content/uploads/2014/10/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5417"/>
            <a:ext cx="9746945" cy="68325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32040" y="3290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err="1" smtClean="0">
                <a:solidFill>
                  <a:srgbClr val="FF0000"/>
                </a:solidFill>
              </a:rPr>
              <a:t>Львів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швидко</a:t>
            </a:r>
            <a:r>
              <a:rPr lang="ru-RU" i="1" dirty="0" smtClean="0">
                <a:solidFill>
                  <a:srgbClr val="FF0000"/>
                </a:solidFill>
              </a:rPr>
              <a:t> став </a:t>
            </a:r>
            <a:r>
              <a:rPr lang="ru-RU" i="1" dirty="0" err="1" smtClean="0">
                <a:solidFill>
                  <a:srgbClr val="FF0000"/>
                </a:solidFill>
              </a:rPr>
              <a:t>торговельним</a:t>
            </a:r>
            <a:r>
              <a:rPr lang="ru-RU" i="1" dirty="0" smtClean="0">
                <a:solidFill>
                  <a:srgbClr val="FF0000"/>
                </a:solidFill>
              </a:rPr>
              <a:t> та </a:t>
            </a:r>
            <a:r>
              <a:rPr lang="ru-RU" i="1" dirty="0" err="1" smtClean="0">
                <a:solidFill>
                  <a:srgbClr val="FF0000"/>
                </a:solidFill>
              </a:rPr>
              <a:t>економічним</a:t>
            </a:r>
            <a:r>
              <a:rPr lang="ru-RU" i="1" dirty="0" smtClean="0">
                <a:solidFill>
                  <a:srgbClr val="FF0000"/>
                </a:solidFill>
              </a:rPr>
              <a:t> центром </a:t>
            </a:r>
            <a:r>
              <a:rPr lang="ru-RU" i="1" dirty="0" err="1" smtClean="0">
                <a:solidFill>
                  <a:srgbClr val="FF0000"/>
                </a:solidFill>
              </a:rPr>
              <a:t>регіону</a:t>
            </a:r>
            <a:r>
              <a:rPr lang="ru-RU" i="1" dirty="0" smtClean="0">
                <a:solidFill>
                  <a:srgbClr val="FF0000"/>
                </a:solidFill>
              </a:rPr>
              <a:t>. </a:t>
            </a:r>
            <a:r>
              <a:rPr lang="ru-RU" i="1" dirty="0" err="1" smtClean="0">
                <a:solidFill>
                  <a:srgbClr val="FF0000"/>
                </a:solidFill>
              </a:rPr>
              <a:t>Вигідне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розташування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міста</a:t>
            </a:r>
            <a:r>
              <a:rPr lang="ru-RU" i="1" dirty="0" smtClean="0">
                <a:solidFill>
                  <a:srgbClr val="FF0000"/>
                </a:solidFill>
              </a:rPr>
              <a:t> на </a:t>
            </a:r>
            <a:r>
              <a:rPr lang="ru-RU" i="1" dirty="0" err="1" smtClean="0">
                <a:solidFill>
                  <a:srgbClr val="FF0000"/>
                </a:solidFill>
              </a:rPr>
              <a:t>перехресті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торговельних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шляхів</a:t>
            </a:r>
            <a:r>
              <a:rPr lang="ru-RU" i="1" dirty="0" smtClean="0">
                <a:solidFill>
                  <a:srgbClr val="FF0000"/>
                </a:solidFill>
              </a:rPr>
              <a:t> з </a:t>
            </a:r>
            <a:r>
              <a:rPr lang="ru-RU" i="1" dirty="0" err="1" smtClean="0">
                <a:solidFill>
                  <a:srgbClr val="FF0000"/>
                </a:solidFill>
              </a:rPr>
              <a:t>портів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Чорного</a:t>
            </a:r>
            <a:r>
              <a:rPr lang="ru-RU" i="1" dirty="0" smtClean="0">
                <a:solidFill>
                  <a:srgbClr val="FF0000"/>
                </a:solidFill>
              </a:rPr>
              <a:t> та </a:t>
            </a:r>
            <a:r>
              <a:rPr lang="ru-RU" i="1" dirty="0" err="1" smtClean="0">
                <a:solidFill>
                  <a:srgbClr val="FF0000"/>
                </a:solidFill>
              </a:rPr>
              <a:t>Балтійського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морів</a:t>
            </a:r>
            <a:r>
              <a:rPr lang="ru-RU" i="1" dirty="0" smtClean="0">
                <a:solidFill>
                  <a:srgbClr val="FF0000"/>
                </a:solidFill>
              </a:rPr>
              <a:t>, з </a:t>
            </a:r>
            <a:r>
              <a:rPr lang="ru-RU" i="1" dirty="0" err="1" smtClean="0">
                <a:solidFill>
                  <a:srgbClr val="FF0000"/>
                </a:solidFill>
              </a:rPr>
              <a:t>Києва</a:t>
            </a:r>
            <a:r>
              <a:rPr lang="ru-RU" i="1" dirty="0" smtClean="0">
                <a:solidFill>
                  <a:srgbClr val="FF0000"/>
                </a:solidFill>
              </a:rPr>
              <a:t>, </a:t>
            </a:r>
            <a:r>
              <a:rPr lang="ru-RU" i="1" dirty="0" err="1" smtClean="0">
                <a:solidFill>
                  <a:srgbClr val="FF0000"/>
                </a:solidFill>
              </a:rPr>
              <a:t>Центральної</a:t>
            </a:r>
            <a:r>
              <a:rPr lang="ru-RU" i="1" dirty="0" smtClean="0">
                <a:solidFill>
                  <a:srgbClr val="FF0000"/>
                </a:solidFill>
              </a:rPr>
              <a:t> та </a:t>
            </a:r>
            <a:r>
              <a:rPr lang="ru-RU" i="1" dirty="0" err="1" smtClean="0">
                <a:solidFill>
                  <a:srgbClr val="FF0000"/>
                </a:solidFill>
              </a:rPr>
              <a:t>Західної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Європи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сприяло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його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швидкому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економічному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розвитку</a:t>
            </a:r>
            <a:r>
              <a:rPr lang="ru-RU" i="1" dirty="0" smtClean="0">
                <a:solidFill>
                  <a:srgbClr val="FF0000"/>
                </a:solidFill>
              </a:rPr>
              <a:t>. 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33643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1700808"/>
            <a:ext cx="49685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Географічне</a:t>
            </a:r>
            <a:r>
              <a:rPr lang="ru-RU" sz="2000" dirty="0" smtClean="0"/>
              <a:t> </a:t>
            </a:r>
            <a:r>
              <a:rPr lang="ru-RU" sz="2000" dirty="0" err="1" smtClean="0"/>
              <a:t>положення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природні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ресурси</a:t>
            </a:r>
            <a:r>
              <a:rPr lang="ru-RU" sz="2000" dirty="0" smtClean="0"/>
              <a:t> вабили </a:t>
            </a:r>
            <a:r>
              <a:rPr lang="ru-RU" sz="2000" dirty="0" err="1" smtClean="0"/>
              <a:t>чужинців</a:t>
            </a:r>
            <a:r>
              <a:rPr lang="ru-RU" sz="2000" dirty="0" smtClean="0"/>
              <a:t>: татар, </a:t>
            </a:r>
            <a:r>
              <a:rPr lang="ru-RU" sz="2000" dirty="0" err="1" smtClean="0"/>
              <a:t>німців</a:t>
            </a:r>
            <a:r>
              <a:rPr lang="ru-RU" sz="2000" dirty="0" smtClean="0"/>
              <a:t>, </a:t>
            </a:r>
            <a:r>
              <a:rPr lang="ru-RU" sz="2000" dirty="0" err="1" smtClean="0"/>
              <a:t>угорців</a:t>
            </a:r>
            <a:r>
              <a:rPr lang="ru-RU" sz="2000" dirty="0" smtClean="0"/>
              <a:t>, </a:t>
            </a:r>
            <a:r>
              <a:rPr lang="ru-RU" sz="2000" dirty="0" err="1" smtClean="0"/>
              <a:t>поляків</a:t>
            </a:r>
            <a:r>
              <a:rPr lang="ru-RU" sz="2000" dirty="0" smtClean="0"/>
              <a:t>, </a:t>
            </a:r>
            <a:r>
              <a:rPr lang="ru-RU" sz="2000" dirty="0" err="1" smtClean="0"/>
              <a:t>литовців</a:t>
            </a:r>
            <a:r>
              <a:rPr lang="ru-RU" sz="2000" dirty="0" smtClean="0"/>
              <a:t>, </a:t>
            </a:r>
            <a:r>
              <a:rPr lang="ru-RU" sz="2000" dirty="0" err="1" smtClean="0"/>
              <a:t>австрійців</a:t>
            </a:r>
            <a:r>
              <a:rPr lang="ru-RU" sz="2000" dirty="0" smtClean="0"/>
              <a:t> та </a:t>
            </a:r>
            <a:r>
              <a:rPr lang="ru-RU" sz="2000" dirty="0" err="1" smtClean="0"/>
              <a:t>шведів</a:t>
            </a:r>
            <a:r>
              <a:rPr lang="ru-RU" sz="2000" dirty="0" smtClean="0"/>
              <a:t>. </a:t>
            </a:r>
            <a:r>
              <a:rPr lang="ru-RU" sz="2000" dirty="0" err="1" smtClean="0"/>
              <a:t>Протягом</a:t>
            </a:r>
            <a:r>
              <a:rPr lang="ru-RU" sz="2000" dirty="0" smtClean="0"/>
              <a:t> </a:t>
            </a:r>
            <a:r>
              <a:rPr lang="ru-RU" sz="2000" dirty="0" err="1" smtClean="0"/>
              <a:t>віків</a:t>
            </a:r>
            <a:r>
              <a:rPr lang="ru-RU" sz="2000" dirty="0" smtClean="0"/>
              <a:t> вони приносили </a:t>
            </a:r>
            <a:r>
              <a:rPr lang="ru-RU" sz="2000" dirty="0" err="1" smtClean="0"/>
              <a:t>сюди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</a:t>
            </a:r>
            <a:r>
              <a:rPr lang="ru-RU" sz="2000" dirty="0" smtClean="0"/>
              <a:t> культуру і </a:t>
            </a:r>
            <a:r>
              <a:rPr lang="ru-RU" sz="2000" dirty="0" err="1" smtClean="0"/>
              <a:t>традиції</a:t>
            </a:r>
            <a:r>
              <a:rPr lang="ru-RU" sz="2000" dirty="0" smtClean="0"/>
              <a:t>, </a:t>
            </a:r>
            <a:r>
              <a:rPr lang="ru-RU" sz="2000" dirty="0" err="1" smtClean="0"/>
              <a:t>релігію</a:t>
            </a:r>
            <a:r>
              <a:rPr lang="ru-RU" sz="2000" dirty="0" smtClean="0"/>
              <a:t> – </a:t>
            </a:r>
            <a:r>
              <a:rPr lang="ru-RU" sz="2000" dirty="0" err="1" smtClean="0"/>
              <a:t>звідси</a:t>
            </a:r>
            <a:r>
              <a:rPr lang="ru-RU" sz="2000" dirty="0" smtClean="0"/>
              <a:t> в </a:t>
            </a:r>
            <a:r>
              <a:rPr lang="ru-RU" sz="2000" dirty="0" err="1" smtClean="0"/>
              <a:t>архітектурі</a:t>
            </a:r>
            <a:r>
              <a:rPr lang="ru-RU" sz="2000" dirty="0" smtClean="0"/>
              <a:t> Львова </a:t>
            </a:r>
            <a:r>
              <a:rPr lang="ru-RU" sz="2000" dirty="0" err="1" smtClean="0"/>
              <a:t>суміш</a:t>
            </a:r>
            <a:r>
              <a:rPr lang="ru-RU" sz="2000" dirty="0" smtClean="0"/>
              <a:t> готики та барокко, </a:t>
            </a:r>
            <a:r>
              <a:rPr lang="ru-RU" sz="2000" dirty="0" err="1" smtClean="0"/>
              <a:t>ренесансу</a:t>
            </a:r>
            <a:r>
              <a:rPr lang="ru-RU" sz="2000" dirty="0" smtClean="0"/>
              <a:t> та </a:t>
            </a:r>
            <a:r>
              <a:rPr lang="ru-RU" sz="2000" dirty="0" err="1" smtClean="0"/>
              <a:t>романського</a:t>
            </a:r>
            <a:r>
              <a:rPr lang="ru-RU" sz="2000" dirty="0" smtClean="0"/>
              <a:t> стилю, рококо та </a:t>
            </a:r>
            <a:r>
              <a:rPr lang="ru-RU" sz="2000" dirty="0" err="1" smtClean="0"/>
              <a:t>ампіру</a:t>
            </a:r>
            <a:r>
              <a:rPr lang="ru-RU" sz="2000" dirty="0" smtClean="0"/>
              <a:t>, </a:t>
            </a:r>
            <a:r>
              <a:rPr lang="ru-RU" sz="2000" dirty="0" err="1" smtClean="0"/>
              <a:t>сучасної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еклектики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конструктивізму</a:t>
            </a:r>
            <a:r>
              <a:rPr lang="ru-RU" sz="2000" dirty="0" smtClean="0"/>
              <a:t>. </a:t>
            </a:r>
            <a:r>
              <a:rPr lang="ru-RU" sz="2000" dirty="0" err="1" smtClean="0"/>
              <a:t>Однак</a:t>
            </a:r>
            <a:r>
              <a:rPr lang="ru-RU" sz="2000" dirty="0" smtClean="0"/>
              <a:t> </a:t>
            </a:r>
            <a:r>
              <a:rPr lang="ru-RU" sz="2000" dirty="0" err="1" smtClean="0"/>
              <a:t>впродовж</a:t>
            </a:r>
            <a:r>
              <a:rPr lang="ru-RU" sz="2000" dirty="0" smtClean="0"/>
              <a:t> </a:t>
            </a:r>
            <a:r>
              <a:rPr lang="ru-RU" sz="2000" dirty="0" err="1" smtClean="0"/>
              <a:t>всієї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культури</a:t>
            </a:r>
            <a:r>
              <a:rPr lang="ru-RU" sz="2000" dirty="0" smtClean="0"/>
              <a:t> </a:t>
            </a:r>
            <a:r>
              <a:rPr lang="ru-RU" sz="2000" dirty="0" err="1" smtClean="0"/>
              <a:t>залишалися</a:t>
            </a:r>
            <a:r>
              <a:rPr lang="ru-RU" sz="2000" dirty="0" smtClean="0"/>
              <a:t> у </a:t>
            </a:r>
            <a:r>
              <a:rPr lang="ru-RU" sz="2000" dirty="0" err="1" smtClean="0"/>
              <a:t>Львові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визначальними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098" name="Picture 2" descr="http://static.iloveukraine.com.ua/p/0/42/42281/0022583de1c21532a8b576900e214c01_600x1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87" y="116632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ethnonet.ru/wp-content/uploads/2012/11/b_685b1bda196896297215abd6e252ad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7831686" cy="5184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ukrainaincognita.com/sites/default/files/u3/sumy_tr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8937"/>
            <a:ext cx="5081550" cy="6778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danatur.com.ua/wp-content/uploads/2015/09/4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923583" cy="47607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nice-places.com/data/articles/gallery/157/78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502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212622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tfeder.com/images/pamyatki/01/rinok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536" y="0"/>
            <a:ext cx="9317536" cy="6836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63635" y="3284984"/>
            <a:ext cx="49320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Старий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Львів</a:t>
            </a:r>
            <a:r>
              <a:rPr lang="ru-RU" b="1" dirty="0">
                <a:solidFill>
                  <a:schemeClr val="bg1"/>
                </a:solidFill>
              </a:rPr>
              <a:t> – </a:t>
            </a:r>
            <a:r>
              <a:rPr lang="ru-RU" b="1" dirty="0" err="1">
                <a:solidFill>
                  <a:schemeClr val="bg1"/>
                </a:solidFill>
              </a:rPr>
              <a:t>це</a:t>
            </a:r>
            <a:r>
              <a:rPr lang="ru-RU" b="1" dirty="0">
                <a:solidFill>
                  <a:schemeClr val="bg1"/>
                </a:solidFill>
              </a:rPr>
              <a:t> перш за все </a:t>
            </a:r>
            <a:r>
              <a:rPr lang="ru-RU" b="1" dirty="0" err="1">
                <a:solidFill>
                  <a:schemeClr val="bg1"/>
                </a:solidFill>
              </a:rPr>
              <a:t>площа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Ринок</a:t>
            </a:r>
            <a:r>
              <a:rPr lang="ru-RU" b="1" dirty="0">
                <a:solidFill>
                  <a:schemeClr val="bg1"/>
                </a:solidFill>
              </a:rPr>
              <a:t>, центр і </a:t>
            </a:r>
            <a:r>
              <a:rPr lang="ru-RU" b="1" dirty="0" err="1">
                <a:solidFill>
                  <a:schemeClr val="bg1"/>
                </a:solidFill>
              </a:rPr>
              <a:t>осередок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його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громадського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економічного</a:t>
            </a:r>
            <a:r>
              <a:rPr lang="ru-RU" b="1" dirty="0">
                <a:solidFill>
                  <a:schemeClr val="bg1"/>
                </a:solidFill>
              </a:rPr>
              <a:t> і культурного </a:t>
            </a:r>
            <a:r>
              <a:rPr lang="ru-RU" b="1" dirty="0" err="1">
                <a:solidFill>
                  <a:schemeClr val="bg1"/>
                </a:solidFill>
              </a:rPr>
              <a:t>життя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r>
              <a:rPr lang="ru-RU" b="1" dirty="0" err="1">
                <a:solidFill>
                  <a:schemeClr val="bg1"/>
                </a:solidFill>
              </a:rPr>
              <a:t>Шість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століть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історія</a:t>
            </a:r>
            <a:r>
              <a:rPr lang="ru-RU" b="1" dirty="0">
                <a:solidFill>
                  <a:schemeClr val="bg1"/>
                </a:solidFill>
              </a:rPr>
              <a:t> Львова </a:t>
            </a:r>
            <a:r>
              <a:rPr lang="ru-RU" b="1" dirty="0" err="1">
                <a:solidFill>
                  <a:schemeClr val="bg1"/>
                </a:solidFill>
              </a:rPr>
              <a:t>нерозривно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зв’язана</a:t>
            </a:r>
            <a:r>
              <a:rPr lang="ru-RU" b="1" dirty="0">
                <a:solidFill>
                  <a:schemeClr val="bg1"/>
                </a:solidFill>
              </a:rPr>
              <a:t> з </a:t>
            </a:r>
            <a:r>
              <a:rPr lang="ru-RU" b="1" dirty="0" err="1">
                <a:solidFill>
                  <a:schemeClr val="bg1"/>
                </a:solidFill>
              </a:rPr>
              <a:t>цією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порівняно</a:t>
            </a:r>
            <a:r>
              <a:rPr lang="ru-RU" b="1" dirty="0">
                <a:solidFill>
                  <a:schemeClr val="bg1"/>
                </a:solidFill>
              </a:rPr>
              <a:t> невеликою, </a:t>
            </a:r>
            <a:r>
              <a:rPr lang="ru-RU" b="1" dirty="0" err="1">
                <a:solidFill>
                  <a:schemeClr val="bg1"/>
                </a:solidFill>
              </a:rPr>
              <a:t>майже</a:t>
            </a:r>
            <a:r>
              <a:rPr lang="ru-RU" b="1" dirty="0">
                <a:solidFill>
                  <a:schemeClr val="bg1"/>
                </a:solidFill>
              </a:rPr>
              <a:t> квадратною </a:t>
            </a:r>
            <a:r>
              <a:rPr lang="ru-RU" b="1" dirty="0" err="1">
                <a:solidFill>
                  <a:schemeClr val="bg1"/>
                </a:solidFill>
              </a:rPr>
              <a:t>площею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розміром</a:t>
            </a:r>
            <a:r>
              <a:rPr lang="ru-RU" b="1" dirty="0">
                <a:solidFill>
                  <a:schemeClr val="bg1"/>
                </a:solidFill>
              </a:rPr>
              <a:t> 142 на 129 м. Тут </a:t>
            </a:r>
            <a:r>
              <a:rPr lang="ru-RU" b="1" dirty="0" err="1">
                <a:solidFill>
                  <a:schemeClr val="bg1"/>
                </a:solidFill>
              </a:rPr>
              <a:t>знаходився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магістрат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палаци</a:t>
            </a:r>
            <a:r>
              <a:rPr lang="ru-RU" b="1" dirty="0">
                <a:solidFill>
                  <a:schemeClr val="bg1"/>
                </a:solidFill>
              </a:rPr>
              <a:t> і </a:t>
            </a:r>
            <a:r>
              <a:rPr lang="ru-RU" b="1" dirty="0" err="1">
                <a:solidFill>
                  <a:schemeClr val="bg1"/>
                </a:solidFill>
              </a:rPr>
              <a:t>будинки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значних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городян</a:t>
            </a:r>
            <a:r>
              <a:rPr lang="ru-RU" b="1" dirty="0">
                <a:solidFill>
                  <a:schemeClr val="bg1"/>
                </a:solidFill>
              </a:rPr>
              <a:t>, тут </a:t>
            </a:r>
            <a:r>
              <a:rPr lang="ru-RU" b="1" dirty="0" err="1">
                <a:solidFill>
                  <a:schemeClr val="bg1"/>
                </a:solidFill>
              </a:rPr>
              <a:t>торгували</a:t>
            </a:r>
            <a:r>
              <a:rPr lang="ru-RU" b="1" dirty="0">
                <a:solidFill>
                  <a:schemeClr val="bg1"/>
                </a:solidFill>
              </a:rPr>
              <a:t>, тут вершили суд і </a:t>
            </a:r>
            <a:r>
              <a:rPr lang="ru-RU" b="1" dirty="0" err="1">
                <a:solidFill>
                  <a:schemeClr val="bg1"/>
                </a:solidFill>
              </a:rPr>
              <a:t>розправу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3312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 </a:t>
            </a:r>
            <a:r>
              <a:rPr lang="ru-RU" dirty="0" err="1"/>
              <a:t>чотирьох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 </a:t>
            </a:r>
            <a:r>
              <a:rPr lang="ru-RU" dirty="0" err="1"/>
              <a:t>площі</a:t>
            </a:r>
            <a:r>
              <a:rPr lang="ru-RU" dirty="0"/>
              <a:t> у 1793 р. на </a:t>
            </a:r>
            <a:r>
              <a:rPr lang="ru-RU" dirty="0" err="1"/>
              <a:t>місці</a:t>
            </a:r>
            <a:r>
              <a:rPr lang="ru-RU" dirty="0"/>
              <a:t> </a:t>
            </a:r>
            <a:r>
              <a:rPr lang="ru-RU" dirty="0" err="1"/>
              <a:t>колишніх</a:t>
            </a:r>
            <a:r>
              <a:rPr lang="ru-RU" dirty="0"/>
              <a:t> </a:t>
            </a:r>
            <a:r>
              <a:rPr lang="ru-RU" dirty="0" err="1"/>
              <a:t>колодязів</a:t>
            </a:r>
            <a:r>
              <a:rPr lang="ru-RU" dirty="0"/>
              <a:t> </a:t>
            </a:r>
            <a:r>
              <a:rPr lang="ru-RU" dirty="0" err="1"/>
              <a:t>встановлено</a:t>
            </a:r>
            <a:r>
              <a:rPr lang="ru-RU" dirty="0"/>
              <a:t> </a:t>
            </a:r>
            <a:r>
              <a:rPr lang="ru-RU" dirty="0" err="1"/>
              <a:t>фонтани-скульптури</a:t>
            </a:r>
            <a:r>
              <a:rPr lang="ru-RU" dirty="0"/>
              <a:t>: Нептун, </a:t>
            </a:r>
            <a:r>
              <a:rPr lang="ru-RU" dirty="0" err="1"/>
              <a:t>Адоніс</a:t>
            </a:r>
            <a:r>
              <a:rPr lang="ru-RU" dirty="0"/>
              <a:t>, </a:t>
            </a:r>
            <a:r>
              <a:rPr lang="ru-RU" dirty="0" err="1"/>
              <a:t>Діана</a:t>
            </a:r>
            <a:r>
              <a:rPr lang="ru-RU" dirty="0"/>
              <a:t> і </a:t>
            </a:r>
            <a:r>
              <a:rPr lang="ru-RU" dirty="0" err="1"/>
              <a:t>Амфітрита</a:t>
            </a:r>
            <a:r>
              <a:rPr lang="ru-RU" dirty="0"/>
              <a:t>.</a:t>
            </a:r>
          </a:p>
        </p:txBody>
      </p:sp>
      <p:pic>
        <p:nvPicPr>
          <p:cNvPr id="6146" name="Picture 2" descr="http://photos.wikimapia.org/p/00/01/21/69/37_bi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728"/>
          <a:stretch/>
        </p:blipFill>
        <p:spPr bwMode="auto">
          <a:xfrm>
            <a:off x="1394263" y="1532985"/>
            <a:ext cx="3893026" cy="3384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lviv.ridne.net/files/imagecache/preview/images/anc_20070417yu_IMG_11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84" t="5911" r="25456"/>
          <a:stretch/>
        </p:blipFill>
        <p:spPr bwMode="auto">
          <a:xfrm>
            <a:off x="6588224" y="-20471"/>
            <a:ext cx="2304256" cy="48371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lvivcenter.org/image.php?ci_objectid=1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672" y="2759846"/>
            <a:ext cx="5163646" cy="3871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photos.wikimapia.org/p/00/02/24/75/77_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3346"/>
            <a:ext cx="2808312" cy="3744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421472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inspired.com.ua/wp-content/uploads/2012/07/rynok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6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ертикальный свиток 2"/>
          <p:cNvSpPr/>
          <p:nvPr/>
        </p:nvSpPr>
        <p:spPr>
          <a:xfrm>
            <a:off x="4572000" y="188640"/>
            <a:ext cx="4211960" cy="3960440"/>
          </a:xfrm>
          <a:prstGeom prst="vertic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 err="1" smtClean="0"/>
              <a:t>Площа</a:t>
            </a:r>
            <a:r>
              <a:rPr lang="ru-RU" sz="1300" dirty="0" smtClean="0"/>
              <a:t> </a:t>
            </a:r>
            <a:r>
              <a:rPr lang="ru-RU" sz="1300" dirty="0" err="1" smtClean="0"/>
              <a:t>Ринок</a:t>
            </a:r>
            <a:r>
              <a:rPr lang="ru-RU" sz="1300" dirty="0" smtClean="0"/>
              <a:t> </a:t>
            </a:r>
            <a:r>
              <a:rPr lang="ru-RU" sz="1300" dirty="0" err="1" smtClean="0"/>
              <a:t>була</a:t>
            </a:r>
            <a:r>
              <a:rPr lang="ru-RU" sz="1300" dirty="0" smtClean="0"/>
              <a:t> </a:t>
            </a:r>
            <a:r>
              <a:rPr lang="ru-RU" sz="1300" dirty="0" err="1" smtClean="0"/>
              <a:t>свідком</a:t>
            </a:r>
            <a:r>
              <a:rPr lang="ru-RU" sz="1300" dirty="0" smtClean="0"/>
              <a:t> </a:t>
            </a:r>
            <a:r>
              <a:rPr lang="ru-RU" sz="1300" dirty="0" err="1" smtClean="0"/>
              <a:t>найбільш</a:t>
            </a:r>
            <a:r>
              <a:rPr lang="ru-RU" sz="1300" dirty="0" smtClean="0"/>
              <a:t> </a:t>
            </a:r>
            <a:r>
              <a:rPr lang="ru-RU" sz="1300" dirty="0" err="1" smtClean="0"/>
              <a:t>важливих</a:t>
            </a:r>
            <a:r>
              <a:rPr lang="ru-RU" sz="1300" dirty="0" smtClean="0"/>
              <a:t> </a:t>
            </a:r>
            <a:r>
              <a:rPr lang="ru-RU" sz="1300" dirty="0" err="1" smtClean="0"/>
              <a:t>міських</a:t>
            </a:r>
            <a:r>
              <a:rPr lang="ru-RU" sz="1300" dirty="0" smtClean="0"/>
              <a:t> </a:t>
            </a:r>
            <a:r>
              <a:rPr lang="ru-RU" sz="1300" dirty="0" err="1" smtClean="0"/>
              <a:t>подій</a:t>
            </a:r>
            <a:r>
              <a:rPr lang="ru-RU" sz="1300" dirty="0" smtClean="0"/>
              <a:t> з 1356 року, з часу </a:t>
            </a:r>
            <a:r>
              <a:rPr lang="ru-RU" sz="1300" dirty="0" err="1" smtClean="0"/>
              <a:t>прийняття</a:t>
            </a:r>
            <a:r>
              <a:rPr lang="ru-RU" sz="1300" dirty="0" smtClean="0"/>
              <a:t> </a:t>
            </a:r>
            <a:r>
              <a:rPr lang="ru-RU" sz="1300" dirty="0" err="1" smtClean="0"/>
              <a:t>Магдебурзького</a:t>
            </a:r>
            <a:r>
              <a:rPr lang="ru-RU" sz="1300" dirty="0" smtClean="0"/>
              <a:t> права. </a:t>
            </a:r>
            <a:r>
              <a:rPr lang="ru-RU" sz="1300" dirty="0" err="1" smtClean="0"/>
              <a:t>Магдебурзьке</a:t>
            </a:r>
            <a:r>
              <a:rPr lang="ru-RU" sz="1300" dirty="0" smtClean="0"/>
              <a:t> право – одна з </a:t>
            </a:r>
            <a:r>
              <a:rPr lang="ru-RU" sz="1300" dirty="0" err="1" smtClean="0"/>
              <a:t>найбільш</a:t>
            </a:r>
            <a:r>
              <a:rPr lang="ru-RU" sz="1300" dirty="0" smtClean="0"/>
              <a:t> </a:t>
            </a:r>
            <a:r>
              <a:rPr lang="ru-RU" sz="1300" dirty="0" err="1" smtClean="0"/>
              <a:t>відомих</a:t>
            </a:r>
            <a:r>
              <a:rPr lang="ru-RU" sz="1300" dirty="0" smtClean="0"/>
              <a:t> систем феодального </a:t>
            </a:r>
            <a:r>
              <a:rPr lang="ru-RU" sz="1300" dirty="0" err="1" smtClean="0"/>
              <a:t>міського</a:t>
            </a:r>
            <a:r>
              <a:rPr lang="ru-RU" sz="1300" dirty="0" smtClean="0"/>
              <a:t> права. </a:t>
            </a:r>
            <a:r>
              <a:rPr lang="ru-RU" sz="1300" dirty="0" err="1" smtClean="0"/>
              <a:t>Воно</a:t>
            </a:r>
            <a:r>
              <a:rPr lang="ru-RU" sz="1300" dirty="0" smtClean="0"/>
              <a:t> </a:t>
            </a:r>
            <a:r>
              <a:rPr lang="ru-RU" sz="1300" dirty="0" err="1" smtClean="0"/>
              <a:t>виникло</a:t>
            </a:r>
            <a:r>
              <a:rPr lang="ru-RU" sz="1300" dirty="0" smtClean="0"/>
              <a:t> у ХІІ ст. у </a:t>
            </a:r>
            <a:r>
              <a:rPr lang="ru-RU" sz="1300" dirty="0" err="1" smtClean="0"/>
              <a:t>німецькому</a:t>
            </a:r>
            <a:r>
              <a:rPr lang="ru-RU" sz="1300" dirty="0" smtClean="0"/>
              <a:t> </a:t>
            </a:r>
            <a:r>
              <a:rPr lang="ru-RU" sz="1300" dirty="0" err="1" smtClean="0"/>
              <a:t>місті</a:t>
            </a:r>
            <a:r>
              <a:rPr lang="ru-RU" sz="1300" dirty="0" smtClean="0"/>
              <a:t> </a:t>
            </a:r>
            <a:r>
              <a:rPr lang="ru-RU" sz="1300" dirty="0" err="1" smtClean="0"/>
              <a:t>Магдебурзі</a:t>
            </a:r>
            <a:r>
              <a:rPr lang="ru-RU" sz="1300" dirty="0" smtClean="0"/>
              <a:t>. </a:t>
            </a:r>
            <a:r>
              <a:rPr lang="ru-RU" sz="1300" dirty="0" err="1" smtClean="0"/>
              <a:t>Юридично</a:t>
            </a:r>
            <a:r>
              <a:rPr lang="ru-RU" sz="1300" dirty="0" smtClean="0"/>
              <a:t> </a:t>
            </a:r>
            <a:r>
              <a:rPr lang="ru-RU" sz="1300" dirty="0" err="1" smtClean="0"/>
              <a:t>закріпило</a:t>
            </a:r>
            <a:r>
              <a:rPr lang="ru-RU" sz="1300" dirty="0" smtClean="0"/>
              <a:t> права і </a:t>
            </a:r>
            <a:r>
              <a:rPr lang="ru-RU" sz="1300" dirty="0" err="1" smtClean="0"/>
              <a:t>свободи</a:t>
            </a:r>
            <a:r>
              <a:rPr lang="ru-RU" sz="1300" dirty="0" smtClean="0"/>
              <a:t> </a:t>
            </a:r>
            <a:r>
              <a:rPr lang="ru-RU" sz="1300" dirty="0" err="1" smtClean="0"/>
              <a:t>міщан</a:t>
            </a:r>
            <a:r>
              <a:rPr lang="ru-RU" sz="1300" dirty="0" smtClean="0"/>
              <a:t>, </a:t>
            </a:r>
            <a:r>
              <a:rPr lang="ru-RU" sz="1300" dirty="0" err="1" smtClean="0"/>
              <a:t>їх</a:t>
            </a:r>
            <a:r>
              <a:rPr lang="ru-RU" sz="1300" dirty="0" smtClean="0"/>
              <a:t> право на </a:t>
            </a:r>
            <a:r>
              <a:rPr lang="ru-RU" sz="1300" dirty="0" err="1" smtClean="0"/>
              <a:t>самоуправління.З</a:t>
            </a:r>
            <a:r>
              <a:rPr lang="ru-RU" sz="1300" dirty="0" smtClean="0"/>
              <a:t> </a:t>
            </a:r>
            <a:r>
              <a:rPr lang="ru-RU" sz="1300" dirty="0" err="1" smtClean="0"/>
              <a:t>прийняттям</a:t>
            </a:r>
            <a:r>
              <a:rPr lang="ru-RU" sz="1300" dirty="0" smtClean="0"/>
              <a:t> </a:t>
            </a:r>
            <a:r>
              <a:rPr lang="ru-RU" sz="1300" dirty="0" err="1" smtClean="0"/>
              <a:t>Магдебурзького</a:t>
            </a:r>
            <a:r>
              <a:rPr lang="ru-RU" sz="1300" dirty="0" smtClean="0"/>
              <a:t> права </a:t>
            </a:r>
            <a:r>
              <a:rPr lang="ru-RU" sz="1300" dirty="0" err="1" smtClean="0"/>
              <a:t>Львів</a:t>
            </a:r>
            <a:r>
              <a:rPr lang="ru-RU" sz="1300" dirty="0" smtClean="0"/>
              <a:t> перестав бути </a:t>
            </a:r>
            <a:r>
              <a:rPr lang="ru-RU" sz="1300" dirty="0" err="1" smtClean="0"/>
              <a:t>залежним</a:t>
            </a:r>
            <a:r>
              <a:rPr lang="ru-RU" sz="1300" dirty="0" smtClean="0"/>
              <a:t> </a:t>
            </a:r>
            <a:r>
              <a:rPr lang="ru-RU" sz="1300" dirty="0" err="1" smtClean="0"/>
              <a:t>від</a:t>
            </a:r>
            <a:r>
              <a:rPr lang="ru-RU" sz="1300" dirty="0" smtClean="0"/>
              <a:t> </a:t>
            </a:r>
            <a:r>
              <a:rPr lang="ru-RU" sz="1300" dirty="0" err="1" smtClean="0"/>
              <a:t>королівської</a:t>
            </a:r>
            <a:r>
              <a:rPr lang="ru-RU" sz="1300" dirty="0" smtClean="0"/>
              <a:t> </a:t>
            </a:r>
            <a:r>
              <a:rPr lang="ru-RU" sz="1300" dirty="0" err="1" smtClean="0"/>
              <a:t>адміністрації</a:t>
            </a:r>
            <a:r>
              <a:rPr lang="ru-RU" sz="1300" dirty="0" smtClean="0"/>
              <a:t>, а </a:t>
            </a:r>
            <a:r>
              <a:rPr lang="ru-RU" sz="1300" dirty="0" err="1" smtClean="0"/>
              <a:t>підпорядкувався</a:t>
            </a:r>
            <a:r>
              <a:rPr lang="ru-RU" sz="1300" dirty="0" smtClean="0"/>
              <a:t> </a:t>
            </a:r>
            <a:r>
              <a:rPr lang="ru-RU" sz="1300" dirty="0" err="1" smtClean="0"/>
              <a:t>безпосередньо</a:t>
            </a:r>
            <a:r>
              <a:rPr lang="ru-RU" sz="1300" dirty="0" smtClean="0"/>
              <a:t> королю, </a:t>
            </a:r>
            <a:r>
              <a:rPr lang="ru-RU" sz="1300" dirty="0" err="1" smtClean="0"/>
              <a:t>інтереси</a:t>
            </a:r>
            <a:r>
              <a:rPr lang="ru-RU" sz="1300" dirty="0" smtClean="0"/>
              <a:t> </a:t>
            </a:r>
            <a:r>
              <a:rPr lang="ru-RU" sz="1300" dirty="0" err="1" smtClean="0"/>
              <a:t>якого</a:t>
            </a:r>
            <a:r>
              <a:rPr lang="ru-RU" sz="1300" dirty="0" smtClean="0"/>
              <a:t> </a:t>
            </a:r>
            <a:r>
              <a:rPr lang="ru-RU" sz="1300" dirty="0" err="1" smtClean="0"/>
              <a:t>репрезентував</a:t>
            </a:r>
            <a:r>
              <a:rPr lang="ru-RU" sz="1300" dirty="0" smtClean="0"/>
              <a:t> </a:t>
            </a:r>
            <a:endParaRPr lang="ru-RU" sz="1300" dirty="0"/>
          </a:p>
        </p:txBody>
      </p:sp>
    </p:spTree>
    <p:extLst>
      <p:ext uri="{BB962C8B-B14F-4D97-AF65-F5344CB8AC3E}">
        <p14:creationId xmlns="" xmlns:p14="http://schemas.microsoft.com/office/powerpoint/2010/main" val="34265741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vi.ill.in.ua/m/950x0/1019030.jpg?t=63582245977768320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51"/>
          <a:stretch/>
        </p:blipFill>
        <p:spPr bwMode="auto">
          <a:xfrm>
            <a:off x="-134185" y="-104154"/>
            <a:ext cx="9282134" cy="69784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ертикальный свиток 4"/>
          <p:cNvSpPr/>
          <p:nvPr/>
        </p:nvSpPr>
        <p:spPr>
          <a:xfrm>
            <a:off x="-162802" y="-42921"/>
            <a:ext cx="3294642" cy="3183890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err="1"/>
              <a:t>Найбільш</a:t>
            </a:r>
            <a:r>
              <a:rPr lang="ru-RU" sz="1200" dirty="0"/>
              <a:t> </a:t>
            </a:r>
            <a:r>
              <a:rPr lang="ru-RU" sz="1200" dirty="0" err="1"/>
              <a:t>рання</a:t>
            </a:r>
            <a:r>
              <a:rPr lang="ru-RU" sz="1200" dirty="0"/>
              <a:t> </a:t>
            </a:r>
            <a:r>
              <a:rPr lang="ru-RU" sz="1200" dirty="0" err="1"/>
              <a:t>згадка</a:t>
            </a:r>
            <a:r>
              <a:rPr lang="ru-RU" sz="1200" dirty="0"/>
              <a:t> про ратушу </a:t>
            </a:r>
            <a:r>
              <a:rPr lang="ru-RU" sz="1200" dirty="0" err="1"/>
              <a:t>відноситься</a:t>
            </a:r>
            <a:r>
              <a:rPr lang="ru-RU" sz="1200" dirty="0"/>
              <a:t> до 1381 р. </a:t>
            </a:r>
            <a:r>
              <a:rPr lang="ru-RU" sz="1200" dirty="0" err="1"/>
              <a:t>Тоді</a:t>
            </a:r>
            <a:r>
              <a:rPr lang="ru-RU" sz="1200" dirty="0"/>
              <a:t> </a:t>
            </a:r>
            <a:r>
              <a:rPr lang="ru-RU" sz="1200" dirty="0" err="1"/>
              <a:t>це</a:t>
            </a:r>
            <a:r>
              <a:rPr lang="ru-RU" sz="1200" dirty="0"/>
              <a:t> </a:t>
            </a:r>
            <a:r>
              <a:rPr lang="ru-RU" sz="1200" dirty="0" err="1"/>
              <a:t>була</a:t>
            </a:r>
            <a:r>
              <a:rPr lang="ru-RU" sz="1200" dirty="0"/>
              <a:t> </a:t>
            </a:r>
            <a:r>
              <a:rPr lang="ru-RU" sz="1200" dirty="0" err="1"/>
              <a:t>дерев’яна</a:t>
            </a:r>
            <a:r>
              <a:rPr lang="ru-RU" sz="1200" dirty="0"/>
              <a:t> </a:t>
            </a:r>
            <a:r>
              <a:rPr lang="ru-RU" sz="1200" dirty="0" err="1"/>
              <a:t>споруда</a:t>
            </a:r>
            <a:r>
              <a:rPr lang="ru-RU" sz="1200" dirty="0"/>
              <a:t>, завершена </a:t>
            </a:r>
            <a:r>
              <a:rPr lang="ru-RU" sz="1200" dirty="0" err="1"/>
              <a:t>високою</a:t>
            </a:r>
            <a:r>
              <a:rPr lang="ru-RU" sz="1200" dirty="0"/>
              <a:t> вежею і </a:t>
            </a:r>
            <a:r>
              <a:rPr lang="ru-RU" sz="1200" dirty="0" err="1"/>
              <a:t>галереєю</a:t>
            </a:r>
            <a:r>
              <a:rPr lang="ru-RU" sz="1200" dirty="0"/>
              <a:t> для </a:t>
            </a:r>
            <a:r>
              <a:rPr lang="ru-RU" sz="1200" dirty="0" err="1"/>
              <a:t>міського</a:t>
            </a:r>
            <a:r>
              <a:rPr lang="ru-RU" sz="1200" dirty="0"/>
              <a:t> </a:t>
            </a:r>
            <a:r>
              <a:rPr lang="ru-RU" sz="1200" dirty="0" err="1"/>
              <a:t>сурмача</a:t>
            </a:r>
            <a:r>
              <a:rPr lang="ru-RU" sz="1200" dirty="0"/>
              <a:t>. Але </a:t>
            </a:r>
            <a:r>
              <a:rPr lang="ru-RU" sz="1200" dirty="0" err="1"/>
              <a:t>пожежі</a:t>
            </a:r>
            <a:r>
              <a:rPr lang="ru-RU" sz="1200" dirty="0"/>
              <a:t> не пощадили </a:t>
            </a:r>
            <a:r>
              <a:rPr lang="ru-RU" sz="1200" dirty="0" err="1"/>
              <a:t>будівлі</a:t>
            </a:r>
            <a:r>
              <a:rPr lang="ru-RU" sz="1200" dirty="0"/>
              <a:t>. На початку XVII ст. </a:t>
            </a:r>
            <a:r>
              <a:rPr lang="ru-RU" sz="1200" dirty="0" err="1"/>
              <a:t>була</a:t>
            </a:r>
            <a:r>
              <a:rPr lang="ru-RU" sz="1200" dirty="0"/>
              <a:t> </a:t>
            </a:r>
            <a:r>
              <a:rPr lang="ru-RU" sz="1200" dirty="0" err="1"/>
              <a:t>збудована</a:t>
            </a:r>
            <a:r>
              <a:rPr lang="ru-RU" sz="1200" dirty="0"/>
              <a:t> нова ратуша з </a:t>
            </a:r>
            <a:r>
              <a:rPr lang="ru-RU" sz="1200" dirty="0" err="1"/>
              <a:t>високою</a:t>
            </a:r>
            <a:r>
              <a:rPr lang="ru-RU" sz="1200" dirty="0"/>
              <a:t> восьмигранною вежею, </a:t>
            </a:r>
            <a:r>
              <a:rPr lang="ru-RU" sz="1200" dirty="0" err="1"/>
              <a:t>увінчаною</a:t>
            </a:r>
            <a:r>
              <a:rPr lang="ru-RU" sz="1200" dirty="0"/>
              <a:t> </a:t>
            </a:r>
            <a:r>
              <a:rPr lang="ru-RU" sz="1200" dirty="0" err="1"/>
              <a:t>позолоченим</a:t>
            </a:r>
            <a:r>
              <a:rPr lang="ru-RU" sz="1200" dirty="0"/>
              <a:t> </a:t>
            </a:r>
            <a:r>
              <a:rPr lang="ru-RU" sz="1200" dirty="0" err="1"/>
              <a:t>залізним</a:t>
            </a:r>
            <a:r>
              <a:rPr lang="ru-RU" sz="1200" dirty="0"/>
              <a:t> левом. Але </a:t>
            </a:r>
            <a:r>
              <a:rPr lang="ru-RU" sz="1200" dirty="0" err="1"/>
              <a:t>ця</a:t>
            </a:r>
            <a:r>
              <a:rPr lang="ru-RU" sz="1200" dirty="0"/>
              <a:t> ратуша не </a:t>
            </a:r>
            <a:r>
              <a:rPr lang="ru-RU" sz="1200" dirty="0" err="1"/>
              <a:t>збереглась</a:t>
            </a:r>
            <a:r>
              <a:rPr lang="ru-RU" sz="1200" dirty="0"/>
              <a:t> до наших </a:t>
            </a:r>
            <a:r>
              <a:rPr lang="ru-RU" sz="1200" dirty="0" err="1"/>
              <a:t>днів</a:t>
            </a:r>
            <a:r>
              <a:rPr lang="ru-RU" sz="1200" dirty="0"/>
              <a:t> – </a:t>
            </a:r>
            <a:r>
              <a:rPr lang="ru-RU" sz="1200" dirty="0" err="1"/>
              <a:t>її</a:t>
            </a:r>
            <a:r>
              <a:rPr lang="ru-RU" sz="1200" dirty="0"/>
              <a:t> вежа завалилась у 1826 р</a:t>
            </a:r>
            <a:r>
              <a:rPr lang="ru-RU" sz="1200" dirty="0" smtClean="0"/>
              <a:t>.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34562069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142</TotalTime>
  <Words>732</Words>
  <Application>Microsoft Office PowerPoint</Application>
  <PresentationFormat>Экран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Олена</dc:creator>
  <cp:lastModifiedBy>Админ</cp:lastModifiedBy>
  <cp:revision>17</cp:revision>
  <dcterms:created xsi:type="dcterms:W3CDTF">2016-05-10T13:31:17Z</dcterms:created>
  <dcterms:modified xsi:type="dcterms:W3CDTF">2021-07-04T12:20:55Z</dcterms:modified>
</cp:coreProperties>
</file>