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2" r:id="rId5"/>
    <p:sldId id="259" r:id="rId6"/>
    <p:sldId id="260" r:id="rId7"/>
    <p:sldId id="261" r:id="rId8"/>
    <p:sldId id="263" r:id="rId9"/>
    <p:sldId id="264" r:id="rId10"/>
    <p:sldId id="265" r:id="rId11"/>
    <p:sldId id="266" r:id="rId12"/>
    <p:sldId id="267" r:id="rId13"/>
    <p:sldId id="268" r:id="rId14"/>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uk-UA" smtClean="0"/>
              <a:t>Зразок заголовка</a:t>
            </a:r>
            <a:endParaRPr kumimoji="0" lang="en-US"/>
          </a:p>
        </p:txBody>
      </p:sp>
      <p:sp>
        <p:nvSpPr>
          <p:cNvPr id="28" name="Місце для дати 27"/>
          <p:cNvSpPr>
            <a:spLocks noGrp="1"/>
          </p:cNvSpPr>
          <p:nvPr>
            <p:ph type="dt" sz="half" idx="10"/>
          </p:nvPr>
        </p:nvSpPr>
        <p:spPr/>
        <p:txBody>
          <a:bodyPr/>
          <a:lstStyle/>
          <a:p>
            <a:fld id="{BA130EC9-0402-49E6-84A4-E48A1A2A6FF0}" type="datetimeFigureOut">
              <a:rPr lang="uk-UA" smtClean="0"/>
              <a:pPr/>
              <a:t>14.05.2018</a:t>
            </a:fld>
            <a:endParaRPr lang="uk-UA"/>
          </a:p>
        </p:txBody>
      </p:sp>
      <p:sp>
        <p:nvSpPr>
          <p:cNvPr id="17" name="Місце для нижнього колонтитула 16"/>
          <p:cNvSpPr>
            <a:spLocks noGrp="1"/>
          </p:cNvSpPr>
          <p:nvPr>
            <p:ph type="ftr" sz="quarter" idx="11"/>
          </p:nvPr>
        </p:nvSpPr>
        <p:spPr/>
        <p:txBody>
          <a:bodyPr/>
          <a:lstStyle/>
          <a:p>
            <a:endParaRPr lang="uk-UA"/>
          </a:p>
        </p:txBody>
      </p:sp>
      <p:sp>
        <p:nvSpPr>
          <p:cNvPr id="29" name="Місце для номера слайда 28"/>
          <p:cNvSpPr>
            <a:spLocks noGrp="1"/>
          </p:cNvSpPr>
          <p:nvPr>
            <p:ph type="sldNum" sz="quarter" idx="12"/>
          </p:nvPr>
        </p:nvSpPr>
        <p:spPr/>
        <p:txBody>
          <a:bodyPr/>
          <a:lstStyle/>
          <a:p>
            <a:fld id="{B78ED6A1-88EA-4589-8115-83FC261A485C}" type="slidenum">
              <a:rPr lang="uk-UA" smtClean="0"/>
              <a:pPr/>
              <a:t>‹#›</a:t>
            </a:fld>
            <a:endParaRPr lang="uk-UA"/>
          </a:p>
        </p:txBody>
      </p:sp>
      <p:sp>
        <p:nvSpPr>
          <p:cNvPr id="9" name="Пі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uk-UA" smtClean="0"/>
              <a:t>Зразок підзаголовка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p:txBody>
          <a:bodyPr vert="eaVer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p>
            <a:fld id="{BA130EC9-0402-49E6-84A4-E48A1A2A6FF0}" type="datetimeFigureOut">
              <a:rPr lang="uk-UA" smtClean="0"/>
              <a:pPr/>
              <a:t>14.05.2018</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B78ED6A1-88EA-4589-8115-83FC261A485C}"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p>
            <a:fld id="{BA130EC9-0402-49E6-84A4-E48A1A2A6FF0}" type="datetimeFigureOut">
              <a:rPr lang="uk-UA" smtClean="0"/>
              <a:pPr/>
              <a:t>14.05.2018</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B78ED6A1-88EA-4589-8115-83FC261A485C}"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uk-UA" smtClean="0"/>
              <a:t>Зразок заголовка</a:t>
            </a:r>
            <a:endParaRPr kumimoji="0" lang="en-US"/>
          </a:p>
        </p:txBody>
      </p:sp>
      <p:sp>
        <p:nvSpPr>
          <p:cNvPr id="3" name="Місце для вмісту 2"/>
          <p:cNvSpPr>
            <a:spLocks noGrp="1"/>
          </p:cNvSpPr>
          <p:nvPr>
            <p:ph idx="1"/>
          </p:nvPr>
        </p:nvSpPr>
        <p:spPr/>
        <p:txBody>
          <a:body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p>
            <a:fld id="{BA130EC9-0402-49E6-84A4-E48A1A2A6FF0}" type="datetimeFigureOut">
              <a:rPr lang="uk-UA" smtClean="0"/>
              <a:pPr/>
              <a:t>14.05.2018</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B78ED6A1-88EA-4589-8115-83FC261A485C}"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uk-UA" smtClean="0"/>
              <a:t>Зразок заголовка</a:t>
            </a:r>
            <a:endParaRPr kumimoji="0" lang="en-US"/>
          </a:p>
        </p:txBody>
      </p:sp>
      <p:sp>
        <p:nvSpPr>
          <p:cNvPr id="3" name="Місце для тексту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uk-UA" smtClean="0"/>
              <a:t>Зразок тексту</a:t>
            </a:r>
          </a:p>
        </p:txBody>
      </p:sp>
      <p:sp>
        <p:nvSpPr>
          <p:cNvPr id="4" name="Місце для дати 3"/>
          <p:cNvSpPr>
            <a:spLocks noGrp="1"/>
          </p:cNvSpPr>
          <p:nvPr>
            <p:ph type="dt" sz="half" idx="10"/>
          </p:nvPr>
        </p:nvSpPr>
        <p:spPr/>
        <p:txBody>
          <a:bodyPr/>
          <a:lstStyle/>
          <a:p>
            <a:fld id="{BA130EC9-0402-49E6-84A4-E48A1A2A6FF0}" type="datetimeFigureOut">
              <a:rPr lang="uk-UA" smtClean="0"/>
              <a:pPr/>
              <a:t>14.05.2018</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a:xfrm>
            <a:off x="7924800" y="6416675"/>
            <a:ext cx="762000" cy="365125"/>
          </a:xfrm>
        </p:spPr>
        <p:txBody>
          <a:bodyPr/>
          <a:lstStyle/>
          <a:p>
            <a:fld id="{B78ED6A1-88EA-4589-8115-83FC261A485C}" type="slidenum">
              <a:rPr lang="uk-UA" smtClean="0"/>
              <a:pPr/>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uk-UA" smtClean="0"/>
              <a:t>Зразок заголовка</a:t>
            </a:r>
            <a:endParaRPr kumimoji="0" lang="en-US"/>
          </a:p>
        </p:txBody>
      </p:sp>
      <p:sp>
        <p:nvSpPr>
          <p:cNvPr id="3" name="Місце для вмісту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вмісту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5" name="Місце для дати 4"/>
          <p:cNvSpPr>
            <a:spLocks noGrp="1"/>
          </p:cNvSpPr>
          <p:nvPr>
            <p:ph type="dt" sz="half" idx="10"/>
          </p:nvPr>
        </p:nvSpPr>
        <p:spPr/>
        <p:txBody>
          <a:bodyPr/>
          <a:lstStyle/>
          <a:p>
            <a:fld id="{BA130EC9-0402-49E6-84A4-E48A1A2A6FF0}" type="datetimeFigureOut">
              <a:rPr lang="uk-UA" smtClean="0"/>
              <a:pPr/>
              <a:t>14.05.2018</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B78ED6A1-88EA-4589-8115-83FC261A485C}"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uk-UA" smtClean="0"/>
              <a:t>Зразок заголовка</a:t>
            </a:r>
            <a:endParaRPr kumimoji="0" lang="en-US"/>
          </a:p>
        </p:txBody>
      </p:sp>
      <p:sp>
        <p:nvSpPr>
          <p:cNvPr id="3" name="Місце для тексту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uk-UA" smtClean="0"/>
              <a:t>Зразок тексту</a:t>
            </a:r>
          </a:p>
        </p:txBody>
      </p:sp>
      <p:sp>
        <p:nvSpPr>
          <p:cNvPr id="4" name="Місце для тексту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uk-UA" smtClean="0"/>
              <a:t>Зразок тексту</a:t>
            </a:r>
          </a:p>
        </p:txBody>
      </p:sp>
      <p:sp>
        <p:nvSpPr>
          <p:cNvPr id="5" name="Місце для вмісту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6" name="Місце для вмісту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7" name="Місце для дати 6"/>
          <p:cNvSpPr>
            <a:spLocks noGrp="1"/>
          </p:cNvSpPr>
          <p:nvPr>
            <p:ph type="dt" sz="half" idx="10"/>
          </p:nvPr>
        </p:nvSpPr>
        <p:spPr/>
        <p:txBody>
          <a:bodyPr/>
          <a:lstStyle/>
          <a:p>
            <a:fld id="{BA130EC9-0402-49E6-84A4-E48A1A2A6FF0}" type="datetimeFigureOut">
              <a:rPr lang="uk-UA" smtClean="0"/>
              <a:pPr/>
              <a:t>14.05.2018</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B78ED6A1-88EA-4589-8115-83FC261A485C}"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uk-UA" smtClean="0"/>
              <a:t>Зразок заголовка</a:t>
            </a:r>
            <a:endParaRPr kumimoji="0" lang="en-US"/>
          </a:p>
        </p:txBody>
      </p:sp>
      <p:sp>
        <p:nvSpPr>
          <p:cNvPr id="3" name="Місце для дати 2"/>
          <p:cNvSpPr>
            <a:spLocks noGrp="1"/>
          </p:cNvSpPr>
          <p:nvPr>
            <p:ph type="dt" sz="half" idx="10"/>
          </p:nvPr>
        </p:nvSpPr>
        <p:spPr/>
        <p:txBody>
          <a:bodyPr/>
          <a:lstStyle/>
          <a:p>
            <a:fld id="{BA130EC9-0402-49E6-84A4-E48A1A2A6FF0}" type="datetimeFigureOut">
              <a:rPr lang="uk-UA" smtClean="0"/>
              <a:pPr/>
              <a:t>14.05.2018</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B78ED6A1-88EA-4589-8115-83FC261A485C}"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BA130EC9-0402-49E6-84A4-E48A1A2A6FF0}" type="datetimeFigureOut">
              <a:rPr lang="uk-UA" smtClean="0"/>
              <a:pPr/>
              <a:t>14.05.2018</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B78ED6A1-88EA-4589-8115-83FC261A485C}"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uk-UA" smtClean="0"/>
              <a:t>Зразок заголовка</a:t>
            </a:r>
            <a:endParaRPr kumimoji="0" lang="en-US"/>
          </a:p>
        </p:txBody>
      </p:sp>
      <p:sp>
        <p:nvSpPr>
          <p:cNvPr id="3" name="Місце для тексту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uk-UA" smtClean="0"/>
              <a:t>Зразок тексту</a:t>
            </a:r>
          </a:p>
        </p:txBody>
      </p:sp>
      <p:sp>
        <p:nvSpPr>
          <p:cNvPr id="4" name="Місце для вмісту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5" name="Місце для дати 4"/>
          <p:cNvSpPr>
            <a:spLocks noGrp="1"/>
          </p:cNvSpPr>
          <p:nvPr>
            <p:ph type="dt" sz="half" idx="10"/>
          </p:nvPr>
        </p:nvSpPr>
        <p:spPr/>
        <p:txBody>
          <a:bodyPr/>
          <a:lstStyle/>
          <a:p>
            <a:fld id="{BA130EC9-0402-49E6-84A4-E48A1A2A6FF0}" type="datetimeFigureOut">
              <a:rPr lang="uk-UA" smtClean="0"/>
              <a:pPr/>
              <a:t>14.05.2018</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B78ED6A1-88EA-4589-8115-83FC261A485C}"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uk-UA" smtClean="0"/>
              <a:t>Зразок заголовка</a:t>
            </a:r>
            <a:endParaRPr kumimoji="0" lang="en-US"/>
          </a:p>
        </p:txBody>
      </p:sp>
      <p:sp>
        <p:nvSpPr>
          <p:cNvPr id="3" name="Місце для зображення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uk-UA" smtClean="0">
                <a:solidFill>
                  <a:schemeClr val="lt1"/>
                </a:solidFill>
                <a:latin typeface="+mn-lt"/>
                <a:ea typeface="+mn-ea"/>
                <a:cs typeface="+mn-cs"/>
              </a:rPr>
              <a:t>Клацніть піктограму, щоб додати зображення</a:t>
            </a:r>
            <a:endParaRPr kumimoji="0" lang="en-US" dirty="0">
              <a:solidFill>
                <a:schemeClr val="lt1"/>
              </a:solidFill>
              <a:latin typeface="+mn-lt"/>
              <a:ea typeface="+mn-ea"/>
              <a:cs typeface="+mn-cs"/>
            </a:endParaRPr>
          </a:p>
        </p:txBody>
      </p:sp>
      <p:sp>
        <p:nvSpPr>
          <p:cNvPr id="4" name="Місце для тексту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uk-UA" smtClean="0"/>
              <a:t>Зразок тексту</a:t>
            </a:r>
          </a:p>
        </p:txBody>
      </p:sp>
      <p:sp>
        <p:nvSpPr>
          <p:cNvPr id="5" name="Місце для дати 4"/>
          <p:cNvSpPr>
            <a:spLocks noGrp="1"/>
          </p:cNvSpPr>
          <p:nvPr>
            <p:ph type="dt" sz="half" idx="10"/>
          </p:nvPr>
        </p:nvSpPr>
        <p:spPr/>
        <p:txBody>
          <a:bodyPr/>
          <a:lstStyle/>
          <a:p>
            <a:fld id="{BA130EC9-0402-49E6-84A4-E48A1A2A6FF0}" type="datetimeFigureOut">
              <a:rPr lang="uk-UA" smtClean="0"/>
              <a:pPr/>
              <a:t>14.05.2018</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B78ED6A1-88EA-4589-8115-83FC261A485C}"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Місце для заголовка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uk-UA" smtClean="0"/>
              <a:t>Зразок заголовка</a:t>
            </a:r>
            <a:endParaRPr kumimoji="0" lang="en-US"/>
          </a:p>
        </p:txBody>
      </p:sp>
      <p:sp>
        <p:nvSpPr>
          <p:cNvPr id="13" name="Місце для тексту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uk-UA" smtClean="0"/>
              <a:t>Зразок тексту</a:t>
            </a:r>
          </a:p>
          <a:p>
            <a:pPr lvl="1" eaLnBrk="1" latinLnBrk="0" hangingPunct="1"/>
            <a:r>
              <a:rPr kumimoji="0" lang="uk-UA" smtClean="0"/>
              <a:t>Другий рівень</a:t>
            </a:r>
          </a:p>
          <a:p>
            <a:pPr lvl="2" eaLnBrk="1" latinLnBrk="0" hangingPunct="1"/>
            <a:r>
              <a:rPr kumimoji="0" lang="uk-UA" smtClean="0"/>
              <a:t>Третій рівень</a:t>
            </a:r>
          </a:p>
          <a:p>
            <a:pPr lvl="3" eaLnBrk="1" latinLnBrk="0" hangingPunct="1"/>
            <a:r>
              <a:rPr kumimoji="0" lang="uk-UA" smtClean="0"/>
              <a:t>Четвертий рівень</a:t>
            </a:r>
          </a:p>
          <a:p>
            <a:pPr lvl="4" eaLnBrk="1" latinLnBrk="0" hangingPunct="1"/>
            <a:r>
              <a:rPr kumimoji="0" lang="uk-UA" smtClean="0"/>
              <a:t>П'ятий рівень</a:t>
            </a:r>
            <a:endParaRPr kumimoji="0" lang="en-US"/>
          </a:p>
        </p:txBody>
      </p:sp>
      <p:sp>
        <p:nvSpPr>
          <p:cNvPr id="14" name="Місце для дати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A130EC9-0402-49E6-84A4-E48A1A2A6FF0}" type="datetimeFigureOut">
              <a:rPr lang="uk-UA" smtClean="0"/>
              <a:pPr/>
              <a:t>14.05.2018</a:t>
            </a:fld>
            <a:endParaRPr lang="uk-UA"/>
          </a:p>
        </p:txBody>
      </p:sp>
      <p:sp>
        <p:nvSpPr>
          <p:cNvPr id="3" name="Місце для нижнього колонтитула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uk-UA"/>
          </a:p>
        </p:txBody>
      </p:sp>
      <p:sp>
        <p:nvSpPr>
          <p:cNvPr id="23" name="Місце для номера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78ED6A1-88EA-4589-8115-83FC261A485C}" type="slidenum">
              <a:rPr lang="uk-UA" smtClean="0"/>
              <a:pPr/>
              <a:t>‹#›</a:t>
            </a:fld>
            <a:endParaRPr lang="uk-U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2030" y="188640"/>
            <a:ext cx="8326434" cy="2952328"/>
          </a:xfrm>
        </p:spPr>
        <p:txBody>
          <a:bodyPr>
            <a:normAutofit/>
          </a:bodyPr>
          <a:lstStyle/>
          <a:p>
            <a:r>
              <a:rPr lang="uk-UA" dirty="0">
                <a:effectLst/>
              </a:rPr>
              <a:t>ДИДАКТИЧНІ СИСТЕМИ </a:t>
            </a:r>
            <a:r>
              <a:rPr lang="uk-UA" dirty="0" err="1">
                <a:effectLst/>
              </a:rPr>
              <a:t>ВНЗ</a:t>
            </a:r>
            <a:r>
              <a:rPr lang="uk-UA" dirty="0">
                <a:effectLst/>
              </a:rPr>
              <a:t> у США</a:t>
            </a:r>
            <a:br>
              <a:rPr lang="uk-UA" dirty="0">
                <a:effectLst/>
              </a:rPr>
            </a:br>
            <a:endParaRPr lang="uk-UA" dirty="0"/>
          </a:p>
        </p:txBody>
      </p:sp>
      <p:sp>
        <p:nvSpPr>
          <p:cNvPr id="3" name="Підзаголовок 2"/>
          <p:cNvSpPr>
            <a:spLocks noGrp="1"/>
          </p:cNvSpPr>
          <p:nvPr>
            <p:ph type="subTitle" idx="1"/>
          </p:nvPr>
        </p:nvSpPr>
        <p:spPr>
          <a:xfrm>
            <a:off x="4716016" y="4797152"/>
            <a:ext cx="4176464" cy="1800200"/>
          </a:xfrm>
        </p:spPr>
        <p:txBody>
          <a:bodyPr/>
          <a:lstStyle/>
          <a:p>
            <a:r>
              <a:rPr lang="uk-UA" dirty="0" smtClean="0"/>
              <a:t>Підготувала  студентка</a:t>
            </a:r>
          </a:p>
          <a:p>
            <a:r>
              <a:rPr lang="uk-UA" dirty="0" smtClean="0"/>
              <a:t> групи </a:t>
            </a:r>
            <a:r>
              <a:rPr lang="uk-UA" dirty="0" err="1" smtClean="0"/>
              <a:t>ПВШ</a:t>
            </a:r>
            <a:r>
              <a:rPr lang="uk-UA" dirty="0" smtClean="0"/>
              <a:t> -1 М(з)</a:t>
            </a:r>
          </a:p>
          <a:p>
            <a:r>
              <a:rPr lang="uk-UA" dirty="0" err="1" smtClean="0"/>
              <a:t>Чурій</a:t>
            </a:r>
            <a:r>
              <a:rPr lang="uk-UA" dirty="0" smtClean="0"/>
              <a:t> Соломія</a:t>
            </a:r>
            <a:endParaRPr lang="uk-U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43608" y="2476500"/>
            <a:ext cx="7254805" cy="20326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41671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457200" y="260648"/>
            <a:ext cx="8229600" cy="6048712"/>
          </a:xfrm>
        </p:spPr>
        <p:txBody>
          <a:bodyPr>
            <a:normAutofit lnSpcReduction="10000"/>
          </a:bodyPr>
          <a:lstStyle/>
          <a:p>
            <a:pPr marL="137160" indent="0">
              <a:buNone/>
            </a:pPr>
            <a:r>
              <a:rPr lang="uk-UA" dirty="0"/>
              <a:t>До головних принципів вищої школи в США можна віднести: </a:t>
            </a:r>
            <a:endParaRPr lang="uk-UA" dirty="0" smtClean="0"/>
          </a:p>
          <a:p>
            <a:r>
              <a:rPr lang="uk-UA" dirty="0" smtClean="0"/>
              <a:t>принцип </a:t>
            </a:r>
            <a:r>
              <a:rPr lang="uk-UA" dirty="0"/>
              <a:t>комерціалізації, </a:t>
            </a:r>
            <a:endParaRPr lang="uk-UA" dirty="0" smtClean="0"/>
          </a:p>
          <a:p>
            <a:r>
              <a:rPr lang="uk-UA" dirty="0" smtClean="0"/>
              <a:t>принцип </a:t>
            </a:r>
            <a:r>
              <a:rPr lang="uk-UA" dirty="0"/>
              <a:t>практики, які в загальному передбачають, що "випускник є джерелом прибутку вищого навчального закладу", "усе запропоноване має бути впроваджено". </a:t>
            </a:r>
            <a:endParaRPr lang="uk-UA" dirty="0" smtClean="0"/>
          </a:p>
          <a:p>
            <a:pPr marL="137160" indent="0">
              <a:buNone/>
            </a:pPr>
            <a:endParaRPr lang="uk-UA" dirty="0" smtClean="0"/>
          </a:p>
          <a:p>
            <a:pPr marL="137160" indent="0">
              <a:buNone/>
            </a:pPr>
            <a:r>
              <a:rPr lang="uk-UA" dirty="0"/>
              <a:t> </a:t>
            </a:r>
            <a:r>
              <a:rPr lang="uk-UA" dirty="0" smtClean="0"/>
              <a:t>   Отже</a:t>
            </a:r>
            <a:r>
              <a:rPr lang="uk-UA" dirty="0"/>
              <a:t>, система вищого професійного простору США базується на комерційному ґрунті, практичності навчальних програм, найменшої кількості аналітичних курсів, що може призвести до стримування розвитку аналітичного мислення майбутніх спеціалістів.</a:t>
            </a:r>
          </a:p>
          <a:p>
            <a:endParaRPr lang="uk-UA" dirty="0"/>
          </a:p>
        </p:txBody>
      </p:sp>
    </p:spTree>
    <p:extLst>
      <p:ext uri="{BB962C8B-B14F-4D97-AF65-F5344CB8AC3E}">
        <p14:creationId xmlns:p14="http://schemas.microsoft.com/office/powerpoint/2010/main" xmlns="" val="4159708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457200" y="476672"/>
            <a:ext cx="8291264" cy="5832688"/>
          </a:xfrm>
        </p:spPr>
        <p:txBody>
          <a:bodyPr>
            <a:normAutofit fontScale="92500"/>
          </a:bodyPr>
          <a:lstStyle/>
          <a:p>
            <a:pPr marL="137160" indent="0">
              <a:buNone/>
            </a:pPr>
            <a:r>
              <a:rPr lang="uk-UA" dirty="0" smtClean="0"/>
              <a:t>     Ще </a:t>
            </a:r>
            <a:r>
              <a:rPr lang="uk-UA" dirty="0"/>
              <a:t>однією характерною рисою системи освіти США є відсутність коригувального органу, що затверджує програми для закладів освіти. Уряд країни забезпечує своїм громадянам право на отримання освіти всіх рівнів. </a:t>
            </a:r>
            <a:endParaRPr lang="uk-UA" dirty="0" smtClean="0"/>
          </a:p>
          <a:p>
            <a:pPr marL="137160" indent="0">
              <a:buNone/>
            </a:pPr>
            <a:r>
              <a:rPr lang="uk-UA" dirty="0" smtClean="0"/>
              <a:t>    Дослідники </a:t>
            </a:r>
            <a:r>
              <a:rPr lang="uk-UA" dirty="0"/>
              <a:t>стверджують, що в американській вищій школі спостерігається тенденція до збільшення обсягу вивчення загальнотеоретичних, економічних, загальнонаукових дисциплін. Так, наприклад, у вищих економічних коледжах на вивчення загальнотеоретичних та економічних дисциплін відводиться 75% загального обсягу навчального часу, а у порівнянні з країнами Європи цей відсоток складає 65% від обсягу програми дипломованого спеціаліста .</a:t>
            </a:r>
          </a:p>
        </p:txBody>
      </p:sp>
    </p:spTree>
    <p:extLst>
      <p:ext uri="{BB962C8B-B14F-4D97-AF65-F5344CB8AC3E}">
        <p14:creationId xmlns:p14="http://schemas.microsoft.com/office/powerpoint/2010/main" xmlns="" val="2223417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457200" y="476672"/>
            <a:ext cx="8291264" cy="5832688"/>
          </a:xfrm>
        </p:spPr>
        <p:txBody>
          <a:bodyPr>
            <a:normAutofit fontScale="92500"/>
          </a:bodyPr>
          <a:lstStyle/>
          <a:p>
            <a:r>
              <a:rPr lang="uk-UA" dirty="0"/>
              <a:t>У навчальних закладах США навчання відбувається не тільки академічним способом, але й за допомогою комп'ютерної мережі. У такий спосіб викладач у певний час може перевірити систему самостійної роботи кожного студента, провести консультування.</a:t>
            </a:r>
          </a:p>
          <a:p>
            <a:r>
              <a:rPr lang="uk-UA" dirty="0"/>
              <a:t>Таким чином, американська вища професійна школа формує свій освітній простір, вирішуючи такі ж питання, що й усі країни Європи: проектування необхідної кількості вищих навчальних закладів у країні та спеціалістів з вищою освітою; можливості забезпечення загальною вищою освітою взагалі; виокремлення головного завдання вищої школи та його правильного й вчасного оновлення та ін.</a:t>
            </a:r>
          </a:p>
          <a:p>
            <a:endParaRPr lang="uk-UA" dirty="0"/>
          </a:p>
        </p:txBody>
      </p:sp>
    </p:spTree>
    <p:extLst>
      <p:ext uri="{BB962C8B-B14F-4D97-AF65-F5344CB8AC3E}">
        <p14:creationId xmlns:p14="http://schemas.microsoft.com/office/powerpoint/2010/main" xmlns="" val="862957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31641" y="2622133"/>
            <a:ext cx="6696744" cy="36151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476672"/>
            <a:ext cx="7931224" cy="1800200"/>
          </a:xfrm>
        </p:spPr>
        <p:txBody>
          <a:bodyPr>
            <a:normAutofit/>
          </a:bodyPr>
          <a:lstStyle/>
          <a:p>
            <a:r>
              <a:rPr lang="uk-UA" sz="4800" dirty="0" smtClean="0">
                <a:solidFill>
                  <a:schemeClr val="bg1"/>
                </a:solidFill>
              </a:rPr>
              <a:t>     Дякую за увагу! </a:t>
            </a:r>
            <a:r>
              <a:rPr lang="uk-UA" sz="4800" dirty="0" smtClean="0">
                <a:solidFill>
                  <a:schemeClr val="bg1"/>
                </a:solidFill>
                <a:sym typeface="Wingdings" pitchFamily="2" charset="2"/>
              </a:rPr>
              <a:t></a:t>
            </a:r>
            <a:endParaRPr lang="uk-UA" sz="4800" dirty="0">
              <a:solidFill>
                <a:schemeClr val="bg1"/>
              </a:solidFill>
            </a:endParaRPr>
          </a:p>
        </p:txBody>
      </p:sp>
    </p:spTree>
    <p:extLst>
      <p:ext uri="{BB962C8B-B14F-4D97-AF65-F5344CB8AC3E}">
        <p14:creationId xmlns:p14="http://schemas.microsoft.com/office/powerpoint/2010/main" xmlns="" val="2720933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7931224" cy="1224136"/>
          </a:xfrm>
        </p:spPr>
        <p:txBody>
          <a:bodyPr>
            <a:normAutofit fontScale="90000"/>
          </a:bodyPr>
          <a:lstStyle/>
          <a:p>
            <a:r>
              <a:rPr lang="uk-UA" sz="3600" i="1" dirty="0"/>
              <a:t>Система вищої освіти в США складна. Вона розділяється на чотири категорії</a:t>
            </a:r>
            <a:r>
              <a:rPr lang="uk-UA" sz="3600" dirty="0"/>
              <a:t>:</a:t>
            </a:r>
            <a:r>
              <a:rPr lang="uk-UA" dirty="0"/>
              <a:t/>
            </a:r>
            <a:br>
              <a:rPr lang="uk-UA" dirty="0"/>
            </a:br>
            <a:endParaRPr lang="uk-UA" dirty="0"/>
          </a:p>
        </p:txBody>
      </p:sp>
      <p:sp>
        <p:nvSpPr>
          <p:cNvPr id="3" name="Місце для вмісту 2"/>
          <p:cNvSpPr>
            <a:spLocks noGrp="1"/>
          </p:cNvSpPr>
          <p:nvPr>
            <p:ph idx="1"/>
          </p:nvPr>
        </p:nvSpPr>
        <p:spPr>
          <a:xfrm>
            <a:off x="611560" y="1700808"/>
            <a:ext cx="8352928" cy="5157192"/>
          </a:xfrm>
        </p:spPr>
        <p:txBody>
          <a:bodyPr>
            <a:normAutofit fontScale="77500" lnSpcReduction="20000"/>
          </a:bodyPr>
          <a:lstStyle/>
          <a:p>
            <a:r>
              <a:rPr lang="uk-UA" dirty="0" smtClean="0"/>
              <a:t> </a:t>
            </a:r>
            <a:r>
              <a:rPr lang="uk-UA" dirty="0"/>
              <a:t>університети, які можуть мати </a:t>
            </a:r>
            <a:br>
              <a:rPr lang="uk-UA" dirty="0"/>
            </a:br>
            <a:r>
              <a:rPr lang="uk-UA" dirty="0"/>
              <a:t>а) декілька коледжів, по закінченні яких студент отримує звання бакалавра, </a:t>
            </a:r>
            <a:br>
              <a:rPr lang="uk-UA" dirty="0"/>
            </a:br>
            <a:r>
              <a:rPr lang="uk-UA" dirty="0"/>
              <a:t>б) один чи більше коледжів для тих, хто збирається отримати звання магістра або доктора;</a:t>
            </a:r>
            <a:br>
              <a:rPr lang="uk-UA" dirty="0"/>
            </a:br>
            <a:endParaRPr lang="uk-UA" dirty="0"/>
          </a:p>
          <a:p>
            <a:r>
              <a:rPr lang="uk-UA" dirty="0" smtClean="0"/>
              <a:t> </a:t>
            </a:r>
            <a:r>
              <a:rPr lang="uk-UA" dirty="0"/>
              <a:t>інститути з чотирьохрічним навчанням - коледжі - більшість з яких не є частиною </a:t>
            </a:r>
            <a:r>
              <a:rPr lang="uk-UA" dirty="0" smtClean="0"/>
              <a:t>університетів;</a:t>
            </a:r>
            <a:endParaRPr lang="uk-UA" dirty="0"/>
          </a:p>
          <a:p>
            <a:r>
              <a:rPr lang="uk-UA" dirty="0" smtClean="0"/>
              <a:t>технічні </a:t>
            </a:r>
            <a:r>
              <a:rPr lang="uk-UA" dirty="0"/>
              <a:t>навчальні заклади, в яких навчання продовжується від шести місяців до чотирьох років, де вивчається широке коло професій - від перукаря до бухгалтера і комп'ютерного програміста;</a:t>
            </a:r>
            <a:br>
              <a:rPr lang="uk-UA" dirty="0"/>
            </a:br>
            <a:endParaRPr lang="uk-UA" dirty="0"/>
          </a:p>
          <a:p>
            <a:r>
              <a:rPr lang="uk-UA" dirty="0" smtClean="0"/>
              <a:t> </a:t>
            </a:r>
            <a:r>
              <a:rPr lang="uk-UA" dirty="0"/>
              <a:t>дворічні, або громадські коледжі, де студенти можуть отримати багато професій чи продовжити після цього навчання в чотирьохрічних коледжах або університетах.</a:t>
            </a:r>
            <a:br>
              <a:rPr lang="uk-UA" dirty="0"/>
            </a:br>
            <a:endParaRPr lang="uk-UA" dirty="0"/>
          </a:p>
        </p:txBody>
      </p:sp>
    </p:spTree>
    <p:extLst>
      <p:ext uri="{BB962C8B-B14F-4D97-AF65-F5344CB8AC3E}">
        <p14:creationId xmlns:p14="http://schemas.microsoft.com/office/powerpoint/2010/main" xmlns="" val="770486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457200" y="548680"/>
            <a:ext cx="8075240" cy="5760680"/>
          </a:xfrm>
        </p:spPr>
        <p:txBody>
          <a:bodyPr>
            <a:normAutofit fontScale="92500"/>
          </a:bodyPr>
          <a:lstStyle/>
          <a:p>
            <a:pPr marL="137160" indent="0">
              <a:buNone/>
            </a:pPr>
            <a:r>
              <a:rPr lang="uk-UA" dirty="0"/>
              <a:t>В США існує чіткий розподіл на більш і менш престижні навчальні заклади. Навчатися в перших з них дорожче, але по закінченню випускник має переваги при працевлаштуванні і для подальшої кар'єри. Щоб стати студентом одного з таких коледжів, мільйон випускників середніх шкіл щороку здають екзамени </a:t>
            </a:r>
            <a:r>
              <a:rPr lang="uk-UA" dirty="0" err="1"/>
              <a:t>SAT</a:t>
            </a:r>
            <a:r>
              <a:rPr lang="uk-UA" dirty="0"/>
              <a:t>. Але недавно наголос на екзаменах при вступу до </a:t>
            </a:r>
            <a:r>
              <a:rPr lang="uk-UA" dirty="0" err="1"/>
              <a:t>ВНЗ</a:t>
            </a:r>
            <a:r>
              <a:rPr lang="uk-UA" dirty="0"/>
              <a:t> було піддано критиці, тому що при цьому визначаються знання тільки математики та англійської мови. Виступаючи на захист вступних екзаменів, адміністрація багатьох університетів підкреслює, що ці екзамени дають змогу справедливого відбору студентів, коли число претендентів на одне місце досягає 10−12 чоловік.</a:t>
            </a:r>
          </a:p>
        </p:txBody>
      </p:sp>
    </p:spTree>
    <p:extLst>
      <p:ext uri="{BB962C8B-B14F-4D97-AF65-F5344CB8AC3E}">
        <p14:creationId xmlns:p14="http://schemas.microsoft.com/office/powerpoint/2010/main" xmlns="" val="2209136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2447" y="4311528"/>
            <a:ext cx="4392488" cy="21962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2447" y="404664"/>
            <a:ext cx="7651365" cy="21697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24934" y="2928585"/>
            <a:ext cx="4023529" cy="26882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76753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idx="1"/>
          </p:nvPr>
        </p:nvSpPr>
        <p:spPr>
          <a:xfrm>
            <a:off x="457200" y="116632"/>
            <a:ext cx="8229600" cy="6192728"/>
          </a:xfrm>
        </p:spPr>
        <p:txBody>
          <a:bodyPr>
            <a:normAutofit fontScale="85000" lnSpcReduction="20000"/>
          </a:bodyPr>
          <a:lstStyle/>
          <a:p>
            <a:pPr marL="137160" indent="0">
              <a:buNone/>
            </a:pPr>
            <a:r>
              <a:rPr lang="uk-UA" dirty="0"/>
              <a:t>Зараз у США близько 3000 вищих навчальних закладів усіх типів (університети, технологічні інститути, чотирирічні та дворічні коледжі), у яких учиться майже 9 млн. студентів. Із усіх країн заходу США має найбільший відсоток студентів із загальної кількості населення, далі йдуть Японія, Канада, Австралія, Нова Зеландія. Це означає, що у віковій групі населення від 18 до 20 років більш ніж 40% - студенти. Характерною рисою вищої школи США є переважна більшість часток </a:t>
            </a:r>
            <a:r>
              <a:rPr lang="uk-UA" dirty="0" err="1"/>
              <a:t>ВНЗ</a:t>
            </a:r>
            <a:r>
              <a:rPr lang="uk-UA" dirty="0"/>
              <a:t>, які складають понад 2/3 від їхньої загальної кількості, хоча 70% студентів учаться в державних </a:t>
            </a:r>
            <a:r>
              <a:rPr lang="uk-UA" dirty="0" err="1"/>
              <a:t>ВНЗ</a:t>
            </a:r>
            <a:r>
              <a:rPr lang="uk-UA" dirty="0"/>
              <a:t>. Це пояснюється тим, що серед приватних </a:t>
            </a:r>
            <a:r>
              <a:rPr lang="uk-UA" dirty="0" err="1"/>
              <a:t>ВНЗ</a:t>
            </a:r>
            <a:r>
              <a:rPr lang="uk-UA" dirty="0"/>
              <a:t> є невеликі, із числом студентів до 100 чоловік, у той час як у деяких державних </a:t>
            </a:r>
            <a:r>
              <a:rPr lang="uk-UA" dirty="0" err="1"/>
              <a:t>ВНЗ</a:t>
            </a:r>
            <a:r>
              <a:rPr lang="uk-UA" dirty="0"/>
              <a:t> учиться кілька десятків тисяч студентів</a:t>
            </a:r>
            <a:r>
              <a:rPr lang="uk-UA" dirty="0" smtClean="0"/>
              <a:t>.</a:t>
            </a:r>
          </a:p>
          <a:p>
            <a:pPr marL="137160" indent="0">
              <a:buNone/>
            </a:pPr>
            <a:r>
              <a:rPr lang="uk-UA" dirty="0"/>
              <a:t>Управління вищою освітою в США є децентралізованим, згідно 10-ї поправки до Конституції, уся система освіти підлегла органам управління окремих штатів. На державному рівні керівництво здійснюється відомством освіти, що входить до складу департаменту охорони здоров'я й соціального забезпечення.</a:t>
            </a:r>
          </a:p>
          <a:p>
            <a:pPr marL="137160" indent="0">
              <a:buNone/>
            </a:pPr>
            <a:endParaRPr lang="uk-UA" dirty="0"/>
          </a:p>
        </p:txBody>
      </p:sp>
    </p:spTree>
    <p:extLst>
      <p:ext uri="{BB962C8B-B14F-4D97-AF65-F5344CB8AC3E}">
        <p14:creationId xmlns:p14="http://schemas.microsoft.com/office/powerpoint/2010/main" xmlns="" val="679693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457200" y="260648"/>
            <a:ext cx="8363272" cy="6048712"/>
          </a:xfrm>
        </p:spPr>
        <p:txBody>
          <a:bodyPr>
            <a:normAutofit fontScale="85000" lnSpcReduction="20000"/>
          </a:bodyPr>
          <a:lstStyle/>
          <a:p>
            <a:pPr marL="137160" indent="0">
              <a:buNone/>
            </a:pPr>
            <a:r>
              <a:rPr lang="uk-UA" dirty="0"/>
              <a:t>Університетська система США містить у собі так звані </a:t>
            </a:r>
            <a:r>
              <a:rPr lang="uk-UA" dirty="0" err="1"/>
              <a:t>багато-</a:t>
            </a:r>
            <a:r>
              <a:rPr lang="uk-UA" dirty="0"/>
              <a:t> профільні й дослідницькі університети. Вищі навчальні заклади можуть претендувати на статус багатопрофільного університету, якщо здатні забезпечити навчання в магістратурі, а в дослідницьких університетах ще й за докторськими програмами. Професори й викладачі університетів, крім удосконалення педагогічної майстерності, повинні займатися дослідницькою діяльністю. Якщо навчальний заклад відповідає перерахованим критеріям, то це вже </a:t>
            </a:r>
            <a:r>
              <a:rPr lang="uk-UA" dirty="0" err="1"/>
              <a:t>мультиуніверситет</a:t>
            </a:r>
            <a:r>
              <a:rPr lang="uk-UA" dirty="0"/>
              <a:t> з декількома корпусами та коледжами, що забезпечують спеціалізацію у певній галузі знань.</a:t>
            </a:r>
          </a:p>
          <a:p>
            <a:pPr marL="137160" indent="0">
              <a:buNone/>
            </a:pPr>
            <a:r>
              <a:rPr lang="uk-UA" dirty="0" smtClean="0"/>
              <a:t>Довгий </a:t>
            </a:r>
            <a:r>
              <a:rPr lang="uk-UA" dirty="0"/>
              <a:t>час найбільший престиж мали Гарвардський, Стенфордський, Каліфорнійський, Нью-Йоркський університети (насамперед тому, що найбільш важливою вважалася гуманітарна освіта). І зараз 70% студентів США займаються за гуманітарними програмами. Організаційно вищий навчальний заклад, незалежно від типу, являє собою систему адміністративних служб і навчальних підрозділів.</a:t>
            </a:r>
          </a:p>
          <a:p>
            <a:endParaRPr lang="uk-UA" dirty="0"/>
          </a:p>
        </p:txBody>
      </p:sp>
    </p:spTree>
    <p:extLst>
      <p:ext uri="{BB962C8B-B14F-4D97-AF65-F5344CB8AC3E}">
        <p14:creationId xmlns:p14="http://schemas.microsoft.com/office/powerpoint/2010/main" xmlns="" val="3776510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457200" y="476672"/>
            <a:ext cx="8291264" cy="5832688"/>
          </a:xfrm>
        </p:spPr>
        <p:txBody>
          <a:bodyPr>
            <a:normAutofit fontScale="92500" lnSpcReduction="20000"/>
          </a:bodyPr>
          <a:lstStyle/>
          <a:p>
            <a:r>
              <a:rPr lang="uk-UA" dirty="0"/>
              <a:t>Вища школа готовить бакалаврів, магістрів і докторів наук (аналогія з вітчизняним вищим навчальним закладом: коледж - факультет, департамент - кафедра, магістр - аспірант). Очолює коледж і школу декан, що одержує вищий оклад, ніж професор; департамент очолює - професор. Викладацьку роботу ведуть "повні" професори й молодші професори (доценти, асистенти професори й інструктори (викладачі)).</a:t>
            </a:r>
          </a:p>
          <a:p>
            <a:r>
              <a:rPr lang="uk-UA" dirty="0"/>
              <a:t>Щоб вступити до університету в США потрібно мати ступінь бакалавра. Щорічно в цій країні випускають 77% бакалаврів, 20% магістрів, 3% докторів наук. Вступні іспити в університет являють собою систему тестів, які розраховані на 2-3 години письмової роботи. У тестах представлені питання на виявлення кмітливості претендентів, логіки, умінь концентрувати увагу.</a:t>
            </a:r>
          </a:p>
          <a:p>
            <a:endParaRPr lang="uk-UA" dirty="0"/>
          </a:p>
        </p:txBody>
      </p:sp>
    </p:spTree>
    <p:extLst>
      <p:ext uri="{BB962C8B-B14F-4D97-AF65-F5344CB8AC3E}">
        <p14:creationId xmlns:p14="http://schemas.microsoft.com/office/powerpoint/2010/main" xmlns="" val="233620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457200" y="332656"/>
            <a:ext cx="8435280" cy="6336704"/>
          </a:xfrm>
        </p:spPr>
        <p:txBody>
          <a:bodyPr>
            <a:normAutofit fontScale="77500" lnSpcReduction="20000"/>
          </a:bodyPr>
          <a:lstStyle/>
          <a:p>
            <a:pPr marL="137160" indent="0">
              <a:buNone/>
            </a:pPr>
            <a:r>
              <a:rPr lang="uk-UA" dirty="0"/>
              <a:t>Вимоги до успішності студентів у американській вищій школі не є високими (немає навіть єдиної системи обліку успішності). Як правило, середній бал (1,7) достатній для одержання ступеня бакалавра. На першому курсі цей мінімум становить 1,3 бали. Діє літерна система оцінок, доповнена словесною </a:t>
            </a:r>
            <a:r>
              <a:rPr lang="uk-UA" dirty="0" err="1"/>
              <a:t>розшифровкою</a:t>
            </a:r>
            <a:r>
              <a:rPr lang="uk-UA" dirty="0"/>
              <a:t> та числовою вагою.</a:t>
            </a:r>
          </a:p>
          <a:p>
            <a:pPr marL="137160" indent="0">
              <a:buNone/>
            </a:pPr>
            <a:r>
              <a:rPr lang="uk-UA" dirty="0" smtClean="0"/>
              <a:t>     А </a:t>
            </a:r>
            <a:r>
              <a:rPr lang="uk-UA" dirty="0"/>
              <a:t>- відмінно, оцінюється 4 бали;</a:t>
            </a:r>
          </a:p>
          <a:p>
            <a:pPr marL="137160" indent="0">
              <a:buNone/>
            </a:pPr>
            <a:r>
              <a:rPr lang="uk-UA" dirty="0" smtClean="0"/>
              <a:t>     В </a:t>
            </a:r>
            <a:r>
              <a:rPr lang="uk-UA" dirty="0"/>
              <a:t>- добре, оцінюється 3 бали;</a:t>
            </a:r>
          </a:p>
          <a:p>
            <a:pPr marL="137160" indent="0">
              <a:buNone/>
            </a:pPr>
            <a:r>
              <a:rPr lang="uk-UA" dirty="0" smtClean="0"/>
              <a:t>     С </a:t>
            </a:r>
            <a:r>
              <a:rPr lang="uk-UA" dirty="0"/>
              <a:t>- задовільно, оцінюється 2 бали;</a:t>
            </a:r>
          </a:p>
          <a:p>
            <a:pPr marL="137160" indent="0">
              <a:buNone/>
            </a:pPr>
            <a:r>
              <a:rPr lang="uk-UA" dirty="0" smtClean="0"/>
              <a:t>     D </a:t>
            </a:r>
            <a:r>
              <a:rPr lang="uk-UA" dirty="0"/>
              <a:t>- незадовільно, але припустимо, оцінюється 1 бал;</a:t>
            </a:r>
          </a:p>
          <a:p>
            <a:pPr marL="137160" indent="0">
              <a:buNone/>
            </a:pPr>
            <a:r>
              <a:rPr lang="uk-UA" dirty="0" smtClean="0"/>
              <a:t>     Е </a:t>
            </a:r>
            <a:r>
              <a:rPr lang="uk-UA" dirty="0"/>
              <a:t>- неприпустимо, оцінюється 0 балів.</a:t>
            </a:r>
          </a:p>
          <a:p>
            <a:pPr marL="137160" indent="0">
              <a:buNone/>
            </a:pPr>
            <a:r>
              <a:rPr lang="uk-UA" dirty="0"/>
              <a:t>Разом з тим, відсоток відрахованих студентів в американських </a:t>
            </a:r>
            <a:r>
              <a:rPr lang="uk-UA" dirty="0" err="1"/>
              <a:t>ВНЗ</a:t>
            </a:r>
            <a:r>
              <a:rPr lang="uk-UA" dirty="0"/>
              <a:t> великий і досягає 30-40% від кількості прийнятих на перший курс. Це пов'язано не лише з успішністю, але й з досить високою оплатою за навчання.</a:t>
            </a:r>
          </a:p>
          <a:p>
            <a:pPr marL="137160" indent="0">
              <a:buNone/>
            </a:pPr>
            <a:r>
              <a:rPr lang="uk-UA" dirty="0"/>
              <a:t>За семестр проводяться 2-3 контрольні роботи. До їхньої перевірки залучаються студенти-старшокурсники. Результати поточної перевірки враховуються при виведенні середнього бала успішності з кожної дисципліни.</a:t>
            </a:r>
          </a:p>
          <a:p>
            <a:pPr marL="137160" indent="0">
              <a:buNone/>
            </a:pPr>
            <a:r>
              <a:rPr lang="uk-UA" dirty="0"/>
              <a:t>Екзаменаційні сесії в американських </a:t>
            </a:r>
            <a:r>
              <a:rPr lang="uk-UA" dirty="0" err="1"/>
              <a:t>ВНЗ</a:t>
            </a:r>
            <a:r>
              <a:rPr lang="uk-UA" dirty="0"/>
              <a:t> дуже короткі (10-12 днів) і називаються "період для повторення, консультацій і занять".</a:t>
            </a:r>
          </a:p>
          <a:p>
            <a:endParaRPr lang="uk-UA" dirty="0"/>
          </a:p>
        </p:txBody>
      </p:sp>
    </p:spTree>
    <p:extLst>
      <p:ext uri="{BB962C8B-B14F-4D97-AF65-F5344CB8AC3E}">
        <p14:creationId xmlns:p14="http://schemas.microsoft.com/office/powerpoint/2010/main" xmlns="" val="59652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457200" y="1628800"/>
            <a:ext cx="8219256" cy="4680560"/>
          </a:xfrm>
        </p:spPr>
        <p:txBody>
          <a:bodyPr/>
          <a:lstStyle/>
          <a:p>
            <a:pPr marL="137160" indent="0" algn="ctr">
              <a:buNone/>
            </a:pPr>
            <a:r>
              <a:rPr lang="uk-UA" dirty="0"/>
              <a:t>Важлива частина педагогічної освіти - практика та стажування. В університетах на педагогічну практику приділяється 4-5 тижнів. У педагогічних коледжах практика передбачена на всіх курсах.</a:t>
            </a:r>
          </a:p>
          <a:p>
            <a:endParaRPr lang="uk-UA" dirty="0"/>
          </a:p>
        </p:txBody>
      </p:sp>
    </p:spTree>
    <p:extLst>
      <p:ext uri="{BB962C8B-B14F-4D97-AF65-F5344CB8AC3E}">
        <p14:creationId xmlns:p14="http://schemas.microsoft.com/office/powerpoint/2010/main" xmlns="" val="17342781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26</TotalTime>
  <Words>1062</Words>
  <Application>Microsoft Office PowerPoint</Application>
  <PresentationFormat>Экран (4:3)</PresentationFormat>
  <Paragraphs>36</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Апекс</vt:lpstr>
      <vt:lpstr>ДИДАКТИЧНІ СИСТЕМИ ВНЗ у США </vt:lpstr>
      <vt:lpstr>Система вищої освіти в США складна. Вона розділяється на чотири категорії: </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     Дякую за увагу!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ДИДАКТИЧНІ СИСТЕМИ ВНЗ у США</dc:title>
  <dc:creator>Solomia</dc:creator>
  <cp:lastModifiedBy>asus</cp:lastModifiedBy>
  <cp:revision>3</cp:revision>
  <dcterms:created xsi:type="dcterms:W3CDTF">2018-05-13T17:56:00Z</dcterms:created>
  <dcterms:modified xsi:type="dcterms:W3CDTF">2018-05-14T07:51:08Z</dcterms:modified>
</cp:coreProperties>
</file>