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306" r:id="rId5"/>
    <p:sldId id="307" r:id="rId6"/>
    <p:sldId id="261" r:id="rId7"/>
    <p:sldId id="267" r:id="rId8"/>
    <p:sldId id="268" r:id="rId9"/>
    <p:sldId id="304" r:id="rId10"/>
    <p:sldId id="29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7" d="100"/>
          <a:sy n="107" d="100"/>
        </p:scale>
        <p:origin x="-8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28.03.2021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0960" cy="1008112"/>
          </a:xfrm>
        </p:spPr>
        <p:txBody>
          <a:bodyPr>
            <a:noAutofit/>
          </a:bodyPr>
          <a:lstStyle/>
          <a:p>
            <a:r>
              <a:rPr lang="en-US" sz="7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STEM</a:t>
            </a:r>
            <a:r>
              <a:rPr lang="uk-UA" sz="7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-освіта</a:t>
            </a:r>
            <a:r>
              <a:rPr lang="uk-UA" sz="7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у ЗВО</a:t>
            </a:r>
            <a:endParaRPr lang="uk-UA" sz="7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3172098"/>
            <a:ext cx="936104" cy="465088"/>
          </a:xfrm>
        </p:spPr>
        <p:txBody>
          <a:bodyPr>
            <a:normAutofit/>
          </a:bodyPr>
          <a:lstStyle/>
          <a:p>
            <a:endParaRPr lang="uk-UA" dirty="0"/>
          </a:p>
        </p:txBody>
      </p:sp>
      <p:pic>
        <p:nvPicPr>
          <p:cNvPr id="1026" name="Picture 2" descr="C:\Users\Володя\Desktop\STEM Logo_KCmKW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554668" cy="38884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30612" y="5657671"/>
            <a:ext cx="44133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uk-UA" dirty="0" smtClean="0"/>
              <a:t>Виконав студент ІІ освітнього рівня</a:t>
            </a:r>
          </a:p>
          <a:p>
            <a:pPr algn="r"/>
            <a:r>
              <a:rPr lang="uk-UA" dirty="0" smtClean="0"/>
              <a:t>Групи </a:t>
            </a:r>
            <a:r>
              <a:rPr lang="uk-UA" dirty="0" err="1" smtClean="0"/>
              <a:t>ОПНм</a:t>
            </a:r>
            <a:r>
              <a:rPr lang="uk-UA" dirty="0" smtClean="0"/>
              <a:t>-11</a:t>
            </a:r>
          </a:p>
          <a:p>
            <a:pPr algn="r"/>
            <a:r>
              <a:rPr lang="uk-UA" dirty="0" err="1" smtClean="0"/>
              <a:t>Олексюк</a:t>
            </a:r>
            <a:r>
              <a:rPr lang="uk-UA" dirty="0" smtClean="0"/>
              <a:t> Володимир</a:t>
            </a:r>
          </a:p>
          <a:p>
            <a:pPr algn="r"/>
            <a:r>
              <a:rPr lang="uk-UA" dirty="0" smtClean="0"/>
              <a:t>Керівник  д. п. н. про. </a:t>
            </a:r>
            <a:r>
              <a:rPr lang="uk-UA" dirty="0" err="1" smtClean="0"/>
              <a:t>Стражнікава</a:t>
            </a:r>
            <a:r>
              <a:rPr lang="uk-UA" dirty="0" smtClean="0"/>
              <a:t> І.В.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7214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8328"/>
            <a:ext cx="8640960" cy="1252728"/>
          </a:xfrm>
        </p:spPr>
        <p:txBody>
          <a:bodyPr>
            <a:noAutofit/>
          </a:bodyPr>
          <a:lstStyle/>
          <a:p>
            <a:r>
              <a:rPr lang="uk-UA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Дякую за увагу!</a:t>
            </a:r>
            <a:endParaRPr lang="uk-UA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72816"/>
            <a:ext cx="6048672" cy="48245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26214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700808"/>
            <a:ext cx="8640960" cy="5040560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STEM-</a:t>
            </a:r>
            <a:r>
              <a:rPr lang="uk-UA" sz="26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освіта </a:t>
            </a:r>
            <a:r>
              <a:rPr lang="uk-UA" sz="2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(англійською – </a:t>
            </a:r>
            <a:r>
              <a:rPr lang="en-US" sz="2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Science, Technology, Engineering, Math, </a:t>
            </a:r>
            <a:r>
              <a:rPr lang="uk-UA" sz="2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що в перекладі означає науку, технології, інженерію та математику)</a:t>
            </a:r>
            <a:r>
              <a:rPr lang="uk-UA" sz="2600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-це</a:t>
            </a:r>
            <a:r>
              <a:rPr lang="uk-UA" sz="2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серія або послідовність курсів або навчальних </a:t>
            </a:r>
            <a:r>
              <a:rPr lang="uk-UA" sz="2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програм.</a:t>
            </a:r>
          </a:p>
          <a:p>
            <a:pPr algn="just"/>
            <a:endParaRPr lang="uk-UA" sz="2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just"/>
            <a:r>
              <a:rPr lang="uk-UA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STEM-освіта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являє собою групу програм навчання, що готує студентів до засвоєння більш технічних складових навичок.</a:t>
            </a:r>
          </a:p>
          <a:p>
            <a:pPr algn="just"/>
            <a:endParaRPr lang="uk-UA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56263" cy="1054250"/>
          </a:xfrm>
        </p:spPr>
        <p:txBody>
          <a:bodyPr>
            <a:noAutofit/>
          </a:bodyPr>
          <a:lstStyle/>
          <a:p>
            <a:r>
              <a:rPr lang="uk-UA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Що таке </a:t>
            </a:r>
            <a:r>
              <a:rPr lang="en-US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STEM</a:t>
            </a:r>
            <a:r>
              <a:rPr lang="uk-UA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uk-UA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160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896544"/>
          </a:xfrm>
        </p:spPr>
        <p:txBody>
          <a:bodyPr>
            <a:noAutofit/>
          </a:bodyPr>
          <a:lstStyle/>
          <a:p>
            <a:pPr algn="just"/>
            <a:r>
              <a:rPr lang="uk-UA" sz="25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Стрімка еволюція технологій веде до того, що незабаром найбільш популярними, перспективними та затребуваними фахівцями стануть програмісти, IT-фахівці, інженери, професіонали в галузі високих технологій і т.п. Постає питання: як підготувати таких фахівців? </a:t>
            </a:r>
            <a:endParaRPr lang="en-US" sz="2500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just"/>
            <a:r>
              <a:rPr lang="uk-UA" sz="25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Навчання </a:t>
            </a:r>
            <a:r>
              <a:rPr lang="uk-UA" sz="25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– це не просто передача знань від </a:t>
            </a:r>
            <a:r>
              <a:rPr lang="uk-UA" sz="25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викладача </a:t>
            </a:r>
            <a:r>
              <a:rPr lang="uk-UA" sz="25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до </a:t>
            </a:r>
            <a:r>
              <a:rPr lang="uk-UA" sz="25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студентів</a:t>
            </a:r>
            <a:r>
              <a:rPr lang="uk-UA" sz="25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 це спосіб розширення свідомості і зміни реальності. Саме тому STEM-освіта – </a:t>
            </a:r>
            <a:r>
              <a:rPr lang="uk-UA" sz="25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група </a:t>
            </a:r>
            <a:r>
              <a:rPr lang="uk-UA" sz="25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чи послідовність курсів або програм навчання, які готують </a:t>
            </a:r>
            <a:r>
              <a:rPr lang="uk-UA" sz="25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студентів </a:t>
            </a:r>
            <a:r>
              <a:rPr lang="uk-UA" sz="25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до </a:t>
            </a:r>
            <a:r>
              <a:rPr lang="uk-UA" sz="25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успішного </a:t>
            </a:r>
            <a:r>
              <a:rPr lang="uk-UA" sz="25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працевлаштування, дають можливість зробити кар’єру в інженерно-технічній сфері. </a:t>
            </a: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7504" y="338328"/>
            <a:ext cx="8928992" cy="1252728"/>
          </a:xfrm>
        </p:spPr>
        <p:txBody>
          <a:bodyPr>
            <a:noAutofit/>
          </a:bodyPr>
          <a:lstStyle/>
          <a:p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Чому </a:t>
            </a:r>
            <a:r>
              <a:rPr lang="uk-UA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STEM-освіта така актуальна? </a:t>
            </a:r>
          </a:p>
        </p:txBody>
      </p:sp>
    </p:spTree>
    <p:extLst>
      <p:ext uri="{BB962C8B-B14F-4D97-AF65-F5344CB8AC3E}">
        <p14:creationId xmlns:p14="http://schemas.microsoft.com/office/powerpoint/2010/main" val="405689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1520" y="188640"/>
            <a:ext cx="8640960" cy="5259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Викладачі мають новий ресурс для професійного розвитку компетенції в галузі 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STEM-</a:t>
            </a:r>
            <a:r>
              <a:rPr lang="uk-UA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освіти, ресурс дистанційного навчання та обмін досвідом</a:t>
            </a:r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</a:p>
          <a:p>
            <a:endParaRPr lang="uk-UA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- доступний, безкоштовний для широкого кола викладачів, що забезпечує індивідуалізацію, свободу вибору місця, часу та темпу викладання;</a:t>
            </a:r>
          </a:p>
          <a:p>
            <a:pPr>
              <a:lnSpc>
                <a:spcPct val="150000"/>
              </a:lnSpc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- має великі перспективи ефективних теоретичних та практичних підготовка вихователів будь-якого віку в різних галузях;</a:t>
            </a:r>
          </a:p>
          <a:p>
            <a:pPr>
              <a:lnSpc>
                <a:spcPct val="150000"/>
              </a:lnSpc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- дозволяє зробити навчання творчим процесом;</a:t>
            </a:r>
          </a:p>
          <a:p>
            <a:pPr>
              <a:lnSpc>
                <a:spcPct val="150000"/>
              </a:lnSpc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-  забезпечує спілкування у віртуальному просторі з динаміками відповідно до нормальних умови;</a:t>
            </a:r>
          </a:p>
          <a:p>
            <a:pPr>
              <a:lnSpc>
                <a:spcPct val="150000"/>
              </a:lnSpc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- відкриває нові можливості для ознайомлення з інноваційною освітою технологій, комунікації, пошуку перспективних наукових ідей тощо</a:t>
            </a:r>
            <a:r>
              <a:rPr lang="uk-UA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.</a:t>
            </a:r>
            <a:endParaRPr lang="uk-UA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02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79512" y="260648"/>
            <a:ext cx="8784976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Одне з основних завдань, яке повинен вирішити викладач, - це організація та підтримка цілеспрямованої пізнавальної діяльності студентів, формування у них умінь та навичок для проведення досліджень. Головною метою науково-орієнтованої освіти студентів є створення системи освіти, заснованої на компетентнішому підході, яка орієнтована на самореалізацію особистості молодого вченого. На парах студенти не є пасивними спостерігачами, а є шукачами, творцями нового, щоб вони краще пам'ятали, що "відкрито" ними самими. Використовуючи елементи 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STEM-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технології, викладач створює можливості для студентів , які дозволяють їм бути більш активними, зацікавленими у власній освіті. Працюючи в сучасному </a:t>
            </a:r>
            <a:r>
              <a:rPr lang="uk-UA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коледжіі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 викладач повинен чітко розуміти, що 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STEM-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освіта поєднує міждисциплінарний та проектний підходи, які засновані на інтеграції  наук у технологію, техніку та математику. Навчальний матеріал повинен базуватися на темах, що поєднують кілька предметів, матеріал яких тісно пов’язаний між собою і має практичне застосування.</a:t>
            </a:r>
          </a:p>
        </p:txBody>
      </p:sp>
    </p:spTree>
    <p:extLst>
      <p:ext uri="{BB962C8B-B14F-4D97-AF65-F5344CB8AC3E}">
        <p14:creationId xmlns:p14="http://schemas.microsoft.com/office/powerpoint/2010/main" val="773973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0" y="260350"/>
            <a:ext cx="8642350" cy="3451225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STEM об’єднує всі природничо-математичні науки в одне ціле. </a:t>
            </a:r>
            <a:r>
              <a:rPr lang="uk-UA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Студенти 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отримують можливість не просто вивчати, наприклад, певні закони, а одразу випробовувати їхню дію на практиці, створюючи справжні наукові </a:t>
            </a:r>
            <a:r>
              <a:rPr lang="uk-UA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проекти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</a:t>
            </a:r>
            <a:endParaRPr lang="en-US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just"/>
            <a:r>
              <a:rPr lang="uk-UA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STEM-освіта 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покликана формувати в </a:t>
            </a:r>
            <a:r>
              <a:rPr lang="uk-UA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студентів 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навички й уміння, які зроблять їх конкурентоспроможними на сучасному ринку праці.</a:t>
            </a:r>
          </a:p>
        </p:txBody>
      </p:sp>
      <p:pic>
        <p:nvPicPr>
          <p:cNvPr id="2050" name="Picture 2" descr="C:\Users\Володя\Desktop\01009si3-23d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924944"/>
            <a:ext cx="3816424" cy="38745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624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692150"/>
            <a:ext cx="8642350" cy="6049963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Освіта в галузі STEM є основою підготовки співробітників в області високих технологій. </a:t>
            </a:r>
            <a:endParaRPr lang="en-US" sz="3000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just"/>
            <a:r>
              <a:rPr lang="uk-UA" sz="3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У </a:t>
            </a:r>
            <a:r>
              <a:rPr lang="uk-UA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всьому світі спостерігається дефіцит фахівців із технічних напрямків, попит на них росте набагато швидше, ніж на інші спеціальності. </a:t>
            </a:r>
            <a:endParaRPr lang="en-US" sz="3000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just"/>
            <a:r>
              <a:rPr lang="uk-UA" sz="3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Саме </a:t>
            </a:r>
            <a:r>
              <a:rPr lang="uk-UA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тому, у відповідь на виклики часу, такий тип освіти виходить на перший план. </a:t>
            </a:r>
            <a:endParaRPr lang="en-US" sz="3000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just"/>
            <a:r>
              <a:rPr lang="uk-UA" sz="3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Розвинені </a:t>
            </a:r>
            <a:r>
              <a:rPr lang="uk-UA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країни </a:t>
            </a:r>
            <a:r>
              <a:rPr lang="uk-UA" sz="3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світу вчасно </a:t>
            </a:r>
            <a:r>
              <a:rPr lang="uk-UA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зрозуміли цей тренд. Австралія, Китай, Великобританія, Ізраїль, Корея, Сінгапур та США вже давно впроваджують державні програми в галузі STEM-освіти.</a:t>
            </a:r>
          </a:p>
        </p:txBody>
      </p:sp>
    </p:spTree>
    <p:extLst>
      <p:ext uri="{BB962C8B-B14F-4D97-AF65-F5344CB8AC3E}">
        <p14:creationId xmlns:p14="http://schemas.microsoft.com/office/powerpoint/2010/main" val="358515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352" y="2780928"/>
            <a:ext cx="8640960" cy="3744416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uk-UA" sz="18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    STEАM </a:t>
            </a:r>
            <a:r>
              <a:rPr lang="uk-UA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– це не просто технічна освіта. Вона охоплює значно ширше поняття, а саме: вдале поєднання креативності та технічних знань. Саме тому у STEM-освіті активно розвивається креативний напрямок, що включає творчі та художні дисципліни (промисловий дизайн, </a:t>
            </a:r>
            <a:r>
              <a:rPr lang="uk-UA" sz="18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архітектура, індустріальна </a:t>
            </a:r>
            <a:r>
              <a:rPr lang="uk-UA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естетика і т.д.). STEM-освіта без мистецьких дисциплін і креативності – це вже вчорашній день. Таким чином, STEM трансформується у </a:t>
            </a:r>
            <a:r>
              <a:rPr lang="uk-UA" sz="18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STEАM</a:t>
            </a:r>
            <a:r>
              <a:rPr lang="uk-UA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18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(STEM + </a:t>
            </a:r>
            <a:r>
              <a:rPr lang="uk-UA" sz="1800" i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Art</a:t>
            </a:r>
            <a:r>
              <a:rPr lang="uk-UA" sz="18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мистецтво)</a:t>
            </a:r>
            <a:r>
              <a:rPr lang="uk-UA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 – вдосконалена версія STEM-світи, в яку інтегроване мистецтво</a:t>
            </a:r>
            <a:r>
              <a:rPr lang="uk-UA" sz="18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.</a:t>
            </a:r>
          </a:p>
          <a:p>
            <a:pPr algn="just">
              <a:lnSpc>
                <a:spcPct val="170000"/>
              </a:lnSpc>
            </a:pPr>
            <a:r>
              <a:rPr lang="uk-UA" sz="1800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    STREAM</a:t>
            </a:r>
            <a:r>
              <a:rPr lang="uk-UA" sz="18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18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(STEAM + </a:t>
            </a:r>
            <a:r>
              <a:rPr lang="uk-UA" sz="1800" i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Reading</a:t>
            </a:r>
            <a:r>
              <a:rPr lang="uk-UA" sz="18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+ </a:t>
            </a:r>
            <a:r>
              <a:rPr lang="en-US" sz="1800" i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wR</a:t>
            </a:r>
            <a:r>
              <a:rPr lang="uk-UA" sz="1800" i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iting</a:t>
            </a:r>
            <a:r>
              <a:rPr lang="uk-UA" sz="18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+</a:t>
            </a:r>
            <a:r>
              <a:rPr lang="en-US" sz="18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Robotics</a:t>
            </a:r>
            <a:r>
              <a:rPr lang="uk-UA" sz="18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+ </a:t>
            </a:r>
            <a:r>
              <a:rPr lang="en-US" sz="1800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Religion) </a:t>
            </a:r>
            <a:r>
              <a:rPr lang="uk-UA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– освітній  підхід, який передбачає, окрім інтеграції п’яти дисциплін, також розвиток навичок мислення, читання, письма, робототехніки, релігії.</a:t>
            </a:r>
            <a:r>
              <a:rPr lang="en-US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Як бачимо, акцент робиться на залученні абсолютно всіх навчальних дисциплін.</a:t>
            </a:r>
          </a:p>
          <a:p>
            <a:pPr algn="just"/>
            <a:endParaRPr lang="en-US" sz="1800" dirty="0" smtClean="0"/>
          </a:p>
          <a:p>
            <a:pPr algn="just"/>
            <a:endParaRPr lang="en-US" sz="1800" dirty="0" smtClean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2754" y="-315416"/>
            <a:ext cx="1824762" cy="1107504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STEM</a:t>
            </a:r>
            <a:r>
              <a:rPr lang="uk-UA" sz="4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</a:t>
            </a:r>
            <a:endParaRPr lang="uk-UA" sz="4600" dirty="0"/>
          </a:p>
        </p:txBody>
      </p:sp>
      <p:sp>
        <p:nvSpPr>
          <p:cNvPr id="8" name="Прямокутник 7"/>
          <p:cNvSpPr/>
          <p:nvPr/>
        </p:nvSpPr>
        <p:spPr>
          <a:xfrm>
            <a:off x="117352" y="602796"/>
            <a:ext cx="22749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STREAM </a:t>
            </a:r>
            <a:endParaRPr lang="uk-UA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отрійна стрілка вліво/вправо/вгору 8"/>
          <p:cNvSpPr/>
          <p:nvPr/>
        </p:nvSpPr>
        <p:spPr>
          <a:xfrm>
            <a:off x="2375368" y="581838"/>
            <a:ext cx="4320480" cy="56484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кутник 9"/>
          <p:cNvSpPr/>
          <p:nvPr/>
        </p:nvSpPr>
        <p:spPr>
          <a:xfrm>
            <a:off x="6743099" y="593033"/>
            <a:ext cx="1826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STEAM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77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661248"/>
          </a:xfrm>
        </p:spPr>
        <p:txBody>
          <a:bodyPr>
            <a:normAutofit/>
          </a:bodyPr>
          <a:lstStyle/>
          <a:p>
            <a:pPr indent="365760" algn="just"/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На останньому Світовому економічному форумі у Давосі однією із центральних тем була проблема кардинальної зміни ринку праці. Близько 60% нинішніх професій людини можуть бути замінені роботами, а це величезний виклик для людства. Крім того, на форумі були визначені пріоритетні навички, затребувані у ХХІ столітті, а саме:</a:t>
            </a:r>
          </a:p>
          <a:p>
            <a:pPr lvl="0" indent="36576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Комплексне багаторівневе вирішення проблем</a:t>
            </a:r>
          </a:p>
          <a:p>
            <a:pPr lvl="0" indent="36576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Критичне мислення</a:t>
            </a:r>
          </a:p>
          <a:p>
            <a:pPr lvl="0" indent="36576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Креативність у широкому сенсі</a:t>
            </a:r>
          </a:p>
          <a:p>
            <a:pPr lvl="0" indent="36576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Уміння управляти людьми</a:t>
            </a:r>
          </a:p>
          <a:p>
            <a:pPr lvl="0" indent="365760" algn="just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Гнучкість 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розуму</a:t>
            </a:r>
          </a:p>
          <a:p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Таким чином, величезний попит буде на фахівців, що навчалися саме за технологією 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STEM-</a:t>
            </a:r>
            <a:r>
              <a:rPr lang="uk-UA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освіти. Знайти роботу даним спеціалістам буде дуже легко. Крім того, оплата праці таких фахівців є однією з найвищих на сьогоднішній день.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196"/>
            <a:ext cx="8640960" cy="792088"/>
          </a:xfrm>
        </p:spPr>
        <p:txBody>
          <a:bodyPr>
            <a:noAutofit/>
          </a:bodyPr>
          <a:lstStyle/>
          <a:p>
            <a:r>
              <a:rPr lang="uk-UA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</a:t>
            </a:r>
            <a:r>
              <a:rPr lang="uk-UA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исновок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271777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">
  <a:themeElements>
    <a:clrScheme name="Інше 4">
      <a:dk1>
        <a:sysClr val="windowText" lastClr="000000"/>
      </a:dk1>
      <a:lt1>
        <a:srgbClr val="F5E4A9"/>
      </a:lt1>
      <a:dk2>
        <a:srgbClr val="DD7E0E"/>
      </a:dk2>
      <a:lt2>
        <a:srgbClr val="FEFAC9"/>
      </a:lt2>
      <a:accent1>
        <a:srgbClr val="F7C890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азова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827</TotalTime>
  <Words>755</Words>
  <Application>Microsoft Office PowerPoint</Application>
  <PresentationFormat>Екран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1" baseType="lpstr">
      <vt:lpstr>Базова</vt:lpstr>
      <vt:lpstr>STEM-освіта у ЗВО</vt:lpstr>
      <vt:lpstr>Що таке STEM?</vt:lpstr>
      <vt:lpstr>Чому STEM-освіта така актуальна? </vt:lpstr>
      <vt:lpstr>Презентація PowerPoint</vt:lpstr>
      <vt:lpstr>Презентація PowerPoint</vt:lpstr>
      <vt:lpstr>Презентація PowerPoint</vt:lpstr>
      <vt:lpstr>Презентація PowerPoint</vt:lpstr>
      <vt:lpstr> STEM           </vt:lpstr>
      <vt:lpstr>Висновок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Шкільна STEM-освіта</dc:title>
  <dc:creator>РУСЛАНА</dc:creator>
  <cp:lastModifiedBy>Пользователь Windows</cp:lastModifiedBy>
  <cp:revision>140</cp:revision>
  <dcterms:created xsi:type="dcterms:W3CDTF">2019-12-15T12:19:51Z</dcterms:created>
  <dcterms:modified xsi:type="dcterms:W3CDTF">2021-03-28T10:24:19Z</dcterms:modified>
</cp:coreProperties>
</file>