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notesMasterIdLst>
    <p:notesMasterId r:id="rId21"/>
  </p:notesMasterIdLst>
  <p:sldIdLst>
    <p:sldId id="256" r:id="rId2"/>
    <p:sldId id="259" r:id="rId3"/>
    <p:sldId id="258" r:id="rId4"/>
    <p:sldId id="275" r:id="rId5"/>
    <p:sldId id="257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2" r:id="rId15"/>
    <p:sldId id="268" r:id="rId16"/>
    <p:sldId id="271" r:id="rId17"/>
    <p:sldId id="274" r:id="rId18"/>
    <p:sldId id="276" r:id="rId19"/>
    <p:sldId id="269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5" autoAdjust="0"/>
    <p:restoredTop sz="94658" autoAdjust="0"/>
  </p:normalViewPr>
  <p:slideViewPr>
    <p:cSldViewPr>
      <p:cViewPr>
        <p:scale>
          <a:sx n="77" d="100"/>
          <a:sy n="77" d="100"/>
        </p:scale>
        <p:origin x="-117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2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B86A1-BEA5-4680-A32B-EBB29E1DC9FB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90C3FB-75EC-4707-BF24-57B1B3099A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38853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16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4200" y="6553200"/>
            <a:ext cx="1676400" cy="228600"/>
          </a:xfrm>
        </p:spPr>
        <p:txBody>
          <a:bodyPr vert="horz" lIns="91440" tIns="45720" rIns="91440" bIns="45720" rtlCol="0" anchor="t" anchorCtr="0"/>
          <a:lstStyle>
            <a:lvl1pPr marL="0" algn="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53A227FD-3909-48D4-B81B-5E84A5DF34D2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1553" y="6553200"/>
            <a:ext cx="1676400" cy="228600"/>
          </a:xfrm>
        </p:spPr>
        <p:txBody>
          <a:bodyPr anchor="t" anchorCtr="0"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70076" y="6553200"/>
            <a:ext cx="762000" cy="228600"/>
          </a:xfrm>
          <a:noFill/>
          <a:ln>
            <a:noFill/>
          </a:ln>
          <a:effectLst/>
        </p:spPr>
        <p:txBody>
          <a:bodyPr/>
          <a:lstStyle>
            <a:lvl1pPr algn="ctr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EADC5C7E-D7B5-4BE4-B813-3C0A2B14E8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867400"/>
            <a:ext cx="6570722" cy="4572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alpha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648200"/>
            <a:ext cx="6553200" cy="1219200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27FD-3909-48D4-B81B-5E84A5DF34D2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C7E-D7B5-4BE4-B813-3C0A2B14E8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18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0"/>
            <a:ext cx="1447800" cy="38274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0"/>
            <a:ext cx="5943600" cy="38401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27FD-3909-48D4-B81B-5E84A5DF34D2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533400"/>
            <a:ext cx="762000" cy="609600"/>
          </a:xfrm>
        </p:spPr>
        <p:txBody>
          <a:bodyPr/>
          <a:lstStyle/>
          <a:p>
            <a:fld id="{EADC5C7E-D7B5-4BE4-B813-3C0A2B14E8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27FD-3909-48D4-B81B-5E84A5DF34D2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C7E-D7B5-4BE4-B813-3C0A2B14E8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495800"/>
            <a:ext cx="1524000" cy="20574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200000"/>
              </a:lnSpc>
              <a:buNone/>
              <a:defRPr sz="16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1152" y="6556248"/>
            <a:ext cx="1673352" cy="228600"/>
          </a:xfrm>
        </p:spPr>
        <p:txBody>
          <a:bodyPr/>
          <a:lstStyle/>
          <a:p>
            <a:fld id="{53A227FD-3909-48D4-B81B-5E84A5DF34D2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808" y="6556248"/>
            <a:ext cx="1673352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67656" y="6556248"/>
            <a:ext cx="762000" cy="228600"/>
          </a:xfrm>
          <a:noFill/>
          <a:ln>
            <a:noFill/>
          </a:ln>
          <a:effectLst/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EADC5C7E-D7B5-4BE4-B813-3C0A2B14E8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27FD-3909-48D4-B81B-5E84A5DF34D2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C7E-D7B5-4BE4-B813-3C0A2B14E8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vert="horz" lIns="91440" tIns="45720" rIns="91440" bIns="45720" rtlCol="0" anchor="ctr" anchorCtr="0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27FD-3909-48D4-B81B-5E84A5DF34D2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C7E-D7B5-4BE4-B813-3C0A2B14E8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27FD-3909-48D4-B81B-5E84A5DF34D2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C7E-D7B5-4BE4-B813-3C0A2B14E8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/>
          <p:nvPr/>
        </p:nvGrpSpPr>
        <p:grpSpPr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8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27FD-3909-48D4-B81B-5E84A5DF34D2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C7E-D7B5-4BE4-B813-3C0A2B14E8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27FD-3909-48D4-B81B-5E84A5DF34D2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C7E-D7B5-4BE4-B813-3C0A2B14E8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27FD-3909-48D4-B81B-5E84A5DF34D2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C7E-D7B5-4BE4-B813-3C0A2B14E8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86000"/>
            <a:ext cx="62484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49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53A227FD-3909-48D4-B81B-5E84A5DF34D2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EADC5C7E-D7B5-4BE4-B813-3C0A2B14E85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r" defTabSz="914400" rtl="0" eaLnBrk="1" latinLnBrk="0" hangingPunct="1">
        <a:spcBef>
          <a:spcPct val="0"/>
        </a:spcBef>
        <a:buNone/>
        <a:defRPr sz="4400" kern="1200" cap="small" spc="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800"/>
        </a:spcBef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800"/>
        </a:spcBef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200"/>
        </a:spcBef>
        <a:buClr>
          <a:schemeClr val="accent3"/>
        </a:buClr>
        <a:buSzPct val="80000"/>
        <a:buFont typeface="Wingdings" pitchFamily="2" charset="2"/>
        <a:buChar char="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200"/>
        </a:spcBef>
        <a:buClr>
          <a:schemeClr val="accent4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200"/>
        </a:spcBef>
        <a:buClr>
          <a:schemeClr val="accent5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4.xml"/><Relationship Id="rId3" Type="http://schemas.openxmlformats.org/officeDocument/2006/relationships/slide" Target="slide4.xml"/><Relationship Id="rId7" Type="http://schemas.openxmlformats.org/officeDocument/2006/relationships/slide" Target="slide7.xml"/><Relationship Id="rId12" Type="http://schemas.openxmlformats.org/officeDocument/2006/relationships/slide" Target="slide12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Relationship Id="rId6" Type="http://schemas.openxmlformats.org/officeDocument/2006/relationships/slide" Target="slide2.xml"/><Relationship Id="rId11" Type="http://schemas.openxmlformats.org/officeDocument/2006/relationships/slide" Target="slide11.xml"/><Relationship Id="rId5" Type="http://schemas.openxmlformats.org/officeDocument/2006/relationships/slide" Target="slide6.xml"/><Relationship Id="rId15" Type="http://schemas.openxmlformats.org/officeDocument/2006/relationships/slide" Target="slide19.xml"/><Relationship Id="rId10" Type="http://schemas.openxmlformats.org/officeDocument/2006/relationships/slide" Target="slide10.xml"/><Relationship Id="rId4" Type="http://schemas.openxmlformats.org/officeDocument/2006/relationships/slide" Target="slide5.xml"/><Relationship Id="rId9" Type="http://schemas.openxmlformats.org/officeDocument/2006/relationships/slide" Target="slide9.xml"/><Relationship Id="rId14" Type="http://schemas.openxmlformats.org/officeDocument/2006/relationships/slide" Target="slide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29256" y="4643446"/>
            <a:ext cx="3213136" cy="1571636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Студентка групи ПВШ – 1(з)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Луканюк Іванна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28662" y="857232"/>
            <a:ext cx="7416349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 w="0"/>
                <a:solidFill>
                  <a:schemeClr val="accent6"/>
                </a:solidFill>
                <a:effectLst>
                  <a:reflection blurRad="12700" stA="50000" endPos="50000" dist="5000" dir="5400000" sy="-100000" rotWithShape="0"/>
                </a:effectLst>
                <a:latin typeface="Arial Black" pitchFamily="34" charset="0"/>
              </a:rPr>
              <a:t>О</a:t>
            </a:r>
            <a:r>
              <a:rPr lang="uk-UA" sz="5400" b="1" cap="all" dirty="0" err="1" smtClean="0">
                <a:ln w="0"/>
                <a:solidFill>
                  <a:schemeClr val="accent6"/>
                </a:solidFill>
                <a:effectLst>
                  <a:reflection blurRad="12700" stA="50000" endPos="50000" dist="5000" dir="5400000" sy="-100000" rotWithShape="0"/>
                </a:effectLst>
                <a:latin typeface="Arial Black" pitchFamily="34" charset="0"/>
              </a:rPr>
              <a:t>рганізаційні</a:t>
            </a:r>
            <a:r>
              <a:rPr lang="uk-UA" sz="5400" b="1" cap="all" dirty="0" smtClean="0">
                <a:ln w="0"/>
                <a:solidFill>
                  <a:schemeClr val="accent6"/>
                </a:solidFill>
                <a:effectLst>
                  <a:reflection blurRad="12700" stA="50000" endPos="50000" dist="5000" dir="5400000" sy="-100000" rotWithShape="0"/>
                </a:effectLst>
                <a:latin typeface="Arial Black" pitchFamily="34" charset="0"/>
              </a:rPr>
              <a:t> форми навчання у ВНЗ</a:t>
            </a:r>
            <a:endParaRPr lang="ru-RU" sz="5400" b="1" cap="all" dirty="0">
              <a:ln w="0"/>
              <a:solidFill>
                <a:schemeClr val="accent6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Знак запрета 4">
            <a:hlinkClick r:id="" action="ppaction://hlinkshowjump?jump=endshow"/>
          </p:cNvPr>
          <p:cNvSpPr/>
          <p:nvPr/>
        </p:nvSpPr>
        <p:spPr>
          <a:xfrm>
            <a:off x="8572528" y="214290"/>
            <a:ext cx="357190" cy="357190"/>
          </a:xfrm>
          <a:prstGeom prst="noSmoking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Лабораторні роботи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357688" y="1857375"/>
            <a:ext cx="4786312" cy="2714625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Лабораторні роботи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інтегрують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теоретико-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методологічні знання, практичні навички й уміння в єдиному процесі діяльності навчально-дослідницького характеру.</a:t>
            </a:r>
          </a:p>
          <a:p>
            <a:endParaRPr lang="ru-RU" dirty="0"/>
          </a:p>
        </p:txBody>
      </p:sp>
      <p:pic>
        <p:nvPicPr>
          <p:cNvPr id="4" name="Рисунок 3" descr="phoca_thumb_l_laboratoriya-astrofiziki11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472" y="1500174"/>
            <a:ext cx="3714776" cy="28396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57158" y="4549676"/>
            <a:ext cx="8286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Вони дають студентові можливість глибоко і наочно вивчити механізм застосування теоретичного матеріалу, оволодіти надзвичайно важливим для фахівця вмінням інтелектуального проникнення у ті природничі, технічні або виробничі процеси, які досліджуються в лабораторному практикумі.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лево 5">
            <a:hlinkClick r:id="rId3" action="ppaction://hlinksldjump"/>
          </p:cNvPr>
          <p:cNvSpPr/>
          <p:nvPr/>
        </p:nvSpPr>
        <p:spPr>
          <a:xfrm>
            <a:off x="8143900" y="6143644"/>
            <a:ext cx="78581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нак запрета 6">
            <a:hlinkClick r:id="" action="ppaction://hlinkshowjump?jump=endshow"/>
          </p:cNvPr>
          <p:cNvSpPr/>
          <p:nvPr/>
        </p:nvSpPr>
        <p:spPr>
          <a:xfrm>
            <a:off x="8572528" y="214290"/>
            <a:ext cx="357190" cy="357190"/>
          </a:xfrm>
          <a:prstGeom prst="noSmoking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1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357166"/>
            <a:ext cx="7500990" cy="1071562"/>
          </a:xfrm>
        </p:spPr>
        <p:txBody>
          <a:bodyPr>
            <a:noAutofit/>
          </a:bodyPr>
          <a:lstStyle/>
          <a:p>
            <a:pPr algn="ctr"/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Організація самостійної роботи студентів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643063"/>
            <a:ext cx="8929688" cy="1500187"/>
          </a:xfrm>
        </p:spPr>
        <p:txBody>
          <a:bodyPr>
            <a:no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не лише формує у студентів навички і вміння самостійного здобування знань, що важливо для здійснення неперервної освіти протягом усієї подальшої трудової діяльності, а й має важливе виховне значення, оскільки формує самостійність як рису характеру, що відіграє істотну роль у структурі особистості сучасного спеціаліста вищої кваліфікації.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shpo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811964"/>
            <a:ext cx="5143504" cy="304603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286380" y="3429000"/>
            <a:ext cx="35719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Вирішальне значення для організації самостійної роботи є ретельний добір викладачами і кафедрою змісту та обсягу навчального матеріалу, який надається для самостійного опрацювання студентами.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/>
          </a:p>
        </p:txBody>
      </p:sp>
      <p:sp>
        <p:nvSpPr>
          <p:cNvPr id="6" name="Стрелка влево 5">
            <a:hlinkClick r:id="rId3" action="ppaction://hlinksldjump"/>
          </p:cNvPr>
          <p:cNvSpPr/>
          <p:nvPr/>
        </p:nvSpPr>
        <p:spPr>
          <a:xfrm>
            <a:off x="8072462" y="6215082"/>
            <a:ext cx="78581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нак запрета 6">
            <a:hlinkClick r:id="" action="ppaction://hlinkshowjump?jump=endshow"/>
          </p:cNvPr>
          <p:cNvSpPr/>
          <p:nvPr/>
        </p:nvSpPr>
        <p:spPr>
          <a:xfrm>
            <a:off x="8572528" y="214290"/>
            <a:ext cx="357190" cy="357190"/>
          </a:xfrm>
          <a:prstGeom prst="noSmoking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1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500"/>
                            </p:stCondLst>
                            <p:childTnLst>
                              <p:par>
                                <p:cTn id="2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Навчальна ділова гра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00232" y="1857364"/>
            <a:ext cx="6858048" cy="4714908"/>
          </a:xfrm>
        </p:spPr>
        <p:txBody>
          <a:bodyPr>
            <a:no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Ділова гра — це форма відтворення предметного і соціального змісту майбутньої професійної діяльності спеціаліста, моделювання тих систем, умов, зв’язків,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шо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характерні для цієї діяльності як цілого.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Специфікою навчальної ділової гри є те, що вона залишається педагогічним процесом, спрямованим на досягнення мети навчання й виховання, розвитку і професійної підготовки, а не цілей виробництва, хоча певною мірою у процесі гри такі цілі також ставляться.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лево 4">
            <a:hlinkClick r:id="rId2" action="ppaction://hlinksldjump"/>
          </p:cNvPr>
          <p:cNvSpPr/>
          <p:nvPr/>
        </p:nvSpPr>
        <p:spPr>
          <a:xfrm>
            <a:off x="428596" y="6143644"/>
            <a:ext cx="78581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нак запрета 5">
            <a:hlinkClick r:id="" action="ppaction://hlinkshowjump?jump=endshow"/>
          </p:cNvPr>
          <p:cNvSpPr/>
          <p:nvPr/>
        </p:nvSpPr>
        <p:spPr>
          <a:xfrm>
            <a:off x="8572528" y="214290"/>
            <a:ext cx="357190" cy="357190"/>
          </a:xfrm>
          <a:prstGeom prst="noSmoking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11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Ділова гра “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Брейн-ринг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студентів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ВНЗ 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Києва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271211_1.jp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1357290" y="1785926"/>
            <a:ext cx="7143750" cy="4929188"/>
          </a:xfrm>
          <a:prstGeom prst="rect">
            <a:avLst/>
          </a:prstGeom>
        </p:spPr>
      </p:pic>
      <p:sp>
        <p:nvSpPr>
          <p:cNvPr id="5" name="Стрелка влево 4">
            <a:hlinkClick r:id="rId3" action="ppaction://hlinksldjump"/>
          </p:cNvPr>
          <p:cNvSpPr/>
          <p:nvPr/>
        </p:nvSpPr>
        <p:spPr>
          <a:xfrm>
            <a:off x="214282" y="6215082"/>
            <a:ext cx="78581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нак запрета 5">
            <a:hlinkClick r:id="" action="ppaction://hlinkshowjump?jump=endshow"/>
          </p:cNvPr>
          <p:cNvSpPr/>
          <p:nvPr/>
        </p:nvSpPr>
        <p:spPr>
          <a:xfrm>
            <a:off x="8572528" y="214290"/>
            <a:ext cx="357190" cy="357190"/>
          </a:xfrm>
          <a:prstGeom prst="noSmoking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85728"/>
            <a:ext cx="6248400" cy="1143000"/>
          </a:xfrm>
        </p:spPr>
        <p:txBody>
          <a:bodyPr>
            <a:normAutofit/>
          </a:bodyPr>
          <a:lstStyle/>
          <a:p>
            <a:r>
              <a:rPr lang="ru-RU" sz="4800" b="1" i="1" dirty="0" err="1" smtClean="0">
                <a:latin typeface="Times New Roman" pitchFamily="18" charset="0"/>
                <a:cs typeface="Times New Roman" pitchFamily="18" charset="0"/>
              </a:rPr>
              <a:t>Контрольнi</a:t>
            </a: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 заходи</a:t>
            </a:r>
            <a:endParaRPr lang="ru-RU" sz="4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4143380"/>
            <a:ext cx="5072066" cy="183991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Поточний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здiйснюється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пiд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практичних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лабораторних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семiнарських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занять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метi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перевiрку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рiвня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пiдготовленостi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студента до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конкретної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Стрелка вниз 3"/>
          <p:cNvSpPr/>
          <p:nvPr/>
        </p:nvSpPr>
        <p:spPr>
          <a:xfrm rot="1342347">
            <a:off x="2075191" y="1301982"/>
            <a:ext cx="714380" cy="1285884"/>
          </a:xfrm>
          <a:prstGeom prst="downArrow">
            <a:avLst>
              <a:gd name="adj1" fmla="val 50000"/>
              <a:gd name="adj2" fmla="val 53821"/>
            </a:avLst>
          </a:prstGeom>
          <a:solidFill>
            <a:schemeClr val="tx2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 rot="19483524">
            <a:off x="6102273" y="1228198"/>
            <a:ext cx="714380" cy="1285884"/>
          </a:xfrm>
          <a:prstGeom prst="downArrow">
            <a:avLst>
              <a:gd name="adj1" fmla="val 50000"/>
              <a:gd name="adj2" fmla="val 53821"/>
            </a:avLst>
          </a:prstGeom>
          <a:solidFill>
            <a:schemeClr val="tx2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14282" y="2786058"/>
            <a:ext cx="44291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Поточний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контроль</a:t>
            </a:r>
            <a:endParaRPr lang="ru-RU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4643406" y="2714620"/>
            <a:ext cx="45005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Пiдсумковий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контроль</a:t>
            </a:r>
            <a:endParaRPr lang="ru-RU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5643570" y="4500570"/>
            <a:ext cx="328614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Пiдсумковий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включає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семестровий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контроль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державну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атестацiю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студента.</a:t>
            </a:r>
          </a:p>
          <a:p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429256" y="4357694"/>
            <a:ext cx="3429024" cy="214314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0" y="4071942"/>
            <a:ext cx="5072098" cy="235745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142844" y="2714620"/>
            <a:ext cx="3786214" cy="7143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4500562" y="2500306"/>
            <a:ext cx="4500594" cy="107157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7000892" y="3714752"/>
            <a:ext cx="428628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1571604" y="3571876"/>
            <a:ext cx="428628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лево 18">
            <a:hlinkClick r:id="rId2" action="ppaction://hlinksldjump"/>
          </p:cNvPr>
          <p:cNvSpPr/>
          <p:nvPr/>
        </p:nvSpPr>
        <p:spPr>
          <a:xfrm>
            <a:off x="142844" y="6357934"/>
            <a:ext cx="78581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Знак запрета 19">
            <a:hlinkClick r:id="" action="ppaction://hlinkshowjump?jump=endshow"/>
          </p:cNvPr>
          <p:cNvSpPr/>
          <p:nvPr/>
        </p:nvSpPr>
        <p:spPr>
          <a:xfrm>
            <a:off x="8572528" y="214290"/>
            <a:ext cx="357190" cy="357190"/>
          </a:xfrm>
          <a:prstGeom prst="noSmoking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500"/>
                            </p:stCondLst>
                            <p:childTnLst>
                              <p:par>
                                <p:cTn id="3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500"/>
                            </p:stCondLst>
                            <p:childTnLst>
                              <p:par>
                                <p:cTn id="3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5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3500"/>
                            </p:stCondLst>
                            <p:childTnLst>
                              <p:par>
                                <p:cTn id="45" presetID="8" presetClass="entr" presetSubtype="16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7000"/>
                            </p:stCondLst>
                            <p:childTnLst>
                              <p:par>
                                <p:cTn id="4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8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/>
      <p:bldP spid="7" grpId="0"/>
      <p:bldP spid="8" grpId="0"/>
      <p:bldP spid="10" grpId="0" animBg="1"/>
      <p:bldP spid="11" grpId="0" animBg="1"/>
      <p:bldP spid="13" grpId="0" animBg="1"/>
      <p:bldP spid="14" grpId="0" animBg="1"/>
      <p:bldP spid="17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Курсовi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проекти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57356" y="2214554"/>
            <a:ext cx="6829444" cy="4929222"/>
          </a:xfrm>
        </p:spPr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закрiплення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поглиблення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узагальнення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одержаних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студентами за час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комплексного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вирiшення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конкретного фазового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Тематика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курсових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проектiв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робiт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повинна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вiдповiдати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завданням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дисциплiни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тiсно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пов'язуватися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практичними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потребами конкретного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фаху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428596" y="6000768"/>
            <a:ext cx="78581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нак запрета 4">
            <a:hlinkClick r:id="" action="ppaction://hlinkshowjump?jump=endshow"/>
          </p:cNvPr>
          <p:cNvSpPr/>
          <p:nvPr/>
        </p:nvSpPr>
        <p:spPr>
          <a:xfrm>
            <a:off x="8572528" y="214290"/>
            <a:ext cx="357190" cy="357190"/>
          </a:xfrm>
          <a:prstGeom prst="noSmoking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Державна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атестацiя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студента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00232" y="2071678"/>
            <a:ext cx="6686568" cy="4268799"/>
          </a:xfrm>
        </p:spPr>
        <p:txBody>
          <a:bodyPr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Державна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атестацiя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студента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здiйснюється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державною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екзаменацiйною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квалiфiкацiйною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комiсiею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далi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державна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комiсiя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пiсля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завершення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певному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освiтньому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квалiфiкацiйному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рiвнi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етапi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фактичної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вiдповiдностi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рiвня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освiтньої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квалiфiкацiйної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пiдготовки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вимогам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освiтньої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квалiфiкацiйної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характеристики.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428596" y="6000768"/>
            <a:ext cx="78581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нак запрета 4">
            <a:hlinkClick r:id="" action="ppaction://hlinkshowjump?jump=endshow"/>
          </p:cNvPr>
          <p:cNvSpPr/>
          <p:nvPr/>
        </p:nvSpPr>
        <p:spPr>
          <a:xfrm>
            <a:off x="8572528" y="214290"/>
            <a:ext cx="357190" cy="357190"/>
          </a:xfrm>
          <a:prstGeom prst="noSmoking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115328" cy="1143000"/>
          </a:xfrm>
        </p:spPr>
        <p:txBody>
          <a:bodyPr>
            <a:noAutofit/>
          </a:bodyPr>
          <a:lstStyle/>
          <a:p>
            <a:pPr lvl="0" indent="180975" fontAlgn="base">
              <a:spcAft>
                <a:spcPct val="0"/>
              </a:spcAft>
              <a:tabLst>
                <a:tab pos="304800" algn="l"/>
              </a:tabLst>
            </a:pPr>
            <a:r>
              <a:rPr lang="uk-UA" sz="2800" cap="none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Орієнтований розподіл часу на вивчення навчальної дисципліни залежно від їх обсягу</a:t>
            </a:r>
            <a:r>
              <a:rPr lang="ru-RU" sz="2800" cap="none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cap="none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cap="none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cap="none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57158" y="1357300"/>
          <a:ext cx="8501122" cy="5311025"/>
        </p:xfrm>
        <a:graphic>
          <a:graphicData uri="http://schemas.openxmlformats.org/drawingml/2006/table">
            <a:tbl>
              <a:tblPr/>
              <a:tblGrid>
                <a:gridCol w="1597802"/>
                <a:gridCol w="1597802"/>
                <a:gridCol w="1314857"/>
                <a:gridCol w="834749"/>
                <a:gridCol w="1033193"/>
                <a:gridCol w="1033193"/>
                <a:gridCol w="1089526"/>
              </a:tblGrid>
              <a:tr h="321107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Загальний обсяг дисципліни в кредитах ЕСТ</a:t>
                      </a:r>
                      <a:r>
                        <a:rPr lang="en-US" sz="1800" kern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indent="4445"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Загальний обсяг дисципліни, акад. год.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Розподіл часу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Частка самос</a:t>
                      </a:r>
                      <a:r>
                        <a:rPr lang="en-US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тійної роботи, %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690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Самостій</a:t>
                      </a:r>
                      <a:r>
                        <a:rPr lang="ru-RU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 робота в сесійний період, год.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Навантаження в семестровий період, год.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75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7620"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Разом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тому числі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83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ауди</a:t>
                      </a:r>
                      <a:r>
                        <a:rPr lang="en-US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торні заняття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en-US" sz="1800" kern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uk-UA" sz="1800" kern="11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амос</a:t>
                      </a:r>
                      <a:r>
                        <a:rPr lang="en-US" sz="1800" kern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uk-UA" sz="1800" kern="11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тійна</a:t>
                      </a:r>
                      <a:r>
                        <a:rPr lang="uk-UA" sz="1800" kern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робота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75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445"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7620"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56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75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445"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7620"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54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56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75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445"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108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7620"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81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75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445"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144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7620"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108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67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9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445"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7620"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136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75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445"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216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54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7620"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75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445"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7620"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189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96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93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75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445"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288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7620"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216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104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61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75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445"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324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81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7620"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243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123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9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445"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7620"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270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136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134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04800" algn="l"/>
                        </a:tabLst>
                      </a:pPr>
                      <a:r>
                        <a:rPr lang="uk-UA" sz="1800" kern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62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Стрелка влево 6">
            <a:hlinkClick r:id="rId2" action="ppaction://hlinksldjump"/>
          </p:cNvPr>
          <p:cNvSpPr/>
          <p:nvPr/>
        </p:nvSpPr>
        <p:spPr>
          <a:xfrm>
            <a:off x="285720" y="214290"/>
            <a:ext cx="785818" cy="500066"/>
          </a:xfrm>
          <a:prstGeom prst="lef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Висновок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1857364"/>
            <a:ext cx="8839444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Знак запрета 3">
            <a:hlinkClick r:id="" action="ppaction://hlinkshowjump?jump=endshow"/>
          </p:cNvPr>
          <p:cNvSpPr/>
          <p:nvPr/>
        </p:nvSpPr>
        <p:spPr>
          <a:xfrm>
            <a:off x="8572528" y="214290"/>
            <a:ext cx="357190" cy="357190"/>
          </a:xfrm>
          <a:prstGeom prst="noSmoking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Стрелка влево 4">
            <a:hlinkClick r:id="rId3" action="ppaction://hlinksldjump"/>
          </p:cNvPr>
          <p:cNvSpPr/>
          <p:nvPr/>
        </p:nvSpPr>
        <p:spPr>
          <a:xfrm>
            <a:off x="428596" y="6000768"/>
            <a:ext cx="78581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Використана література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57356" y="1571612"/>
            <a:ext cx="6829444" cy="4554551"/>
          </a:xfrm>
        </p:spPr>
        <p:txBody>
          <a:bodyPr>
            <a:normAutofit lnSpcReduction="10000"/>
          </a:bodyPr>
          <a:lstStyle/>
          <a:p>
            <a:pPr lvl="0">
              <a:lnSpc>
                <a:spcPct val="150000"/>
              </a:lnSpc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Гадяцький М.В.,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Хлєбнікова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Т.М. Організація навчального процесу в сучасній школі. — Харків: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Веста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2003.</a:t>
            </a:r>
          </a:p>
          <a:p>
            <a:pPr>
              <a:lnSpc>
                <a:spcPct val="150000"/>
              </a:lnSpc>
            </a:pP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Житник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Б.О. Методичний порадник: форми і методи навчання — Харків: Основа, 2005.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Слєпкань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З.І.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засади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педагогічного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вищій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школі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К.:Вища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., 2005. – 239 с.</a:t>
            </a:r>
          </a:p>
          <a:p>
            <a:endParaRPr lang="ru-RU" dirty="0"/>
          </a:p>
        </p:txBody>
      </p:sp>
      <p:sp>
        <p:nvSpPr>
          <p:cNvPr id="4" name="Знак запрета 3">
            <a:hlinkClick r:id="" action="ppaction://hlinkshowjump?jump=endshow"/>
          </p:cNvPr>
          <p:cNvSpPr/>
          <p:nvPr/>
        </p:nvSpPr>
        <p:spPr>
          <a:xfrm>
            <a:off x="8572528" y="214290"/>
            <a:ext cx="357190" cy="357190"/>
          </a:xfrm>
          <a:prstGeom prst="noSmoking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Стрелка влево 6">
            <a:hlinkClick r:id="rId2" action="ppaction://hlinksldjump"/>
          </p:cNvPr>
          <p:cNvSpPr/>
          <p:nvPr/>
        </p:nvSpPr>
        <p:spPr>
          <a:xfrm>
            <a:off x="428596" y="6000768"/>
            <a:ext cx="78581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algn="ctr"/>
            <a:r>
              <a:rPr lang="uk-UA" sz="7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План</a:t>
            </a:r>
            <a:endParaRPr lang="ru-RU" sz="7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85720" y="1643050"/>
            <a:ext cx="8286808" cy="4983163"/>
          </a:xfrm>
        </p:spPr>
        <p:txBody>
          <a:bodyPr numCol="2" spcCol="720000">
            <a:normAutofit fontScale="85000" lnSpcReduction="20000"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Форма навчання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Форми навчання у вищій школі України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300" dirty="0" smtClean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Класифікація форм навчання</a:t>
            </a:r>
            <a:endParaRPr lang="uk-UA" sz="2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300" dirty="0" smtClean="0"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Роль 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  <a:hlinkClick r:id="rId5" action="ppaction://hlinksldjump"/>
                <a:hlinkMouseOver r:id="rId6" action="ppaction://hlinksldjump"/>
              </a:rPr>
              <a:t>лекції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 у вищій школі</a:t>
            </a:r>
            <a:endParaRPr lang="uk-UA" sz="2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300" dirty="0" smtClean="0"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Вимоги до лекції у вищій школі</a:t>
            </a:r>
            <a:endParaRPr lang="uk-UA" sz="2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300" dirty="0" smtClean="0">
                <a:latin typeface="Times New Roman" pitchFamily="18" charset="0"/>
                <a:cs typeface="Times New Roman" pitchFamily="18" charset="0"/>
                <a:hlinkClick r:id="rId8" action="ppaction://hlinksldjump"/>
              </a:rPr>
              <a:t>Практичні заняття</a:t>
            </a:r>
            <a:endParaRPr lang="uk-UA" sz="2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300" dirty="0" smtClean="0">
                <a:latin typeface="Times New Roman" pitchFamily="18" charset="0"/>
                <a:cs typeface="Times New Roman" pitchFamily="18" charset="0"/>
                <a:hlinkClick r:id="rId9" action="ppaction://hlinksldjump"/>
              </a:rPr>
              <a:t>Семінарські заняття</a:t>
            </a:r>
            <a:endParaRPr lang="uk-UA" sz="2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300" dirty="0" smtClean="0">
                <a:latin typeface="Times New Roman" pitchFamily="18" charset="0"/>
                <a:cs typeface="Times New Roman" pitchFamily="18" charset="0"/>
                <a:hlinkClick r:id="rId10" action="ppaction://hlinksldjump"/>
              </a:rPr>
              <a:t>Лабораторні роботи</a:t>
            </a:r>
            <a:endParaRPr lang="uk-UA" sz="2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300" dirty="0" smtClean="0">
                <a:latin typeface="Times New Roman" pitchFamily="18" charset="0"/>
                <a:cs typeface="Times New Roman" pitchFamily="18" charset="0"/>
                <a:hlinkClick r:id="rId11" action="ppaction://hlinksldjump"/>
              </a:rPr>
              <a:t>Організація самостійної роботи студентів</a:t>
            </a:r>
            <a:endParaRPr lang="uk-UA" sz="2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300" dirty="0" smtClean="0">
                <a:latin typeface="Times New Roman" pitchFamily="18" charset="0"/>
                <a:cs typeface="Times New Roman" pitchFamily="18" charset="0"/>
                <a:hlinkClick r:id="rId12" action="ppaction://hlinksldjump"/>
              </a:rPr>
              <a:t>Навчальна ділова гра</a:t>
            </a:r>
            <a:endParaRPr lang="uk-UA" sz="2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300" dirty="0" smtClean="0">
                <a:latin typeface="Times New Roman" pitchFamily="18" charset="0"/>
                <a:cs typeface="Times New Roman" pitchFamily="18" charset="0"/>
                <a:hlinkClick r:id="rId13" action="ppaction://hlinksldjump"/>
              </a:rPr>
              <a:t>Контрольні заходи</a:t>
            </a:r>
            <a:endParaRPr lang="uk-UA" sz="2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300" dirty="0" smtClean="0">
                <a:latin typeface="Times New Roman" pitchFamily="18" charset="0"/>
                <a:cs typeface="Times New Roman" pitchFamily="18" charset="0"/>
                <a:hlinkClick r:id="rId13" action="ppaction://hlinksldjump"/>
              </a:rPr>
              <a:t>Курсові проекти</a:t>
            </a:r>
            <a:endParaRPr lang="uk-UA" sz="2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300" dirty="0" smtClean="0">
                <a:latin typeface="Times New Roman" pitchFamily="18" charset="0"/>
                <a:cs typeface="Times New Roman" pitchFamily="18" charset="0"/>
                <a:hlinkClick r:id="rId14" action="ppaction://hlinksldjump"/>
              </a:rPr>
              <a:t>Державна атестація</a:t>
            </a:r>
            <a:endParaRPr lang="uk-UA" sz="2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600" dirty="0" smtClean="0">
                <a:latin typeface="Times New Roman" pitchFamily="18" charset="0"/>
                <a:cs typeface="Times New Roman" pitchFamily="18" charset="0"/>
                <a:hlinkClick r:id="rId15" action="ppaction://hlinksldjump"/>
              </a:rPr>
              <a:t>Використана література</a:t>
            </a:r>
            <a:endParaRPr lang="uk-UA" sz="2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ru-RU" dirty="0"/>
          </a:p>
        </p:txBody>
      </p:sp>
      <p:sp>
        <p:nvSpPr>
          <p:cNvPr id="5" name="Знак запрета 4">
            <a:hlinkClick r:id="" action="ppaction://hlinkshowjump?jump=endshow"/>
          </p:cNvPr>
          <p:cNvSpPr/>
          <p:nvPr/>
        </p:nvSpPr>
        <p:spPr>
          <a:xfrm>
            <a:off x="8572528" y="214290"/>
            <a:ext cx="357190" cy="357190"/>
          </a:xfrm>
          <a:prstGeom prst="noSmoking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 advTm="24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5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500"/>
                            </p:stCondLst>
                            <p:childTnLst>
                              <p:par>
                                <p:cTn id="5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500"/>
                            </p:stCondLst>
                            <p:childTnLst>
                              <p:par>
                                <p:cTn id="5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9500"/>
                            </p:stCondLst>
                            <p:childTnLst>
                              <p:par>
                                <p:cTn id="6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500"/>
                            </p:stCondLst>
                            <p:childTnLst>
                              <p:par>
                                <p:cTn id="6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1500"/>
                            </p:stCondLst>
                            <p:childTnLst>
                              <p:par>
                                <p:cTn id="7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2500"/>
                            </p:stCondLst>
                            <p:childTnLst>
                              <p:par>
                                <p:cTn id="7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3500"/>
                            </p:stCondLst>
                            <p:childTnLst>
                              <p:par>
                                <p:cTn id="8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4500"/>
                            </p:stCondLst>
                            <p:childTnLst>
                              <p:par>
                                <p:cTn id="8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uk-UA" sz="6000" dirty="0" smtClean="0"/>
              <a:t>Форма навчання</a:t>
            </a:r>
            <a:endParaRPr lang="ru-RU" sz="60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571604" y="2000240"/>
            <a:ext cx="7115196" cy="4500594"/>
          </a:xfrm>
        </p:spPr>
        <p:txBody>
          <a:bodyPr>
            <a:norm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Форма навчання – це спосіб взаємодії вчителя і учнів, у межах якої реалізуються зміст і методи навчання.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побудови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занять,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зміст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дидактичні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Поширеною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класифікація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 основу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покладено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dirty="0" smtClean="0"/>
              <a:t>.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трелка влево 6">
            <a:hlinkClick r:id="rId2" action="ppaction://hlinksldjump"/>
          </p:cNvPr>
          <p:cNvSpPr/>
          <p:nvPr/>
        </p:nvSpPr>
        <p:spPr>
          <a:xfrm>
            <a:off x="428596" y="6143644"/>
            <a:ext cx="78581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нак запрета 7">
            <a:hlinkClick r:id="" action="ppaction://hlinkshowjump?jump=endshow"/>
          </p:cNvPr>
          <p:cNvSpPr/>
          <p:nvPr/>
        </p:nvSpPr>
        <p:spPr>
          <a:xfrm>
            <a:off x="8572528" y="214290"/>
            <a:ext cx="357190" cy="357190"/>
          </a:xfrm>
          <a:prstGeom prst="noSmoking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78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214290"/>
            <a:ext cx="6248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Форми навчання у вищій школі України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571612"/>
            <a:ext cx="8286808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Знак запрета 4">
            <a:hlinkClick r:id="" action="ppaction://hlinkshowjump?jump=endshow"/>
          </p:cNvPr>
          <p:cNvSpPr/>
          <p:nvPr/>
        </p:nvSpPr>
        <p:spPr>
          <a:xfrm>
            <a:off x="8572528" y="214290"/>
            <a:ext cx="357190" cy="357190"/>
          </a:xfrm>
          <a:prstGeom prst="noSmoking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Стрелка влево 5">
            <a:hlinkClick r:id="rId3" action="ppaction://hlinksldjump"/>
          </p:cNvPr>
          <p:cNvSpPr/>
          <p:nvPr/>
        </p:nvSpPr>
        <p:spPr>
          <a:xfrm>
            <a:off x="285720" y="6143644"/>
            <a:ext cx="78581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satMod val="1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Класифікація форм навчання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2143108" y="1928802"/>
            <a:ext cx="6715172" cy="4714908"/>
          </a:xfrm>
        </p:spPr>
        <p:txBody>
          <a:bodyPr>
            <a:noAutofit/>
          </a:bodyPr>
          <a:lstStyle/>
          <a:p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У вищій школі поширені різні організаційні форми навчання: 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лекція, семінарське, практичне, лабораторне заняття, консультація, екскурсія, експедиція, навчальна конференція, самостійна і науково-дослідна робота студентів, навчальна та виробнича практика, курсова, дипломна робота (проект).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428596" y="6072206"/>
            <a:ext cx="785818" cy="5714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нак запрета 4">
            <a:hlinkClick r:id="" action="ppaction://hlinkshowjump?jump=endshow"/>
          </p:cNvPr>
          <p:cNvSpPr/>
          <p:nvPr/>
        </p:nvSpPr>
        <p:spPr>
          <a:xfrm>
            <a:off x="8572528" y="214290"/>
            <a:ext cx="357190" cy="357190"/>
          </a:xfrm>
          <a:prstGeom prst="noSmoking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120000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0232" y="214290"/>
            <a:ext cx="6248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Роль лекції у вищій школі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071934" y="1785926"/>
            <a:ext cx="4857754" cy="4714908"/>
          </a:xfrm>
        </p:spPr>
        <p:txBody>
          <a:bodyPr>
            <a:norm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Роль лекції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полягає у передачі системи знань, створенні основи для подальшого засвоєння студентами навчального матеріалу, у цілеспрямованому впливі на формування свідомості студента, залученні його до ідей і методів науки та майбутньої професійної діяльності.</a:t>
            </a:r>
          </a:p>
          <a:p>
            <a:endParaRPr lang="ru-RU" dirty="0"/>
          </a:p>
        </p:txBody>
      </p:sp>
      <p:pic>
        <p:nvPicPr>
          <p:cNvPr id="4" name="Рисунок 3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786058"/>
            <a:ext cx="3857652" cy="2714644"/>
          </a:xfrm>
          <a:prstGeom prst="rect">
            <a:avLst/>
          </a:prstGeom>
        </p:spPr>
      </p:pic>
      <p:sp>
        <p:nvSpPr>
          <p:cNvPr id="6" name="Стрелка влево 5">
            <a:hlinkClick r:id="rId3" action="ppaction://hlinksldjump"/>
          </p:cNvPr>
          <p:cNvSpPr/>
          <p:nvPr/>
        </p:nvSpPr>
        <p:spPr>
          <a:xfrm>
            <a:off x="428596" y="6143644"/>
            <a:ext cx="78581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нак запрета 6">
            <a:hlinkClick r:id="" action="ppaction://hlinkshowjump?jump=endshow"/>
          </p:cNvPr>
          <p:cNvSpPr/>
          <p:nvPr/>
        </p:nvSpPr>
        <p:spPr>
          <a:xfrm>
            <a:off x="8572528" y="214290"/>
            <a:ext cx="357190" cy="357190"/>
          </a:xfrm>
          <a:prstGeom prst="noSmoking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121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794" y="228600"/>
            <a:ext cx="7072362" cy="1143000"/>
          </a:xfrm>
        </p:spPr>
        <p:txBody>
          <a:bodyPr>
            <a:noAutofit/>
          </a:bodyPr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Вимоги до лекції у вищій школі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5918" y="1714488"/>
            <a:ext cx="7143800" cy="4929222"/>
          </a:xfrm>
        </p:spPr>
        <p:txBody>
          <a:bodyPr>
            <a:normAutofit lnSpcReduction="10000"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вмотивованість актуальності навчального матеріалу;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науковість та інформативність;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доказовість та аргументованість; 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наявність достатньої кількості яскравих і переконливих прикладів;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емоційність форми викладу;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активізація розумової діяльності студентів.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Стрелка влево 4">
            <a:hlinkClick r:id="rId2" action="ppaction://hlinksldjump"/>
          </p:cNvPr>
          <p:cNvSpPr/>
          <p:nvPr/>
        </p:nvSpPr>
        <p:spPr>
          <a:xfrm>
            <a:off x="428596" y="6143644"/>
            <a:ext cx="78581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нак запрета 5">
            <a:hlinkClick r:id="" action="ppaction://hlinkshowjump?jump=endshow"/>
          </p:cNvPr>
          <p:cNvSpPr/>
          <p:nvPr/>
        </p:nvSpPr>
        <p:spPr>
          <a:xfrm>
            <a:off x="8572528" y="214290"/>
            <a:ext cx="357190" cy="357190"/>
          </a:xfrm>
          <a:prstGeom prst="noSmoking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1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492919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800" b="1" dirty="0" smtClean="0">
                <a:latin typeface="Times New Roman" pitchFamily="18" charset="0"/>
                <a:cs typeface="Times New Roman" pitchFamily="18" charset="0"/>
              </a:rPr>
              <a:t>Практичні заняття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857375"/>
            <a:ext cx="5214938" cy="4572021"/>
          </a:xfrm>
        </p:spPr>
        <p:txBody>
          <a:bodyPr>
            <a:normAutofit fontScale="92500" lnSpcReduction="10000"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Розрізняють власне практичні заняття, лабораторні заняття, семінар у всіх його різновидах, різні навчальні й виробничі практики, зокрема педагогічну практику у школі.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Їх мета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— розширити, поглибити та уточнити теоретичні знання, здобуті на лекціях і під час самостійної роботи, забезпечити вироблення навичок і вмінь застосовувати знання для розв’язання практичних і теоретичних завдань.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Рисунок 3" descr="myzey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48221" y="0"/>
            <a:ext cx="4095779" cy="3071834"/>
          </a:xfrm>
          <a:prstGeom prst="rect">
            <a:avLst/>
          </a:prstGeom>
        </p:spPr>
      </p:pic>
      <p:pic>
        <p:nvPicPr>
          <p:cNvPr id="5" name="Рисунок 4" descr="lib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4" y="3429000"/>
            <a:ext cx="3786214" cy="3143252"/>
          </a:xfrm>
          <a:prstGeom prst="rect">
            <a:avLst/>
          </a:prstGeom>
        </p:spPr>
      </p:pic>
      <p:sp>
        <p:nvSpPr>
          <p:cNvPr id="6" name="Стрелка влево 5">
            <a:hlinkClick r:id="rId4" action="ppaction://hlinksldjump"/>
          </p:cNvPr>
          <p:cNvSpPr/>
          <p:nvPr/>
        </p:nvSpPr>
        <p:spPr>
          <a:xfrm>
            <a:off x="285720" y="6143644"/>
            <a:ext cx="78581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нак запрета 6">
            <a:hlinkClick r:id="" action="ppaction://hlinkshowjump?jump=endshow"/>
          </p:cNvPr>
          <p:cNvSpPr/>
          <p:nvPr/>
        </p:nvSpPr>
        <p:spPr>
          <a:xfrm>
            <a:off x="214282" y="214290"/>
            <a:ext cx="357190" cy="357190"/>
          </a:xfrm>
          <a:prstGeom prst="noSmoking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1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1500"/>
                            </p:stCondLst>
                            <p:childTnLst>
                              <p:par>
                                <p:cTn id="2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1670" y="228600"/>
            <a:ext cx="6615130" cy="1271574"/>
          </a:xfrm>
        </p:spPr>
        <p:txBody>
          <a:bodyPr>
            <a:normAutofit fontScale="90000"/>
          </a:bodyPr>
          <a:lstStyle/>
          <a:p>
            <a:pPr algn="l"/>
            <a:r>
              <a:rPr lang="uk-UA" sz="5300" dirty="0" smtClean="0">
                <a:latin typeface="Times New Roman" pitchFamily="18" charset="0"/>
                <a:cs typeface="Times New Roman" pitchFamily="18" charset="0"/>
              </a:rPr>
              <a:t>Семінарські заняття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71670" y="1928802"/>
            <a:ext cx="6786610" cy="4643470"/>
          </a:xfrm>
        </p:spPr>
        <p:txBody>
          <a:bodyPr>
            <a:normAutofit lnSpcReduction="10000"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Семінарське заняття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є формою і методом активної перевірки знань, якому передує самостійне вивчення студентами різних джерел і посібників.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Мета: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поглиблене вивчення того чи іншого предмета, його методології, формування у студентів найважливіших інтелектуальних умінь і навичок, зокрема вміння аналізувати факти і події, порівнювати, узагальнювати й систематизувати здобуті знання.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428596" y="6072206"/>
            <a:ext cx="78581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нак запрета 4">
            <a:hlinkClick r:id="" action="ppaction://hlinkshowjump?jump=endshow"/>
          </p:cNvPr>
          <p:cNvSpPr/>
          <p:nvPr/>
        </p:nvSpPr>
        <p:spPr>
          <a:xfrm>
            <a:off x="8572528" y="214290"/>
            <a:ext cx="357190" cy="357190"/>
          </a:xfrm>
          <a:prstGeom prst="noSmoking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1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Mod">
  <a:themeElements>
    <a:clrScheme name="Mod">
      <a:dk1>
        <a:sysClr val="windowText" lastClr="000000"/>
      </a:dk1>
      <a:lt1>
        <a:sysClr val="window" lastClr="FFFFFF"/>
      </a:lt1>
      <a:dk2>
        <a:srgbClr val="065218"/>
      </a:dk2>
      <a:lt2>
        <a:srgbClr val="EDF3AE"/>
      </a:lt2>
      <a:accent1>
        <a:srgbClr val="8FCB17"/>
      </a:accent1>
      <a:accent2>
        <a:srgbClr val="769F11"/>
      </a:accent2>
      <a:accent3>
        <a:srgbClr val="D4E336"/>
      </a:accent3>
      <a:accent4>
        <a:srgbClr val="0C8228"/>
      </a:accent4>
      <a:accent5>
        <a:srgbClr val="C0EDA8"/>
      </a:accent5>
      <a:accent6>
        <a:srgbClr val="3B4F18"/>
      </a:accent6>
      <a:hlink>
        <a:srgbClr val="0A6A21"/>
      </a:hlink>
      <a:folHlink>
        <a:srgbClr val="406EA5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</Template>
  <TotalTime>455</TotalTime>
  <Words>946</Words>
  <Application>Microsoft Office PowerPoint</Application>
  <PresentationFormat>Экран (4:3)</PresentationFormat>
  <Paragraphs>149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Mod</vt:lpstr>
      <vt:lpstr>Слайд 1</vt:lpstr>
      <vt:lpstr>План</vt:lpstr>
      <vt:lpstr>Форма навчання</vt:lpstr>
      <vt:lpstr>Форми навчання у вищій школі України</vt:lpstr>
      <vt:lpstr>Класифікація форм навчання</vt:lpstr>
      <vt:lpstr>Роль лекції у вищій школі</vt:lpstr>
      <vt:lpstr>Вимоги до лекції у вищій школі</vt:lpstr>
      <vt:lpstr>Практичні заняття</vt:lpstr>
      <vt:lpstr>Семінарські заняття</vt:lpstr>
      <vt:lpstr>Лабораторні роботи</vt:lpstr>
      <vt:lpstr>Організація самостійної роботи студентів</vt:lpstr>
      <vt:lpstr>Навчальна ділова гра</vt:lpstr>
      <vt:lpstr>Ділова гра “Брейн-ринг” серед студентів ВНЗ м. Києва</vt:lpstr>
      <vt:lpstr>Контрольнi заходи</vt:lpstr>
      <vt:lpstr> Курсовi проекти (роботи)</vt:lpstr>
      <vt:lpstr>Державна атестацiя студента</vt:lpstr>
      <vt:lpstr>Орієнтований розподіл часу на вивчення навчальної дисципліни залежно від їх обсягу  </vt:lpstr>
      <vt:lpstr>Висновок</vt:lpstr>
      <vt:lpstr>Використана література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asus</cp:lastModifiedBy>
  <cp:revision>48</cp:revision>
  <dcterms:created xsi:type="dcterms:W3CDTF">2012-01-11T20:22:52Z</dcterms:created>
  <dcterms:modified xsi:type="dcterms:W3CDTF">2018-05-14T08:00:15Z</dcterms:modified>
</cp:coreProperties>
</file>