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80" r:id="rId3"/>
    <p:sldMasterId id="2147483671" r:id="rId4"/>
    <p:sldMasterId id="2147483762" r:id="rId5"/>
  </p:sldMasterIdLst>
  <p:notesMasterIdLst>
    <p:notesMasterId r:id="rId166"/>
  </p:notesMasterIdLst>
  <p:handoutMasterIdLst>
    <p:handoutMasterId r:id="rId167"/>
  </p:handoutMasterIdLst>
  <p:sldIdLst>
    <p:sldId id="361" r:id="rId6"/>
    <p:sldId id="572" r:id="rId7"/>
    <p:sldId id="568" r:id="rId8"/>
    <p:sldId id="649" r:id="rId9"/>
    <p:sldId id="647" r:id="rId10"/>
    <p:sldId id="648" r:id="rId11"/>
    <p:sldId id="646" r:id="rId12"/>
    <p:sldId id="650" r:id="rId13"/>
    <p:sldId id="651" r:id="rId14"/>
    <p:sldId id="652" r:id="rId15"/>
    <p:sldId id="502" r:id="rId16"/>
    <p:sldId id="567" r:id="rId17"/>
    <p:sldId id="666" r:id="rId18"/>
    <p:sldId id="665" r:id="rId19"/>
    <p:sldId id="667" r:id="rId20"/>
    <p:sldId id="566" r:id="rId21"/>
    <p:sldId id="506" r:id="rId22"/>
    <p:sldId id="575" r:id="rId23"/>
    <p:sldId id="576" r:id="rId24"/>
    <p:sldId id="577" r:id="rId25"/>
    <p:sldId id="362" r:id="rId26"/>
    <p:sldId id="538" r:id="rId27"/>
    <p:sldId id="612" r:id="rId28"/>
    <p:sldId id="540" r:id="rId29"/>
    <p:sldId id="534" r:id="rId30"/>
    <p:sldId id="551" r:id="rId31"/>
    <p:sldId id="546" r:id="rId32"/>
    <p:sldId id="547" r:id="rId33"/>
    <p:sldId id="552" r:id="rId34"/>
    <p:sldId id="548" r:id="rId35"/>
    <p:sldId id="591" r:id="rId36"/>
    <p:sldId id="590" r:id="rId37"/>
    <p:sldId id="549" r:id="rId38"/>
    <p:sldId id="668" r:id="rId39"/>
    <p:sldId id="671" r:id="rId40"/>
    <p:sldId id="672" r:id="rId41"/>
    <p:sldId id="673" r:id="rId42"/>
    <p:sldId id="674" r:id="rId43"/>
    <p:sldId id="675" r:id="rId44"/>
    <p:sldId id="676" r:id="rId45"/>
    <p:sldId id="677" r:id="rId46"/>
    <p:sldId id="678" r:id="rId47"/>
    <p:sldId id="679" r:id="rId48"/>
    <p:sldId id="680" r:id="rId49"/>
    <p:sldId id="681" r:id="rId50"/>
    <p:sldId id="682" r:id="rId51"/>
    <p:sldId id="683" r:id="rId52"/>
    <p:sldId id="684" r:id="rId53"/>
    <p:sldId id="685" r:id="rId54"/>
    <p:sldId id="686" r:id="rId55"/>
    <p:sldId id="687" r:id="rId56"/>
    <p:sldId id="688" r:id="rId57"/>
    <p:sldId id="689" r:id="rId58"/>
    <p:sldId id="690" r:id="rId59"/>
    <p:sldId id="691" r:id="rId60"/>
    <p:sldId id="692" r:id="rId61"/>
    <p:sldId id="693" r:id="rId62"/>
    <p:sldId id="694" r:id="rId63"/>
    <p:sldId id="695" r:id="rId64"/>
    <p:sldId id="696" r:id="rId65"/>
    <p:sldId id="697" r:id="rId66"/>
    <p:sldId id="698" r:id="rId67"/>
    <p:sldId id="699" r:id="rId68"/>
    <p:sldId id="458" r:id="rId69"/>
    <p:sldId id="592" r:id="rId70"/>
    <p:sldId id="593" r:id="rId71"/>
    <p:sldId id="579" r:id="rId72"/>
    <p:sldId id="518" r:id="rId73"/>
    <p:sldId id="519" r:id="rId74"/>
    <p:sldId id="364" r:id="rId75"/>
    <p:sldId id="569" r:id="rId76"/>
    <p:sldId id="319" r:id="rId77"/>
    <p:sldId id="555" r:id="rId78"/>
    <p:sldId id="613" r:id="rId79"/>
    <p:sldId id="614" r:id="rId80"/>
    <p:sldId id="615" r:id="rId81"/>
    <p:sldId id="616" r:id="rId82"/>
    <p:sldId id="617" r:id="rId83"/>
    <p:sldId id="618" r:id="rId84"/>
    <p:sldId id="554" r:id="rId85"/>
    <p:sldId id="553" r:id="rId86"/>
    <p:sldId id="620" r:id="rId87"/>
    <p:sldId id="622" r:id="rId88"/>
    <p:sldId id="623" r:id="rId89"/>
    <p:sldId id="624" r:id="rId90"/>
    <p:sldId id="625" r:id="rId91"/>
    <p:sldId id="626" r:id="rId92"/>
    <p:sldId id="627" r:id="rId93"/>
    <p:sldId id="628" r:id="rId94"/>
    <p:sldId id="629" r:id="rId95"/>
    <p:sldId id="630" r:id="rId96"/>
    <p:sldId id="600" r:id="rId97"/>
    <p:sldId id="638" r:id="rId98"/>
    <p:sldId id="634" r:id="rId99"/>
    <p:sldId id="700" r:id="rId100"/>
    <p:sldId id="632" r:id="rId101"/>
    <p:sldId id="701" r:id="rId102"/>
    <p:sldId id="633" r:id="rId103"/>
    <p:sldId id="636" r:id="rId104"/>
    <p:sldId id="635" r:id="rId105"/>
    <p:sldId id="605" r:id="rId106"/>
    <p:sldId id="570" r:id="rId107"/>
    <p:sldId id="664" r:id="rId108"/>
    <p:sldId id="571" r:id="rId109"/>
    <p:sldId id="657" r:id="rId110"/>
    <p:sldId id="663" r:id="rId111"/>
    <p:sldId id="641" r:id="rId112"/>
    <p:sldId id="640" r:id="rId113"/>
    <p:sldId id="639" r:id="rId114"/>
    <p:sldId id="608" r:id="rId115"/>
    <p:sldId id="609" r:id="rId116"/>
    <p:sldId id="607" r:id="rId117"/>
    <p:sldId id="524" r:id="rId118"/>
    <p:sldId id="656" r:id="rId119"/>
    <p:sldId id="658" r:id="rId120"/>
    <p:sldId id="659" r:id="rId121"/>
    <p:sldId id="660" r:id="rId122"/>
    <p:sldId id="557" r:id="rId123"/>
    <p:sldId id="558" r:id="rId124"/>
    <p:sldId id="559" r:id="rId125"/>
    <p:sldId id="560" r:id="rId126"/>
    <p:sldId id="561" r:id="rId127"/>
    <p:sldId id="562" r:id="rId128"/>
    <p:sldId id="563" r:id="rId129"/>
    <p:sldId id="564" r:id="rId130"/>
    <p:sldId id="661" r:id="rId131"/>
    <p:sldId id="565" r:id="rId132"/>
    <p:sldId id="643" r:id="rId133"/>
    <p:sldId id="483" r:id="rId134"/>
    <p:sldId id="477" r:id="rId135"/>
    <p:sldId id="484" r:id="rId136"/>
    <p:sldId id="485" r:id="rId137"/>
    <p:sldId id="462" r:id="rId138"/>
    <p:sldId id="463" r:id="rId139"/>
    <p:sldId id="464" r:id="rId140"/>
    <p:sldId id="470" r:id="rId141"/>
    <p:sldId id="512" r:id="rId142"/>
    <p:sldId id="497" r:id="rId143"/>
    <p:sldId id="644" r:id="rId144"/>
    <p:sldId id="500" r:id="rId145"/>
    <p:sldId id="474" r:id="rId146"/>
    <p:sldId id="501" r:id="rId147"/>
    <p:sldId id="475" r:id="rId148"/>
    <p:sldId id="338" r:id="rId149"/>
    <p:sldId id="523" r:id="rId150"/>
    <p:sldId id="645" r:id="rId151"/>
    <p:sldId id="386" r:id="rId152"/>
    <p:sldId id="642" r:id="rId153"/>
    <p:sldId id="532" r:id="rId154"/>
    <p:sldId id="343" r:id="rId155"/>
    <p:sldId id="515" r:id="rId156"/>
    <p:sldId id="438" r:id="rId157"/>
    <p:sldId id="545" r:id="rId158"/>
    <p:sldId id="521" r:id="rId159"/>
    <p:sldId id="531" r:id="rId160"/>
    <p:sldId id="530" r:id="rId161"/>
    <p:sldId id="573" r:id="rId162"/>
    <p:sldId id="574" r:id="rId163"/>
    <p:sldId id="403" r:id="rId164"/>
    <p:sldId id="394" r:id="rId1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0F0"/>
    <a:srgbClr val="0267B2"/>
    <a:srgbClr val="005AB4"/>
    <a:srgbClr val="0062C4"/>
    <a:srgbClr val="0066CC"/>
    <a:srgbClr val="FF9900"/>
    <a:srgbClr val="AEBDA3"/>
    <a:srgbClr val="B6C4AC"/>
    <a:srgbClr val="B2D1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65069-C3D2-422E-8687-B16FAA037D1E}" v="8" dt="2019-09-27T10:56:28.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8" autoAdjust="0"/>
    <p:restoredTop sz="82449" autoAdjust="0"/>
  </p:normalViewPr>
  <p:slideViewPr>
    <p:cSldViewPr snapToGrid="0" snapToObjects="1">
      <p:cViewPr varScale="1">
        <p:scale>
          <a:sx n="84" d="100"/>
          <a:sy n="84" d="100"/>
        </p:scale>
        <p:origin x="1180" y="56"/>
      </p:cViewPr>
      <p:guideLst>
        <p:guide orient="horz" pos="2160"/>
        <p:guide pos="2880"/>
      </p:guideLst>
    </p:cSldViewPr>
  </p:slideViewPr>
  <p:outlineViewPr>
    <p:cViewPr>
      <p:scale>
        <a:sx n="33" d="100"/>
        <a:sy n="33" d="100"/>
      </p:scale>
      <p:origin x="0" y="9472"/>
    </p:cViewPr>
  </p:outlineViewPr>
  <p:notesTextViewPr>
    <p:cViewPr>
      <p:scale>
        <a:sx n="100" d="100"/>
        <a:sy n="100" d="100"/>
      </p:scale>
      <p:origin x="0" y="0"/>
    </p:cViewPr>
  </p:notesTextViewPr>
  <p:sorterViewPr>
    <p:cViewPr>
      <p:scale>
        <a:sx n="137" d="100"/>
        <a:sy n="13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0"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72" Type="http://schemas.microsoft.com/office/2016/11/relationships/changesInfo" Target="changesInfos/changesInfo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Schmidt" userId="2f9ff5a701b81380" providerId="LiveId" clId="{F2A65069-C3D2-422E-8687-B16FAA037D1E}"/>
    <pc:docChg chg="modSld">
      <pc:chgData name="Linda Schmidt" userId="2f9ff5a701b81380" providerId="LiveId" clId="{F2A65069-C3D2-422E-8687-B16FAA037D1E}" dt="2019-09-27T10:57:06.369" v="25" actId="14100"/>
      <pc:docMkLst>
        <pc:docMk/>
      </pc:docMkLst>
      <pc:sldChg chg="modSp">
        <pc:chgData name="Linda Schmidt" userId="2f9ff5a701b81380" providerId="LiveId" clId="{F2A65069-C3D2-422E-8687-B16FAA037D1E}" dt="2019-09-23T06:23:34.118" v="18" actId="1076"/>
        <pc:sldMkLst>
          <pc:docMk/>
          <pc:sldMk cId="2955579453" sldId="386"/>
        </pc:sldMkLst>
        <pc:spChg chg="mod">
          <ac:chgData name="Linda Schmidt" userId="2f9ff5a701b81380" providerId="LiveId" clId="{F2A65069-C3D2-422E-8687-B16FAA037D1E}" dt="2019-09-23T06:23:30.182" v="17" actId="1076"/>
          <ac:spMkLst>
            <pc:docMk/>
            <pc:sldMk cId="2955579453" sldId="386"/>
            <ac:spMk id="3" creationId="{00000000-0000-0000-0000-000000000000}"/>
          </ac:spMkLst>
        </pc:spChg>
        <pc:spChg chg="mod">
          <ac:chgData name="Linda Schmidt" userId="2f9ff5a701b81380" providerId="LiveId" clId="{F2A65069-C3D2-422E-8687-B16FAA037D1E}" dt="2019-09-23T06:23:34.118" v="18" actId="1076"/>
          <ac:spMkLst>
            <pc:docMk/>
            <pc:sldMk cId="2955579453" sldId="386"/>
            <ac:spMk id="4" creationId="{00000000-0000-0000-0000-000000000000}"/>
          </ac:spMkLst>
        </pc:spChg>
      </pc:sldChg>
      <pc:sldChg chg="modSp">
        <pc:chgData name="Linda Schmidt" userId="2f9ff5a701b81380" providerId="LiveId" clId="{F2A65069-C3D2-422E-8687-B16FAA037D1E}" dt="2019-09-23T06:22:36.992" v="8" actId="12788"/>
        <pc:sldMkLst>
          <pc:docMk/>
          <pc:sldMk cId="3854648469" sldId="532"/>
        </pc:sldMkLst>
        <pc:spChg chg="mod">
          <ac:chgData name="Linda Schmidt" userId="2f9ff5a701b81380" providerId="LiveId" clId="{F2A65069-C3D2-422E-8687-B16FAA037D1E}" dt="2019-09-23T06:22:27.435" v="6" actId="1076"/>
          <ac:spMkLst>
            <pc:docMk/>
            <pc:sldMk cId="3854648469" sldId="532"/>
            <ac:spMk id="2" creationId="{00000000-0000-0000-0000-000000000000}"/>
          </ac:spMkLst>
        </pc:spChg>
        <pc:spChg chg="mod">
          <ac:chgData name="Linda Schmidt" userId="2f9ff5a701b81380" providerId="LiveId" clId="{F2A65069-C3D2-422E-8687-B16FAA037D1E}" dt="2019-09-23T06:22:36.992" v="8" actId="12788"/>
          <ac:spMkLst>
            <pc:docMk/>
            <pc:sldMk cId="3854648469" sldId="532"/>
            <ac:spMk id="3" creationId="{00000000-0000-0000-0000-000000000000}"/>
          </ac:spMkLst>
        </pc:spChg>
      </pc:sldChg>
      <pc:sldChg chg="addSp delSp modSp modAnim">
        <pc:chgData name="Linda Schmidt" userId="2f9ff5a701b81380" providerId="LiveId" clId="{F2A65069-C3D2-422E-8687-B16FAA037D1E}" dt="2019-09-27T10:57:06.369" v="25" actId="14100"/>
        <pc:sldMkLst>
          <pc:docMk/>
          <pc:sldMk cId="585935041" sldId="549"/>
        </pc:sldMkLst>
        <pc:spChg chg="del">
          <ac:chgData name="Linda Schmidt" userId="2f9ff5a701b81380" providerId="LiveId" clId="{F2A65069-C3D2-422E-8687-B16FAA037D1E}" dt="2019-09-27T10:54:21.297" v="20"/>
          <ac:spMkLst>
            <pc:docMk/>
            <pc:sldMk cId="585935041" sldId="549"/>
            <ac:spMk id="5" creationId="{5D56E2B8-63FF-4AF5-8F91-D3A1BEEEF377}"/>
          </ac:spMkLst>
        </pc:spChg>
        <pc:picChg chg="add mod">
          <ac:chgData name="Linda Schmidt" userId="2f9ff5a701b81380" providerId="LiveId" clId="{F2A65069-C3D2-422E-8687-B16FAA037D1E}" dt="2019-09-27T10:57:06.369" v="25" actId="14100"/>
          <ac:picMkLst>
            <pc:docMk/>
            <pc:sldMk cId="585935041" sldId="549"/>
            <ac:picMk id="2" creationId="{93EBC06F-59EE-45C4-B12F-5E135CC579B5}"/>
          </ac:picMkLst>
        </pc:picChg>
      </pc:sldChg>
      <pc:sldChg chg="modTransition">
        <pc:chgData name="Linda Schmidt" userId="2f9ff5a701b81380" providerId="LiveId" clId="{F2A65069-C3D2-422E-8687-B16FAA037D1E}" dt="2019-09-27T10:51:27.501" v="19"/>
        <pc:sldMkLst>
          <pc:docMk/>
          <pc:sldMk cId="2874159155" sldId="551"/>
        </pc:sldMkLst>
      </pc:sldChg>
      <pc:sldChg chg="modSp">
        <pc:chgData name="Linda Schmidt" userId="2f9ff5a701b81380" providerId="LiveId" clId="{F2A65069-C3D2-422E-8687-B16FAA037D1E}" dt="2019-09-23T06:23:02.059" v="12" actId="12788"/>
        <pc:sldMkLst>
          <pc:docMk/>
          <pc:sldMk cId="3059191453" sldId="642"/>
        </pc:sldMkLst>
        <pc:spChg chg="mod">
          <ac:chgData name="Linda Schmidt" userId="2f9ff5a701b81380" providerId="LiveId" clId="{F2A65069-C3D2-422E-8687-B16FAA037D1E}" dt="2019-09-23T06:23:02.059" v="12" actId="12788"/>
          <ac:spMkLst>
            <pc:docMk/>
            <pc:sldMk cId="3059191453" sldId="642"/>
            <ac:spMk id="4" creationId="{00000000-0000-0000-0000-000000000000}"/>
          </ac:spMkLst>
        </pc:spChg>
      </pc:sldChg>
    </pc:docChg>
  </pc:docChgLst>
  <pc:docChgLst>
    <pc:chgData name="Linda Schmidt" userId="2f9ff5a701b81380" providerId="Windows Live" clId="Web-{73A7A590-1FED-46CC-A142-06203869D48C}"/>
    <pc:docChg chg="modSld sldOrd">
      <pc:chgData name="Linda Schmidt" userId="2f9ff5a701b81380" providerId="Windows Live" clId="Web-{73A7A590-1FED-46CC-A142-06203869D48C}" dt="2019-09-23T10:46:36.197" v="6"/>
      <pc:docMkLst>
        <pc:docMk/>
      </pc:docMkLst>
      <pc:sldChg chg="mod ord modShow">
        <pc:chgData name="Linda Schmidt" userId="2f9ff5a701b81380" providerId="Windows Live" clId="Web-{73A7A590-1FED-46CC-A142-06203869D48C}" dt="2019-09-23T10:46:31.589" v="4"/>
        <pc:sldMkLst>
          <pc:docMk/>
          <pc:sldMk cId="2288564613" sldId="570"/>
        </pc:sldMkLst>
      </pc:sldChg>
      <pc:sldChg chg="mod ord modShow">
        <pc:chgData name="Linda Schmidt" userId="2f9ff5a701b81380" providerId="Windows Live" clId="Web-{73A7A590-1FED-46CC-A142-06203869D48C}" dt="2019-09-23T10:46:36.197" v="6"/>
        <pc:sldMkLst>
          <pc:docMk/>
          <pc:sldMk cId="772018662" sldId="571"/>
        </pc:sldMkLst>
      </pc:sldChg>
      <pc:sldChg chg="mod modShow">
        <pc:chgData name="Linda Schmidt" userId="2f9ff5a701b81380" providerId="Windows Live" clId="Web-{73A7A590-1FED-46CC-A142-06203869D48C}" dt="2019-09-23T10:46:19.478" v="3"/>
        <pc:sldMkLst>
          <pc:docMk/>
          <pc:sldMk cId="50447324" sldId="633"/>
        </pc:sldMkLst>
      </pc:sldChg>
      <pc:sldChg chg="mod ord modShow">
        <pc:chgData name="Linda Schmidt" userId="2f9ff5a701b81380" providerId="Windows Live" clId="Web-{73A7A590-1FED-46CC-A142-06203869D48C}" dt="2019-09-23T10:46:34.165" v="5"/>
        <pc:sldMkLst>
          <pc:docMk/>
          <pc:sldMk cId="3719233663" sldId="66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ohsum01.ohsu.edu\ohsu\Users\u201\connellk\My%20Documents\Transgender\Patients\New%20patients%202010%20-%20July%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uk-UA" dirty="0"/>
              <a:t>Кількість нових педіатричних пацієнтів, які спостерігаються у гендерній клініці </a:t>
            </a:r>
            <a:r>
              <a:rPr lang="uk-UA" dirty="0" err="1"/>
              <a:t>Доєрнбойчер</a:t>
            </a:r>
            <a:r>
              <a:rPr lang="uk-UA" dirty="0"/>
              <a:t> </a:t>
            </a:r>
            <a:endParaRPr lang="en-US" dirty="0"/>
          </a:p>
        </c:rich>
      </c:tx>
      <c:layout>
        <c:manualLayout>
          <c:xMode val="edge"/>
          <c:yMode val="edge"/>
          <c:x val="0.12310411198600175"/>
          <c:y val="3.240740740740740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34925" cap="rnd">
              <a:solidFill>
                <a:schemeClr val="accent2"/>
              </a:solidFill>
              <a:round/>
            </a:ln>
            <a:effectLst>
              <a:outerShdw blurRad="57150" dist="19050" dir="5400000" algn="ctr" rotWithShape="0">
                <a:srgbClr val="000000">
                  <a:alpha val="63000"/>
                </a:srgbClr>
              </a:outerShdw>
            </a:effectLst>
          </c:spPr>
          <c:marker>
            <c:symbol val="none"/>
          </c:marker>
          <c:dLbls>
            <c:dLbl>
              <c:idx val="0"/>
              <c:layout>
                <c:manualLayout>
                  <c:x val="-1.2991105045391292E-2"/>
                  <c:y val="-2.83018867924529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EA-42CB-984B-694DA35196A2}"/>
                </c:ext>
              </c:extLst>
            </c:dLbl>
            <c:dLbl>
              <c:idx val="1"/>
              <c:layout>
                <c:manualLayout>
                  <c:x val="-1.7861235538045243E-2"/>
                  <c:y val="-3.1446540880503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EA-42CB-984B-694DA35196A2}"/>
                </c:ext>
              </c:extLst>
            </c:dLbl>
            <c:dLbl>
              <c:idx val="2"/>
              <c:layout>
                <c:manualLayout>
                  <c:x val="-1.7861235538045271E-2"/>
                  <c:y val="-3.14465408805031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EA-42CB-984B-694DA35196A2}"/>
                </c:ext>
              </c:extLst>
            </c:dLbl>
            <c:dLbl>
              <c:idx val="3"/>
              <c:layout>
                <c:manualLayout>
                  <c:x val="-1.7861235538045243E-2"/>
                  <c:y val="-3.45911949685534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EA-42CB-984B-694DA35196A2}"/>
                </c:ext>
              </c:extLst>
            </c:dLbl>
            <c:dLbl>
              <c:idx val="4"/>
              <c:layout>
                <c:manualLayout>
                  <c:x val="-1.7861235538045243E-2"/>
                  <c:y val="-3.14465408805031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1EA-42CB-984B-694DA35196A2}"/>
                </c:ext>
              </c:extLst>
            </c:dLbl>
            <c:dLbl>
              <c:idx val="5"/>
              <c:layout>
                <c:manualLayout>
                  <c:x val="-1.6237858707160647E-2"/>
                  <c:y val="-3.45911949685534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EA-42CB-984B-694DA35196A2}"/>
                </c:ext>
              </c:extLst>
            </c:dLbl>
            <c:dLbl>
              <c:idx val="6"/>
              <c:layout>
                <c:manualLayout>
                  <c:x val="-1.7861235538045361E-2"/>
                  <c:y val="-3.45911949685534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1EA-42CB-984B-694DA35196A2}"/>
                </c:ext>
              </c:extLst>
            </c:dLbl>
            <c:dLbl>
              <c:idx val="7"/>
              <c:layout>
                <c:manualLayout>
                  <c:x val="-1.7861235538045243E-2"/>
                  <c:y val="-3.77358490566037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EA-42CB-984B-694DA35196A2}"/>
                </c:ext>
              </c:extLst>
            </c:dLbl>
            <c:dLbl>
              <c:idx val="8"/>
              <c:layout>
                <c:manualLayout>
                  <c:x val="-3.6534159491532811E-2"/>
                  <c:y val="-2.5157232704402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1EA-42CB-984B-694DA35196A2}"/>
                </c:ext>
              </c:extLst>
            </c:dLbl>
            <c:dLbl>
              <c:idx val="9"/>
              <c:layout>
                <c:manualLayout>
                  <c:x val="-3.6534159491532811E-2"/>
                  <c:y val="-1.8867924528301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1EA-42CB-984B-694DA35196A2}"/>
                </c:ext>
              </c:extLst>
            </c:dLbl>
            <c:dLbl>
              <c:idx val="10"/>
              <c:layout>
                <c:manualLayout>
                  <c:x val="-4.3027666815071433E-2"/>
                  <c:y val="-1.2578616352201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1EA-42CB-984B-694DA35196A2}"/>
                </c:ext>
              </c:extLst>
            </c:dLbl>
            <c:dLbl>
              <c:idx val="11"/>
              <c:layout>
                <c:manualLayout>
                  <c:x val="-5.3583706614135848E-2"/>
                  <c:y val="-6.289308176100657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1EA-42CB-984B-694DA35196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Sheet1!$B$2:$M$2</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Sheet1!$B$3:$M$3</c:f>
              <c:numCache>
                <c:formatCode>General</c:formatCode>
                <c:ptCount val="12"/>
                <c:pt idx="0">
                  <c:v>1</c:v>
                </c:pt>
                <c:pt idx="1">
                  <c:v>1</c:v>
                </c:pt>
                <c:pt idx="2">
                  <c:v>2</c:v>
                </c:pt>
                <c:pt idx="3">
                  <c:v>1</c:v>
                </c:pt>
                <c:pt idx="4">
                  <c:v>6</c:v>
                </c:pt>
                <c:pt idx="5">
                  <c:v>5</c:v>
                </c:pt>
                <c:pt idx="6">
                  <c:v>7</c:v>
                </c:pt>
                <c:pt idx="7">
                  <c:v>8</c:v>
                </c:pt>
                <c:pt idx="8">
                  <c:v>19</c:v>
                </c:pt>
                <c:pt idx="9">
                  <c:v>61</c:v>
                </c:pt>
                <c:pt idx="10">
                  <c:v>81</c:v>
                </c:pt>
                <c:pt idx="11">
                  <c:v>130</c:v>
                </c:pt>
              </c:numCache>
            </c:numRef>
          </c:val>
          <c:smooth val="0"/>
          <c:extLst>
            <c:ext xmlns:c16="http://schemas.microsoft.com/office/drawing/2014/chart" uri="{C3380CC4-5D6E-409C-BE32-E72D297353CC}">
              <c16:uniqueId val="{0000000C-F1EA-42CB-984B-694DA35196A2}"/>
            </c:ext>
          </c:extLst>
        </c:ser>
        <c:dLbls>
          <c:dLblPos val="ctr"/>
          <c:showLegendKey val="0"/>
          <c:showVal val="1"/>
          <c:showCatName val="0"/>
          <c:showSerName val="0"/>
          <c:showPercent val="0"/>
          <c:showBubbleSize val="0"/>
        </c:dLbls>
        <c:smooth val="0"/>
        <c:axId val="137760016"/>
        <c:axId val="137760408"/>
      </c:lineChart>
      <c:catAx>
        <c:axId val="137760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60408"/>
        <c:crosses val="autoZero"/>
        <c:auto val="1"/>
        <c:lblAlgn val="ctr"/>
        <c:lblOffset val="100"/>
        <c:noMultiLvlLbl val="0"/>
      </c:catAx>
      <c:valAx>
        <c:axId val="137760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60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Lato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7D67FC-230E-BC42-A146-28B6DAF9B6E5}" type="datetimeFigureOut">
              <a:rPr lang="en-US" smtClean="0">
                <a:latin typeface="Lato Regular"/>
              </a:rPr>
              <a:t>9/27/2019</a:t>
            </a:fld>
            <a:endParaRPr lang="en-US" dirty="0">
              <a:latin typeface="Lato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Lato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59A981-CD39-8F44-9CBA-CC2751A8F2A2}" type="slidenum">
              <a:rPr lang="en-US" smtClean="0">
                <a:latin typeface="Lato Regular"/>
              </a:rPr>
              <a:t>‹#›</a:t>
            </a:fld>
            <a:endParaRPr lang="en-US" dirty="0">
              <a:latin typeface="Lato Regular"/>
            </a:endParaRPr>
          </a:p>
        </p:txBody>
      </p:sp>
    </p:spTree>
    <p:extLst>
      <p:ext uri="{BB962C8B-B14F-4D97-AF65-F5344CB8AC3E}">
        <p14:creationId xmlns:p14="http://schemas.microsoft.com/office/powerpoint/2010/main" val="1104146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Regular"/>
              </a:defRPr>
            </a:lvl1pPr>
          </a:lstStyle>
          <a:p>
            <a:fld id="{200DEFD9-7FA8-E342-B72A-1D2B906EA29E}" type="datetimeFigureOut">
              <a:rPr lang="en-US" smtClean="0"/>
              <a:pPr/>
              <a:t>9/27/2019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Regular"/>
              </a:defRPr>
            </a:lvl1pPr>
          </a:lstStyle>
          <a:p>
            <a:fld id="{F7510C22-AB3E-3144-954A-30AFB7F4824B}" type="slidenum">
              <a:rPr lang="en-US" smtClean="0"/>
              <a:pPr/>
              <a:t>‹#›</a:t>
            </a:fld>
            <a:endParaRPr lang="en-US" dirty="0"/>
          </a:p>
        </p:txBody>
      </p:sp>
    </p:spTree>
    <p:extLst>
      <p:ext uri="{BB962C8B-B14F-4D97-AF65-F5344CB8AC3E}">
        <p14:creationId xmlns:p14="http://schemas.microsoft.com/office/powerpoint/2010/main" val="1828042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Assigned_male_at_birth" TargetMode="External"/><Relationship Id="rId7" Type="http://schemas.openxmlformats.org/officeDocument/2006/relationships/hyperlink" Target="https://en.wikipedia.org/wiki/Jazz_Jennings#cite_note-Goldberg-Adriano-5"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ipedia.org/wiki/Gender-neutral" TargetMode="External"/><Relationship Id="rId5" Type="http://schemas.openxmlformats.org/officeDocument/2006/relationships/hyperlink" Target="https://en.wikipedia.org/wiki/Jazz_Jennings#cite_note-14" TargetMode="External"/><Relationship Id="rId4" Type="http://schemas.openxmlformats.org/officeDocument/2006/relationships/hyperlink" Target="https://en.wikipedia.org/wiki/Gender_dysphoria_in_childre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a:t>
            </a:fld>
            <a:endParaRPr lang="en-US" dirty="0"/>
          </a:p>
        </p:txBody>
      </p:sp>
    </p:spTree>
    <p:extLst>
      <p:ext uri="{BB962C8B-B14F-4D97-AF65-F5344CB8AC3E}">
        <p14:creationId xmlns:p14="http://schemas.microsoft.com/office/powerpoint/2010/main" val="256768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IACAPAP Chapter H.3</a:t>
            </a:r>
          </a:p>
          <a:p>
            <a:r>
              <a:rPr lang="en-US" dirty="0"/>
              <a:t>Per meta-analysis of 21 studies that used the number of individuals who seek clinical care for gender affirming treatment as a proxy for determining prevalence in a certain country </a:t>
            </a:r>
          </a:p>
          <a:p>
            <a:r>
              <a:rPr lang="en-US" dirty="0"/>
              <a:t>Recent studies have found higher prevalence rates.</a:t>
            </a:r>
          </a:p>
        </p:txBody>
      </p:sp>
      <p:sp>
        <p:nvSpPr>
          <p:cNvPr id="4" name="Slide Number Placeholder 3"/>
          <p:cNvSpPr>
            <a:spLocks noGrp="1"/>
          </p:cNvSpPr>
          <p:nvPr>
            <p:ph type="sldNum" sz="quarter" idx="5"/>
          </p:nvPr>
        </p:nvSpPr>
        <p:spPr/>
        <p:txBody>
          <a:bodyPr/>
          <a:lstStyle/>
          <a:p>
            <a:fld id="{F7510C22-AB3E-3144-954A-30AFB7F4824B}" type="slidenum">
              <a:rPr lang="en-US" smtClean="0"/>
              <a:pPr/>
              <a:t>18</a:t>
            </a:fld>
            <a:endParaRPr lang="en-US" dirty="0"/>
          </a:p>
        </p:txBody>
      </p:sp>
    </p:spTree>
    <p:extLst>
      <p:ext uri="{BB962C8B-B14F-4D97-AF65-F5344CB8AC3E}">
        <p14:creationId xmlns:p14="http://schemas.microsoft.com/office/powerpoint/2010/main" val="20083515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121</a:t>
            </a:fld>
            <a:endParaRPr lang="en-US" dirty="0"/>
          </a:p>
        </p:txBody>
      </p:sp>
    </p:spTree>
    <p:extLst>
      <p:ext uri="{BB962C8B-B14F-4D97-AF65-F5344CB8AC3E}">
        <p14:creationId xmlns:p14="http://schemas.microsoft.com/office/powerpoint/2010/main" val="42131828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122</a:t>
            </a:fld>
            <a:endParaRPr lang="en-US" dirty="0"/>
          </a:p>
        </p:txBody>
      </p:sp>
    </p:spTree>
    <p:extLst>
      <p:ext uri="{BB962C8B-B14F-4D97-AF65-F5344CB8AC3E}">
        <p14:creationId xmlns:p14="http://schemas.microsoft.com/office/powerpoint/2010/main" val="38086555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123</a:t>
            </a:fld>
            <a:endParaRPr lang="en-US" dirty="0"/>
          </a:p>
        </p:txBody>
      </p:sp>
    </p:spTree>
    <p:extLst>
      <p:ext uri="{BB962C8B-B14F-4D97-AF65-F5344CB8AC3E}">
        <p14:creationId xmlns:p14="http://schemas.microsoft.com/office/powerpoint/2010/main" val="35504028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124</a:t>
            </a:fld>
            <a:endParaRPr lang="en-US" dirty="0"/>
          </a:p>
        </p:txBody>
      </p:sp>
    </p:spTree>
    <p:extLst>
      <p:ext uri="{BB962C8B-B14F-4D97-AF65-F5344CB8AC3E}">
        <p14:creationId xmlns:p14="http://schemas.microsoft.com/office/powerpoint/2010/main" val="3634576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125</a:t>
            </a:fld>
            <a:endParaRPr lang="en-US" dirty="0"/>
          </a:p>
        </p:txBody>
      </p:sp>
    </p:spTree>
    <p:extLst>
      <p:ext uri="{BB962C8B-B14F-4D97-AF65-F5344CB8AC3E}">
        <p14:creationId xmlns:p14="http://schemas.microsoft.com/office/powerpoint/2010/main" val="6037003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126</a:t>
            </a:fld>
            <a:endParaRPr lang="en-US" dirty="0"/>
          </a:p>
        </p:txBody>
      </p:sp>
    </p:spTree>
    <p:extLst>
      <p:ext uri="{BB962C8B-B14F-4D97-AF65-F5344CB8AC3E}">
        <p14:creationId xmlns:p14="http://schemas.microsoft.com/office/powerpoint/2010/main" val="11643391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127</a:t>
            </a:fld>
            <a:endParaRPr lang="en-US" dirty="0"/>
          </a:p>
        </p:txBody>
      </p:sp>
    </p:spTree>
    <p:extLst>
      <p:ext uri="{BB962C8B-B14F-4D97-AF65-F5344CB8AC3E}">
        <p14:creationId xmlns:p14="http://schemas.microsoft.com/office/powerpoint/2010/main" val="10996867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rgbClr val="C00000"/>
                </a:solidFill>
                <a:latin typeface="Lato Regular"/>
                <a:ea typeface="+mn-ea"/>
                <a:cs typeface="+mn-cs"/>
              </a:rPr>
              <a:t>Affirm</a:t>
            </a:r>
            <a:r>
              <a:rPr lang="en-US" sz="2400" kern="1200" dirty="0">
                <a:solidFill>
                  <a:schemeClr val="tx1"/>
                </a:solidFill>
                <a:latin typeface="Lato Regular"/>
                <a:ea typeface="+mn-ea"/>
                <a:cs typeface="+mn-cs"/>
              </a:rPr>
              <a:t> child’s gender identity at that moment</a:t>
            </a:r>
          </a:p>
          <a:p>
            <a:pPr lvl="1"/>
            <a:r>
              <a:rPr lang="en-US" sz="2000" kern="1200" dirty="0">
                <a:solidFill>
                  <a:schemeClr val="tx1"/>
                </a:solidFill>
                <a:latin typeface="Lato Regular"/>
                <a:ea typeface="+mn-ea"/>
                <a:cs typeface="+mn-cs"/>
              </a:rPr>
              <a:t>Appreciate possibility that identity may change</a:t>
            </a:r>
          </a:p>
          <a:p>
            <a:r>
              <a:rPr lang="en-US" sz="2400" kern="1200" dirty="0">
                <a:solidFill>
                  <a:srgbClr val="C00000"/>
                </a:solidFill>
                <a:latin typeface="Lato Regular"/>
                <a:ea typeface="+mn-ea"/>
                <a:cs typeface="+mn-cs"/>
              </a:rPr>
              <a:t>Understanding</a:t>
            </a:r>
            <a:r>
              <a:rPr lang="en-US" sz="2400" kern="1200" dirty="0">
                <a:solidFill>
                  <a:schemeClr val="tx1"/>
                </a:solidFill>
                <a:latin typeface="Lato Regular"/>
                <a:ea typeface="+mn-ea"/>
                <a:cs typeface="+mn-cs"/>
              </a:rPr>
              <a:t> the motivations</a:t>
            </a:r>
          </a:p>
          <a:p>
            <a:r>
              <a:rPr lang="en-US" sz="2400" kern="1200" dirty="0">
                <a:solidFill>
                  <a:schemeClr val="tx1"/>
                </a:solidFill>
                <a:latin typeface="Lato Regular"/>
                <a:ea typeface="+mn-ea"/>
                <a:cs typeface="+mn-cs"/>
              </a:rPr>
              <a:t>Thoughtfully </a:t>
            </a:r>
            <a:r>
              <a:rPr lang="en-US" sz="2400" kern="1200" dirty="0">
                <a:solidFill>
                  <a:srgbClr val="C00000"/>
                </a:solidFill>
                <a:latin typeface="Lato Regular"/>
                <a:ea typeface="+mn-ea"/>
                <a:cs typeface="+mn-cs"/>
              </a:rPr>
              <a:t>taking child’s lead </a:t>
            </a:r>
            <a:r>
              <a:rPr lang="en-US" sz="2400" kern="1200" dirty="0">
                <a:solidFill>
                  <a:schemeClr val="tx1"/>
                </a:solidFill>
                <a:latin typeface="Lato Regular"/>
                <a:ea typeface="+mn-ea"/>
                <a:cs typeface="+mn-cs"/>
              </a:rPr>
              <a:t>&amp; allowing child to explore gender identity</a:t>
            </a:r>
          </a:p>
          <a:p>
            <a:r>
              <a:rPr lang="en-US" sz="2400" kern="1200" dirty="0">
                <a:solidFill>
                  <a:schemeClr val="tx1"/>
                </a:solidFill>
                <a:latin typeface="Lato Regular"/>
                <a:ea typeface="+mn-ea"/>
                <a:cs typeface="+mn-cs"/>
              </a:rPr>
              <a:t>Assisting child in </a:t>
            </a:r>
            <a:r>
              <a:rPr lang="en-US" sz="2400" kern="1200" dirty="0">
                <a:solidFill>
                  <a:srgbClr val="C00000"/>
                </a:solidFill>
                <a:latin typeface="Lato Regular"/>
                <a:ea typeface="+mn-ea"/>
                <a:cs typeface="+mn-cs"/>
              </a:rPr>
              <a:t>navigating wide repertoire </a:t>
            </a:r>
            <a:r>
              <a:rPr lang="en-US" sz="2400" kern="1200" dirty="0">
                <a:solidFill>
                  <a:schemeClr val="tx1"/>
                </a:solidFill>
                <a:latin typeface="Lato Regular"/>
                <a:ea typeface="+mn-ea"/>
                <a:cs typeface="+mn-cs"/>
              </a:rPr>
              <a:t>of interests &amp; behaviors</a:t>
            </a:r>
          </a:p>
          <a:p>
            <a:r>
              <a:rPr lang="en-US" sz="2400" kern="1200" dirty="0">
                <a:solidFill>
                  <a:schemeClr val="tx1"/>
                </a:solidFill>
                <a:latin typeface="Lato Regular"/>
                <a:ea typeface="+mn-ea"/>
                <a:cs typeface="+mn-cs"/>
              </a:rPr>
              <a:t>Decision to recommend early gender transition should prioritize child’s psychological well-being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132</a:t>
            </a:fld>
            <a:endParaRPr lang="en-US" dirty="0"/>
          </a:p>
        </p:txBody>
      </p:sp>
    </p:spTree>
    <p:extLst>
      <p:ext uri="{BB962C8B-B14F-4D97-AF65-F5344CB8AC3E}">
        <p14:creationId xmlns:p14="http://schemas.microsoft.com/office/powerpoint/2010/main" val="27823665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1200" dirty="0">
                <a:solidFill>
                  <a:schemeClr val="tx1"/>
                </a:solidFill>
                <a:effectLst/>
                <a:latin typeface="Lato Regular"/>
                <a:ea typeface="+mn-ea"/>
                <a:cs typeface="+mn-cs"/>
              </a:rPr>
              <a:t>Social gender transition refers to the nonmedical process by which an individual lives as a different gender from that of the gender of their birth-assigned sex.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1200" dirty="0">
                <a:solidFill>
                  <a:schemeClr val="tx1"/>
                </a:solidFill>
                <a:effectLst/>
                <a:latin typeface="Lato Regular"/>
                <a:ea typeface="+mn-ea"/>
                <a:cs typeface="+mn-cs"/>
              </a:rPr>
              <a:t>This may involve the use of a different name, set of pronouns, clothing, and/or hairstyle depending on how stereotypical norms define gender for a particular culture.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1200" dirty="0">
                <a:solidFill>
                  <a:schemeClr val="tx1"/>
                </a:solidFill>
                <a:effectLst/>
                <a:latin typeface="Lato Regular"/>
                <a:ea typeface="+mn-ea"/>
                <a:cs typeface="+mn-cs"/>
              </a:rPr>
              <a:t>This may occur in some settings or in all settings and can occur at different paces for different individuals.</a:t>
            </a:r>
          </a:p>
          <a:p>
            <a:pPr marL="0" indent="0">
              <a:buNone/>
            </a:pPr>
            <a:r>
              <a:rPr lang="en-US" sz="2600" b="1" kern="1200" dirty="0">
                <a:solidFill>
                  <a:srgbClr val="000000"/>
                </a:solidFill>
                <a:latin typeface="Lato Regular"/>
                <a:ea typeface="+mn-ea"/>
                <a:cs typeface="+mn-cs"/>
              </a:rPr>
              <a:t>Social transition</a:t>
            </a:r>
          </a:p>
          <a:p>
            <a:pPr marL="457200" lvl="1" indent="0">
              <a:buNone/>
            </a:pPr>
            <a:r>
              <a:rPr lang="en-US" sz="2600" kern="1200" dirty="0">
                <a:solidFill>
                  <a:srgbClr val="000000"/>
                </a:solidFill>
                <a:latin typeface="Lato Regular"/>
                <a:ea typeface="+mn-ea"/>
                <a:cs typeface="+mn-cs"/>
              </a:rPr>
              <a:t>Change in gender role</a:t>
            </a:r>
          </a:p>
          <a:p>
            <a:pPr marL="457200" lvl="1" indent="0">
              <a:buNone/>
            </a:pPr>
            <a:r>
              <a:rPr lang="en-US" sz="2600" kern="1200" dirty="0">
                <a:solidFill>
                  <a:srgbClr val="000000"/>
                </a:solidFill>
                <a:latin typeface="Lato Regular"/>
                <a:ea typeface="+mn-ea"/>
                <a:cs typeface="+mn-cs"/>
              </a:rPr>
              <a:t>Disclosures</a:t>
            </a:r>
          </a:p>
          <a:p>
            <a:pPr marL="0" indent="0">
              <a:buNone/>
            </a:pPr>
            <a:r>
              <a:rPr lang="en-US" sz="2600" b="1" kern="1200" dirty="0">
                <a:solidFill>
                  <a:srgbClr val="000000"/>
                </a:solidFill>
                <a:latin typeface="Lato Regular"/>
                <a:ea typeface="+mn-ea"/>
                <a:cs typeface="+mn-cs"/>
              </a:rPr>
              <a:t>Physical transition</a:t>
            </a:r>
          </a:p>
          <a:p>
            <a:pPr marL="457200" lvl="1" indent="0">
              <a:buNone/>
            </a:pPr>
            <a:r>
              <a:rPr lang="en-US" sz="2600" kern="1200" dirty="0">
                <a:solidFill>
                  <a:srgbClr val="000000"/>
                </a:solidFill>
                <a:latin typeface="Lato Regular"/>
                <a:ea typeface="+mn-ea"/>
                <a:cs typeface="+mn-cs"/>
              </a:rPr>
              <a:t>Change in gender expression (clothing, hair, make up, prosthetics, binders)</a:t>
            </a:r>
          </a:p>
          <a:p>
            <a:pPr marL="0" indent="0">
              <a:buNone/>
            </a:pPr>
            <a:r>
              <a:rPr lang="en-US" sz="2600" b="1" kern="1200" dirty="0">
                <a:solidFill>
                  <a:srgbClr val="000000"/>
                </a:solidFill>
                <a:latin typeface="Lato Regular"/>
                <a:ea typeface="+mn-ea"/>
                <a:cs typeface="+mn-cs"/>
              </a:rPr>
              <a:t>Medical transition</a:t>
            </a:r>
          </a:p>
          <a:p>
            <a:pPr marL="457200" lvl="1" indent="0">
              <a:buNone/>
            </a:pPr>
            <a:r>
              <a:rPr lang="en-US" sz="2600" kern="1200" dirty="0">
                <a:solidFill>
                  <a:srgbClr val="000000"/>
                </a:solidFill>
                <a:latin typeface="Lato Regular"/>
                <a:ea typeface="+mn-ea"/>
                <a:cs typeface="+mn-cs"/>
              </a:rPr>
              <a:t>Hormone therapy/Pubertal suppression</a:t>
            </a:r>
          </a:p>
          <a:p>
            <a:pPr marL="457200" lvl="1" indent="0">
              <a:buNone/>
            </a:pPr>
            <a:r>
              <a:rPr lang="en-US" sz="2600" kern="1200" dirty="0">
                <a:solidFill>
                  <a:srgbClr val="000000"/>
                </a:solidFill>
                <a:latin typeface="Lato Regular"/>
                <a:ea typeface="+mn-ea"/>
                <a:cs typeface="+mn-cs"/>
              </a:rPr>
              <a:t>Surgical interventions</a:t>
            </a:r>
          </a:p>
          <a:p>
            <a:pPr marL="0" indent="0" algn="ctr">
              <a:buNone/>
            </a:pPr>
            <a:r>
              <a:rPr lang="en-US" sz="2800" i="1" kern="1200" dirty="0">
                <a:solidFill>
                  <a:srgbClr val="000000"/>
                </a:solidFill>
                <a:latin typeface="Lato Regular"/>
                <a:ea typeface="+mn-ea"/>
                <a:cs typeface="+mn-cs"/>
              </a:rPr>
              <a:t>Transition process may not be linear/sequential!</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133</a:t>
            </a:fld>
            <a:endParaRPr lang="en-US" dirty="0"/>
          </a:p>
        </p:txBody>
      </p:sp>
    </p:spTree>
    <p:extLst>
      <p:ext uri="{BB962C8B-B14F-4D97-AF65-F5344CB8AC3E}">
        <p14:creationId xmlns:p14="http://schemas.microsoft.com/office/powerpoint/2010/main" val="11381405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distress is eased by suppression of pubertal changes, this suggests that gender</a:t>
            </a:r>
            <a:r>
              <a:rPr lang="en-US" baseline="0" dirty="0"/>
              <a:t> dysphoria is primary cause of distress</a:t>
            </a:r>
          </a:p>
          <a:p>
            <a:r>
              <a:rPr lang="en-US" sz="2800" kern="1200" dirty="0">
                <a:solidFill>
                  <a:srgbClr val="000000"/>
                </a:solidFill>
                <a:latin typeface="Lato Regular"/>
                <a:ea typeface="+mn-ea"/>
                <a:cs typeface="+mn-cs"/>
              </a:rPr>
              <a:t>Most often for peripubertal youth</a:t>
            </a:r>
          </a:p>
          <a:p>
            <a:pPr lvl="1"/>
            <a:r>
              <a:rPr lang="en-US" sz="1200" kern="1200" dirty="0">
                <a:solidFill>
                  <a:srgbClr val="000000"/>
                </a:solidFill>
                <a:latin typeface="Lato Regular"/>
                <a:ea typeface="+mn-ea"/>
                <a:cs typeface="+mn-cs"/>
              </a:rPr>
              <a:t>Free of fear of further physical development</a:t>
            </a:r>
          </a:p>
          <a:p>
            <a:pPr lvl="1"/>
            <a:r>
              <a:rPr lang="en-US" sz="1200" kern="1200" dirty="0">
                <a:solidFill>
                  <a:srgbClr val="000000"/>
                </a:solidFill>
                <a:latin typeface="Lato Regular"/>
                <a:ea typeface="+mn-ea"/>
                <a:cs typeface="+mn-cs"/>
              </a:rPr>
              <a:t>Social transition: at home, school, with friends</a:t>
            </a:r>
          </a:p>
          <a:p>
            <a:r>
              <a:rPr lang="en-US" sz="2800" kern="1200" dirty="0">
                <a:solidFill>
                  <a:srgbClr val="000000"/>
                </a:solidFill>
                <a:latin typeface="Lato Regular"/>
                <a:ea typeface="+mn-ea"/>
                <a:cs typeface="+mn-cs"/>
              </a:rPr>
              <a:t>Prevent secondary sex characteristics</a:t>
            </a:r>
          </a:p>
          <a:p>
            <a:pPr lvl="1"/>
            <a:r>
              <a:rPr lang="en-US" sz="1200" kern="1200" dirty="0">
                <a:solidFill>
                  <a:srgbClr val="000000"/>
                </a:solidFill>
                <a:latin typeface="Lato Regular"/>
                <a:ea typeface="+mn-ea"/>
                <a:cs typeface="+mn-cs"/>
              </a:rPr>
              <a:t>Facilitate transition: irreversible changes haven’t happened</a:t>
            </a:r>
          </a:p>
          <a:p>
            <a:r>
              <a:rPr lang="en-US" sz="2800" kern="1200" dirty="0">
                <a:solidFill>
                  <a:srgbClr val="000000"/>
                </a:solidFill>
                <a:latin typeface="Lato Regular"/>
                <a:ea typeface="+mn-ea"/>
                <a:cs typeface="+mn-cs"/>
              </a:rPr>
              <a:t>Can be stopped at any time</a:t>
            </a:r>
          </a:p>
          <a:p>
            <a:endParaRPr lang="en-US" sz="2800" kern="1200" dirty="0">
              <a:solidFill>
                <a:srgbClr val="000000"/>
              </a:solidFill>
              <a:latin typeface="Lato Regular"/>
              <a:ea typeface="+mn-ea"/>
              <a:cs typeface="+mn-cs"/>
            </a:endParaRPr>
          </a:p>
          <a:p>
            <a:r>
              <a:rPr lang="en-US" sz="2800" kern="1200" dirty="0">
                <a:solidFill>
                  <a:srgbClr val="000000"/>
                </a:solidFill>
                <a:latin typeface="Lato Regular"/>
                <a:ea typeface="+mn-ea"/>
                <a:cs typeface="+mn-cs"/>
              </a:rPr>
              <a:t>Disadvantages: $$, no regression of </a:t>
            </a:r>
          </a:p>
          <a:p>
            <a:pPr marL="0" indent="0">
              <a:buNone/>
            </a:pPr>
            <a:r>
              <a:rPr lang="en-US" sz="2800" kern="1200" dirty="0">
                <a:solidFill>
                  <a:srgbClr val="000000"/>
                </a:solidFill>
                <a:latin typeface="Lato Regular"/>
                <a:ea typeface="+mn-ea"/>
                <a:cs typeface="+mn-cs"/>
              </a:rPr>
              <a:t>   changes already happened, growth, bones</a:t>
            </a:r>
          </a:p>
          <a:p>
            <a:endParaRPr lang="en-US" dirty="0"/>
          </a:p>
        </p:txBody>
      </p:sp>
    </p:spTree>
    <p:extLst>
      <p:ext uri="{BB962C8B-B14F-4D97-AF65-F5344CB8AC3E}">
        <p14:creationId xmlns:p14="http://schemas.microsoft.com/office/powerpoint/2010/main" val="281738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IACAPAP Chapter H.3 Pge 12</a:t>
            </a:r>
          </a:p>
          <a:p>
            <a:r>
              <a:rPr lang="en-US" dirty="0"/>
              <a:t>At present, evidence suggests that both psychosocial and biological elements are involved. </a:t>
            </a:r>
          </a:p>
          <a:p>
            <a:r>
              <a:rPr lang="en-US" dirty="0"/>
              <a:t>Single mechanism unlikely</a:t>
            </a:r>
          </a:p>
          <a:p>
            <a:r>
              <a:rPr lang="en-US" dirty="0"/>
              <a:t>Twin studies suggest strong heritable component with additional environmental contributors</a:t>
            </a:r>
          </a:p>
          <a:p>
            <a:endParaRPr lang="en-US" dirty="0"/>
          </a:p>
          <a:p>
            <a:r>
              <a:rPr lang="en-US" dirty="0"/>
              <a:t>Large-scale Dutch study (N=24,000) monozygotic and dizygotic twins compared; genetic factors contributed to 70% of cross-gender behavior</a:t>
            </a:r>
          </a:p>
          <a:p>
            <a:r>
              <a:rPr lang="en-US" dirty="0"/>
              <a:t>Sex differentiation hypothesis: TG individuals my have brain structures and functioning more closely aligned with their gender identity than with assigned gender at birth</a:t>
            </a:r>
          </a:p>
        </p:txBody>
      </p:sp>
      <p:sp>
        <p:nvSpPr>
          <p:cNvPr id="4" name="Slide Number Placeholder 3"/>
          <p:cNvSpPr>
            <a:spLocks noGrp="1"/>
          </p:cNvSpPr>
          <p:nvPr>
            <p:ph type="sldNum" sz="quarter" idx="5"/>
          </p:nvPr>
        </p:nvSpPr>
        <p:spPr/>
        <p:txBody>
          <a:bodyPr/>
          <a:lstStyle/>
          <a:p>
            <a:fld id="{F7510C22-AB3E-3144-954A-30AFB7F4824B}" type="slidenum">
              <a:rPr lang="en-US" smtClean="0"/>
              <a:pPr/>
              <a:t>19</a:t>
            </a:fld>
            <a:endParaRPr lang="en-US" dirty="0"/>
          </a:p>
        </p:txBody>
      </p:sp>
    </p:spTree>
    <p:extLst>
      <p:ext uri="{BB962C8B-B14F-4D97-AF65-F5344CB8AC3E}">
        <p14:creationId xmlns:p14="http://schemas.microsoft.com/office/powerpoint/2010/main" val="12879686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Fertility considerations</a:t>
            </a:r>
          </a:p>
          <a:p>
            <a:r>
              <a:rPr lang="en-US" sz="1200" b="1" kern="1200" dirty="0">
                <a:solidFill>
                  <a:schemeClr val="tx1"/>
                </a:solidFill>
                <a:latin typeface="Lato Regular"/>
                <a:ea typeface="+mn-ea"/>
                <a:cs typeface="+mn-cs"/>
              </a:rPr>
              <a:t>World Professional Association for Transgender Health Standards of Care and Endocrine Society suggest:</a:t>
            </a:r>
          </a:p>
          <a:p>
            <a:pPr marL="0" indent="0">
              <a:buNone/>
            </a:pPr>
            <a:endParaRPr lang="en-US" sz="1200" kern="1200" dirty="0">
              <a:solidFill>
                <a:schemeClr val="tx1"/>
              </a:solidFill>
              <a:latin typeface="Lato Regular"/>
              <a:ea typeface="+mn-ea"/>
              <a:cs typeface="+mn-cs"/>
            </a:endParaRPr>
          </a:p>
          <a:p>
            <a:pPr lvl="1">
              <a:buFont typeface="Arial" panose="020B0604020202020204" pitchFamily="34" charset="0"/>
              <a:buChar char="•"/>
            </a:pPr>
            <a:r>
              <a:rPr lang="en-US" sz="1200" kern="1200" dirty="0">
                <a:solidFill>
                  <a:schemeClr val="tx1"/>
                </a:solidFill>
                <a:latin typeface="Lato Regular"/>
                <a:ea typeface="+mn-ea"/>
                <a:cs typeface="+mn-cs"/>
              </a:rPr>
              <a:t>Health care professionals should discuss reproductive options with patients prior to initiation of medical treatments for gender dysphoria</a:t>
            </a:r>
          </a:p>
          <a:p>
            <a:pPr lvl="1">
              <a:buFont typeface="Arial" panose="020B0604020202020204" pitchFamily="34" charset="0"/>
              <a:buChar char="•"/>
            </a:pPr>
            <a:endParaRPr lang="en-US" sz="1200" kern="1200" dirty="0">
              <a:solidFill>
                <a:schemeClr val="tx1"/>
              </a:solidFill>
              <a:latin typeface="Lato Regular"/>
              <a:ea typeface="+mn-ea"/>
              <a:cs typeface="+mn-cs"/>
            </a:endParaRPr>
          </a:p>
          <a:p>
            <a:pPr lvl="1">
              <a:buFont typeface="Arial" panose="020B0604020202020204" pitchFamily="34" charset="0"/>
              <a:buChar char="•"/>
            </a:pPr>
            <a:r>
              <a:rPr lang="en-US" sz="1200" kern="1200" dirty="0">
                <a:solidFill>
                  <a:schemeClr val="tx1"/>
                </a:solidFill>
                <a:latin typeface="Lato Regular"/>
                <a:ea typeface="+mn-ea"/>
                <a:cs typeface="+mn-cs"/>
              </a:rPr>
              <a:t>Discussions should occur even if patients are not interested in these issues at the time of treatment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136</a:t>
            </a:fld>
            <a:endParaRPr lang="en-US" dirty="0"/>
          </a:p>
        </p:txBody>
      </p:sp>
    </p:spTree>
    <p:extLst>
      <p:ext uri="{BB962C8B-B14F-4D97-AF65-F5344CB8AC3E}">
        <p14:creationId xmlns:p14="http://schemas.microsoft.com/office/powerpoint/2010/main" val="14212066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of Medical Services</a:t>
            </a:r>
          </a:p>
          <a:p>
            <a:r>
              <a:rPr lang="en-US" dirty="0"/>
              <a:t>Pubertal suppression and hormone therapy</a:t>
            </a:r>
          </a:p>
          <a:p>
            <a:r>
              <a:rPr lang="en-US" dirty="0"/>
              <a:t>Electrolysis and laser hair removal</a:t>
            </a:r>
          </a:p>
          <a:p>
            <a:r>
              <a:rPr lang="en-US" dirty="0"/>
              <a:t>Voice and communication training</a:t>
            </a:r>
          </a:p>
          <a:p>
            <a:r>
              <a:rPr lang="en-US" dirty="0"/>
              <a:t>Fertility and assisted reproduction</a:t>
            </a:r>
          </a:p>
          <a:p>
            <a:r>
              <a:rPr lang="en-US" dirty="0"/>
              <a:t>Chest surgery (FTM and MTF)</a:t>
            </a:r>
          </a:p>
          <a:p>
            <a:r>
              <a:rPr lang="en-US" dirty="0"/>
              <a:t>Facial feminization surgery</a:t>
            </a:r>
          </a:p>
          <a:p>
            <a:r>
              <a:rPr lang="en-US" dirty="0"/>
              <a:t>Oophorectomy/hysterectomy</a:t>
            </a:r>
          </a:p>
          <a:p>
            <a:r>
              <a:rPr lang="en-US" dirty="0"/>
              <a:t>Orchiectomy</a:t>
            </a:r>
          </a:p>
          <a:p>
            <a:r>
              <a:rPr lang="en-US" dirty="0"/>
              <a:t>Vaginoplasty </a:t>
            </a:r>
          </a:p>
          <a:p>
            <a:r>
              <a:rPr lang="en-US" dirty="0"/>
              <a:t>Metoidioplasty </a:t>
            </a:r>
          </a:p>
          <a:p>
            <a:r>
              <a:rPr lang="en-US" dirty="0"/>
              <a:t>Phalloplasty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137</a:t>
            </a:fld>
            <a:endParaRPr lang="en-US" dirty="0"/>
          </a:p>
        </p:txBody>
      </p:sp>
    </p:spTree>
    <p:extLst>
      <p:ext uri="{BB962C8B-B14F-4D97-AF65-F5344CB8AC3E}">
        <p14:creationId xmlns:p14="http://schemas.microsoft.com/office/powerpoint/2010/main" val="28485884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kern="1200" dirty="0">
                <a:solidFill>
                  <a:srgbClr val="000000"/>
                </a:solidFill>
                <a:latin typeface="Lato Regular"/>
                <a:ea typeface="+mn-ea"/>
                <a:cs typeface="+mn-cs"/>
              </a:rPr>
              <a:t>Role of care providers</a:t>
            </a:r>
          </a:p>
          <a:p>
            <a:pPr marL="0" indent="0">
              <a:buNone/>
            </a:pPr>
            <a:r>
              <a:rPr lang="en-US" sz="2800" kern="1200" dirty="0">
                <a:solidFill>
                  <a:srgbClr val="000000"/>
                </a:solidFill>
                <a:latin typeface="Lato Regular"/>
                <a:ea typeface="+mn-ea"/>
                <a:cs typeface="+mn-cs"/>
              </a:rPr>
              <a:t>Addressing parental and other caregiver concerns. Provide </a:t>
            </a:r>
            <a:r>
              <a:rPr lang="en-US" sz="2800" i="1" kern="1200" dirty="0">
                <a:solidFill>
                  <a:srgbClr val="FF0000"/>
                </a:solidFill>
                <a:latin typeface="Lato Regular"/>
                <a:ea typeface="+mn-ea"/>
                <a:cs typeface="+mn-cs"/>
              </a:rPr>
              <a:t>reassurance</a:t>
            </a:r>
          </a:p>
          <a:p>
            <a:pPr lvl="1">
              <a:buFont typeface="Arial" panose="020B0604020202020204" pitchFamily="34" charset="0"/>
              <a:buChar char="•"/>
            </a:pPr>
            <a:r>
              <a:rPr lang="en-US" sz="2200" kern="1200" dirty="0">
                <a:solidFill>
                  <a:srgbClr val="000000"/>
                </a:solidFill>
                <a:latin typeface="Lato Regular"/>
                <a:ea typeface="+mn-ea"/>
                <a:cs typeface="+mn-cs"/>
              </a:rPr>
              <a:t>Gender fluidity &amp; questioning common at young age</a:t>
            </a:r>
          </a:p>
          <a:p>
            <a:pPr lvl="1">
              <a:buFont typeface="Arial" panose="020B0604020202020204" pitchFamily="34" charset="0"/>
              <a:buChar char="•"/>
            </a:pPr>
            <a:r>
              <a:rPr lang="en-US" sz="2200" kern="1200" dirty="0">
                <a:solidFill>
                  <a:srgbClr val="000000"/>
                </a:solidFill>
                <a:latin typeface="Lato Regular"/>
                <a:ea typeface="+mn-ea"/>
                <a:cs typeface="+mn-cs"/>
              </a:rPr>
              <a:t>Give young person freedom to express their gender</a:t>
            </a:r>
          </a:p>
          <a:p>
            <a:pPr lvl="1">
              <a:buFont typeface="Arial" panose="020B0604020202020204" pitchFamily="34" charset="0"/>
              <a:buChar char="•"/>
            </a:pPr>
            <a:r>
              <a:rPr lang="en-US" sz="2200" kern="1200" dirty="0">
                <a:solidFill>
                  <a:srgbClr val="000000"/>
                </a:solidFill>
                <a:latin typeface="Lato Regular"/>
                <a:ea typeface="+mn-ea"/>
                <a:cs typeface="+mn-cs"/>
              </a:rPr>
              <a:t>Gender dysphoria should be taken seriously</a:t>
            </a:r>
          </a:p>
          <a:p>
            <a:pPr marL="0" indent="0">
              <a:buNone/>
            </a:pPr>
            <a:r>
              <a:rPr lang="en-US" sz="2800" kern="1200" dirty="0">
                <a:solidFill>
                  <a:srgbClr val="000000"/>
                </a:solidFill>
                <a:latin typeface="Lato Regular"/>
                <a:ea typeface="+mn-ea"/>
                <a:cs typeface="+mn-cs"/>
              </a:rPr>
              <a:t>Creating an </a:t>
            </a:r>
            <a:r>
              <a:rPr lang="en-US" sz="2800" i="1" kern="1200" dirty="0">
                <a:solidFill>
                  <a:srgbClr val="FF0000"/>
                </a:solidFill>
                <a:latin typeface="Lato Regular"/>
                <a:ea typeface="+mn-ea"/>
                <a:cs typeface="+mn-cs"/>
              </a:rPr>
              <a:t>affirming</a:t>
            </a:r>
            <a:r>
              <a:rPr lang="en-US" sz="2800" kern="1200" dirty="0">
                <a:solidFill>
                  <a:schemeClr val="tx1"/>
                </a:solidFill>
                <a:latin typeface="Lato Regular"/>
                <a:ea typeface="+mn-ea"/>
                <a:cs typeface="+mn-cs"/>
              </a:rPr>
              <a:t> </a:t>
            </a:r>
            <a:r>
              <a:rPr lang="en-US" sz="2800" kern="1200" dirty="0">
                <a:solidFill>
                  <a:srgbClr val="000000"/>
                </a:solidFill>
                <a:latin typeface="Lato Regular"/>
                <a:ea typeface="+mn-ea"/>
                <a:cs typeface="+mn-cs"/>
              </a:rPr>
              <a:t>environment</a:t>
            </a:r>
          </a:p>
          <a:p>
            <a:pPr lvl="1">
              <a:buFont typeface="Arial" panose="020B0604020202020204" pitchFamily="34" charset="0"/>
              <a:buChar char="•"/>
            </a:pPr>
            <a:r>
              <a:rPr lang="en-US" sz="2200" kern="1200" dirty="0">
                <a:solidFill>
                  <a:srgbClr val="000000"/>
                </a:solidFill>
                <a:latin typeface="Lato Regular"/>
                <a:ea typeface="+mn-ea"/>
                <a:cs typeface="+mn-cs"/>
              </a:rPr>
              <a:t>Using correct name/pronouns; ensuring staff do the same</a:t>
            </a:r>
          </a:p>
          <a:p>
            <a:pPr lvl="1">
              <a:buFont typeface="Arial" panose="020B0604020202020204" pitchFamily="34" charset="0"/>
              <a:buChar char="•"/>
            </a:pPr>
            <a:r>
              <a:rPr lang="en-US" sz="2200" kern="1200" dirty="0">
                <a:solidFill>
                  <a:srgbClr val="000000"/>
                </a:solidFill>
                <a:latin typeface="Lato Regular"/>
                <a:ea typeface="+mn-ea"/>
                <a:cs typeface="+mn-cs"/>
              </a:rPr>
              <a:t>Being sensitive with physical exams</a:t>
            </a:r>
            <a:endParaRPr lang="en-US" sz="1200" b="1" kern="1200" dirty="0">
              <a:solidFill>
                <a:srgbClr val="000000"/>
              </a:solidFill>
              <a:latin typeface="Lato Regular"/>
              <a:ea typeface="+mn-ea"/>
              <a:cs typeface="+mn-cs"/>
            </a:endParaRPr>
          </a:p>
          <a:p>
            <a:pPr marL="0" indent="0">
              <a:buNone/>
            </a:pPr>
            <a:r>
              <a:rPr lang="en-US" sz="2800" i="1" kern="1200" dirty="0">
                <a:solidFill>
                  <a:srgbClr val="FF0000"/>
                </a:solidFill>
                <a:latin typeface="Lato Regular"/>
                <a:ea typeface="+mn-ea"/>
                <a:cs typeface="+mn-cs"/>
              </a:rPr>
              <a:t>Support</a:t>
            </a:r>
            <a:r>
              <a:rPr lang="en-US" sz="2800" kern="1200" dirty="0">
                <a:solidFill>
                  <a:schemeClr val="tx1"/>
                </a:solidFill>
                <a:latin typeface="Lato Regular"/>
                <a:ea typeface="+mn-ea"/>
                <a:cs typeface="+mn-cs"/>
              </a:rPr>
              <a:t> </a:t>
            </a:r>
            <a:r>
              <a:rPr lang="en-US" sz="2800" kern="1200" dirty="0">
                <a:solidFill>
                  <a:srgbClr val="000000"/>
                </a:solidFill>
                <a:latin typeface="Lato Regular"/>
                <a:ea typeface="+mn-ea"/>
                <a:cs typeface="+mn-cs"/>
              </a:rPr>
              <a:t>during transition</a:t>
            </a:r>
          </a:p>
          <a:p>
            <a:pPr lvl="1">
              <a:buFont typeface="Arial" panose="020B0604020202020204" pitchFamily="34" charset="0"/>
              <a:buChar char="•"/>
            </a:pPr>
            <a:r>
              <a:rPr lang="en-US" sz="2200" kern="1200" dirty="0">
                <a:solidFill>
                  <a:srgbClr val="000000"/>
                </a:solidFill>
                <a:latin typeface="Lato Regular"/>
                <a:ea typeface="+mn-ea"/>
                <a:cs typeface="+mn-cs"/>
              </a:rPr>
              <a:t>Knowledgeable of local resources and appropriate referrals </a:t>
            </a:r>
          </a:p>
          <a:p>
            <a:pPr lvl="1">
              <a:buFont typeface="Arial" panose="020B0604020202020204" pitchFamily="34" charset="0"/>
              <a:buChar char="•"/>
            </a:pPr>
            <a:r>
              <a:rPr lang="en-US" sz="2200" kern="1200" dirty="0">
                <a:solidFill>
                  <a:srgbClr val="000000"/>
                </a:solidFill>
                <a:latin typeface="Lato Regular"/>
                <a:ea typeface="+mn-ea"/>
                <a:cs typeface="+mn-cs"/>
              </a:rPr>
              <a:t>Sounding board for young person to explore changes taking place</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138</a:t>
            </a:fld>
            <a:endParaRPr lang="en-US" dirty="0"/>
          </a:p>
        </p:txBody>
      </p:sp>
    </p:spTree>
    <p:extLst>
      <p:ext uri="{BB962C8B-B14F-4D97-AF65-F5344CB8AC3E}">
        <p14:creationId xmlns:p14="http://schemas.microsoft.com/office/powerpoint/2010/main" val="6188750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rgbClr val="FF0000"/>
                </a:solidFill>
              </a:rPr>
              <a:t>“Healthcare providers are advised to act as allies by creating a safe space for young people, bolstering protective factors, and supporting their healthy development”</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140</a:t>
            </a:fld>
            <a:endParaRPr lang="en-US" dirty="0"/>
          </a:p>
        </p:txBody>
      </p:sp>
    </p:spTree>
    <p:extLst>
      <p:ext uri="{BB962C8B-B14F-4D97-AF65-F5344CB8AC3E}">
        <p14:creationId xmlns:p14="http://schemas.microsoft.com/office/powerpoint/2010/main" val="17737632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xfrm>
            <a:off x="3976333" y="8839014"/>
            <a:ext cx="3041968" cy="4652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4" rIns="93287" bIns="46644"/>
          <a:lstStyle>
            <a:lvl1pPr eaLnBrk="0" hangingPunct="0">
              <a:defRPr sz="2400">
                <a:solidFill>
                  <a:schemeClr val="tx1"/>
                </a:solidFill>
                <a:latin typeface="Arial" charset="0"/>
                <a:ea typeface="ＭＳ Ｐゴシック" pitchFamily="34" charset="-128"/>
              </a:defRPr>
            </a:lvl1pPr>
            <a:lvl2pPr marL="757958" indent="-291522" eaLnBrk="0" hangingPunct="0">
              <a:defRPr sz="2400">
                <a:solidFill>
                  <a:schemeClr val="tx1"/>
                </a:solidFill>
                <a:latin typeface="Arial" charset="0"/>
                <a:ea typeface="ＭＳ Ｐゴシック" pitchFamily="34" charset="-128"/>
              </a:defRPr>
            </a:lvl2pPr>
            <a:lvl3pPr marL="1166089" indent="-233218" eaLnBrk="0" hangingPunct="0">
              <a:defRPr sz="2400">
                <a:solidFill>
                  <a:schemeClr val="tx1"/>
                </a:solidFill>
                <a:latin typeface="Arial" charset="0"/>
                <a:ea typeface="ＭＳ Ｐゴシック" pitchFamily="34" charset="-128"/>
              </a:defRPr>
            </a:lvl3pPr>
            <a:lvl4pPr marL="1632524" indent="-233218" eaLnBrk="0" hangingPunct="0">
              <a:defRPr sz="2400">
                <a:solidFill>
                  <a:schemeClr val="tx1"/>
                </a:solidFill>
                <a:latin typeface="Arial" charset="0"/>
                <a:ea typeface="ＭＳ Ｐゴシック" pitchFamily="34" charset="-128"/>
              </a:defRPr>
            </a:lvl4pPr>
            <a:lvl5pPr marL="2098959" indent="-233218" eaLnBrk="0" hangingPunct="0">
              <a:defRPr sz="2400">
                <a:solidFill>
                  <a:schemeClr val="tx1"/>
                </a:solidFill>
                <a:latin typeface="Arial" charset="0"/>
                <a:ea typeface="ＭＳ Ｐゴシック" pitchFamily="34" charset="-128"/>
              </a:defRPr>
            </a:lvl5pPr>
            <a:lvl6pPr marL="2565395" indent="-233218" eaLnBrk="0" fontAlgn="base" hangingPunct="0">
              <a:spcBef>
                <a:spcPct val="0"/>
              </a:spcBef>
              <a:spcAft>
                <a:spcPct val="0"/>
              </a:spcAft>
              <a:defRPr sz="2400">
                <a:solidFill>
                  <a:schemeClr val="tx1"/>
                </a:solidFill>
                <a:latin typeface="Arial" charset="0"/>
                <a:ea typeface="ＭＳ Ｐゴシック" pitchFamily="34" charset="-128"/>
              </a:defRPr>
            </a:lvl6pPr>
            <a:lvl7pPr marL="3031830" indent="-233218" eaLnBrk="0" fontAlgn="base" hangingPunct="0">
              <a:spcBef>
                <a:spcPct val="0"/>
              </a:spcBef>
              <a:spcAft>
                <a:spcPct val="0"/>
              </a:spcAft>
              <a:defRPr sz="2400">
                <a:solidFill>
                  <a:schemeClr val="tx1"/>
                </a:solidFill>
                <a:latin typeface="Arial" charset="0"/>
                <a:ea typeface="ＭＳ Ｐゴシック" pitchFamily="34" charset="-128"/>
              </a:defRPr>
            </a:lvl7pPr>
            <a:lvl8pPr marL="3498266" indent="-233218" eaLnBrk="0" fontAlgn="base" hangingPunct="0">
              <a:spcBef>
                <a:spcPct val="0"/>
              </a:spcBef>
              <a:spcAft>
                <a:spcPct val="0"/>
              </a:spcAft>
              <a:defRPr sz="2400">
                <a:solidFill>
                  <a:schemeClr val="tx1"/>
                </a:solidFill>
                <a:latin typeface="Arial" charset="0"/>
                <a:ea typeface="ＭＳ Ｐゴシック" pitchFamily="34" charset="-128"/>
              </a:defRPr>
            </a:lvl8pPr>
            <a:lvl9pPr marL="3964701" indent="-233218"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32DDE4FD-BAE0-4C5A-809F-12CD0630B910}" type="slidenum">
              <a:rPr lang="en-US" altLang="en-US" sz="1200"/>
              <a:pPr eaLnBrk="1" hangingPunct="1"/>
              <a:t>141</a:t>
            </a:fld>
            <a:endParaRPr lang="en-US" altLang="en-US" sz="1200" dirty="0"/>
          </a:p>
        </p:txBody>
      </p:sp>
      <p:sp>
        <p:nvSpPr>
          <p:cNvPr id="27650" name="Rectangle 2"/>
          <p:cNvSpPr>
            <a:spLocks noGrp="1" noRot="1" noChangeAspect="1" noChangeArrowheads="1" noTextEdit="1"/>
          </p:cNvSpPr>
          <p:nvPr>
            <p:ph type="sldImg"/>
          </p:nvPr>
        </p:nvSpPr>
        <p:spPr>
          <a:xfrm>
            <a:off x="1185863" y="700088"/>
            <a:ext cx="4648200" cy="348615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Risk Profile of TGNC Youth:</a:t>
            </a:r>
          </a:p>
          <a:p>
            <a:pPr eaLnBrk="1" hangingPunct="1"/>
            <a:r>
              <a:rPr lang="en-US" altLang="en-US" dirty="0">
                <a:ea typeface="ＭＳ Ｐゴシック" pitchFamily="34" charset="-128"/>
              </a:rPr>
              <a:t>As compared to cisgender counterparts, TGNC are 2-3x more likely to experience:</a:t>
            </a:r>
          </a:p>
          <a:p>
            <a:pPr eaLnBrk="1" hangingPunct="1"/>
            <a:r>
              <a:rPr lang="en-US" altLang="en-US" dirty="0">
                <a:ea typeface="ＭＳ Ｐゴシック" pitchFamily="34" charset="-128"/>
              </a:rPr>
              <a:t>Symptoms of depression and anxiety </a:t>
            </a:r>
          </a:p>
          <a:p>
            <a:pPr eaLnBrk="1" hangingPunct="1"/>
            <a:r>
              <a:rPr lang="en-US" altLang="en-US" dirty="0">
                <a:ea typeface="ＭＳ Ｐゴシック" pitchFamily="34" charset="-128"/>
              </a:rPr>
              <a:t>Social isolation and rejection</a:t>
            </a:r>
          </a:p>
          <a:p>
            <a:pPr eaLnBrk="1" hangingPunct="1"/>
            <a:r>
              <a:rPr lang="en-US" altLang="en-US" dirty="0">
                <a:ea typeface="ＭＳ Ｐゴシック" pitchFamily="34" charset="-128"/>
              </a:rPr>
              <a:t>Low self-esteem/self-worth</a:t>
            </a:r>
          </a:p>
          <a:p>
            <a:pPr eaLnBrk="1" hangingPunct="1"/>
            <a:r>
              <a:rPr lang="en-US" altLang="en-US" dirty="0">
                <a:ea typeface="ＭＳ Ｐゴシック" pitchFamily="34" charset="-128"/>
              </a:rPr>
              <a:t>Self-harming behaviors </a:t>
            </a:r>
          </a:p>
          <a:p>
            <a:pPr eaLnBrk="1" hangingPunct="1"/>
            <a:r>
              <a:rPr lang="en-US" altLang="en-US" dirty="0">
                <a:ea typeface="ＭＳ Ｐゴシック" pitchFamily="34" charset="-128"/>
              </a:rPr>
              <a:t>Suicidal ideation </a:t>
            </a:r>
          </a:p>
          <a:p>
            <a:pPr eaLnBrk="1" hangingPunct="1"/>
            <a:r>
              <a:rPr lang="en-US" altLang="en-US" dirty="0">
                <a:ea typeface="ＭＳ Ｐゴシック" pitchFamily="34" charset="-128"/>
              </a:rPr>
              <a:t>Perception of being completely misunderstood and alone </a:t>
            </a: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7832778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xfrm>
            <a:off x="3976333" y="8839014"/>
            <a:ext cx="3041968" cy="4652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4" rIns="93287" bIns="46644"/>
          <a:lstStyle>
            <a:lvl1pPr eaLnBrk="0" hangingPunct="0">
              <a:defRPr sz="2400">
                <a:solidFill>
                  <a:schemeClr val="tx1"/>
                </a:solidFill>
                <a:latin typeface="Arial" charset="0"/>
                <a:ea typeface="ＭＳ Ｐゴシック" pitchFamily="34" charset="-128"/>
              </a:defRPr>
            </a:lvl1pPr>
            <a:lvl2pPr marL="757958" indent="-291522" eaLnBrk="0" hangingPunct="0">
              <a:defRPr sz="2400">
                <a:solidFill>
                  <a:schemeClr val="tx1"/>
                </a:solidFill>
                <a:latin typeface="Arial" charset="0"/>
                <a:ea typeface="ＭＳ Ｐゴシック" pitchFamily="34" charset="-128"/>
              </a:defRPr>
            </a:lvl2pPr>
            <a:lvl3pPr marL="1166089" indent="-233218" eaLnBrk="0" hangingPunct="0">
              <a:defRPr sz="2400">
                <a:solidFill>
                  <a:schemeClr val="tx1"/>
                </a:solidFill>
                <a:latin typeface="Arial" charset="0"/>
                <a:ea typeface="ＭＳ Ｐゴシック" pitchFamily="34" charset="-128"/>
              </a:defRPr>
            </a:lvl3pPr>
            <a:lvl4pPr marL="1632524" indent="-233218" eaLnBrk="0" hangingPunct="0">
              <a:defRPr sz="2400">
                <a:solidFill>
                  <a:schemeClr val="tx1"/>
                </a:solidFill>
                <a:latin typeface="Arial" charset="0"/>
                <a:ea typeface="ＭＳ Ｐゴシック" pitchFamily="34" charset="-128"/>
              </a:defRPr>
            </a:lvl4pPr>
            <a:lvl5pPr marL="2098959" indent="-233218" eaLnBrk="0" hangingPunct="0">
              <a:defRPr sz="2400">
                <a:solidFill>
                  <a:schemeClr val="tx1"/>
                </a:solidFill>
                <a:latin typeface="Arial" charset="0"/>
                <a:ea typeface="ＭＳ Ｐゴシック" pitchFamily="34" charset="-128"/>
              </a:defRPr>
            </a:lvl5pPr>
            <a:lvl6pPr marL="2565395" indent="-233218" eaLnBrk="0" fontAlgn="base" hangingPunct="0">
              <a:spcBef>
                <a:spcPct val="0"/>
              </a:spcBef>
              <a:spcAft>
                <a:spcPct val="0"/>
              </a:spcAft>
              <a:defRPr sz="2400">
                <a:solidFill>
                  <a:schemeClr val="tx1"/>
                </a:solidFill>
                <a:latin typeface="Arial" charset="0"/>
                <a:ea typeface="ＭＳ Ｐゴシック" pitchFamily="34" charset="-128"/>
              </a:defRPr>
            </a:lvl6pPr>
            <a:lvl7pPr marL="3031830" indent="-233218" eaLnBrk="0" fontAlgn="base" hangingPunct="0">
              <a:spcBef>
                <a:spcPct val="0"/>
              </a:spcBef>
              <a:spcAft>
                <a:spcPct val="0"/>
              </a:spcAft>
              <a:defRPr sz="2400">
                <a:solidFill>
                  <a:schemeClr val="tx1"/>
                </a:solidFill>
                <a:latin typeface="Arial" charset="0"/>
                <a:ea typeface="ＭＳ Ｐゴシック" pitchFamily="34" charset="-128"/>
              </a:defRPr>
            </a:lvl7pPr>
            <a:lvl8pPr marL="3498266" indent="-233218" eaLnBrk="0" fontAlgn="base" hangingPunct="0">
              <a:spcBef>
                <a:spcPct val="0"/>
              </a:spcBef>
              <a:spcAft>
                <a:spcPct val="0"/>
              </a:spcAft>
              <a:defRPr sz="2400">
                <a:solidFill>
                  <a:schemeClr val="tx1"/>
                </a:solidFill>
                <a:latin typeface="Arial" charset="0"/>
                <a:ea typeface="ＭＳ Ｐゴシック" pitchFamily="34" charset="-128"/>
              </a:defRPr>
            </a:lvl8pPr>
            <a:lvl9pPr marL="3964701" indent="-233218"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32DDE4FD-BAE0-4C5A-809F-12CD0630B910}" type="slidenum">
              <a:rPr lang="en-US" altLang="en-US" sz="1200"/>
              <a:pPr eaLnBrk="1" hangingPunct="1"/>
              <a:t>142</a:t>
            </a:fld>
            <a:endParaRPr lang="en-US" altLang="en-US" sz="1200" dirty="0"/>
          </a:p>
        </p:txBody>
      </p:sp>
      <p:sp>
        <p:nvSpPr>
          <p:cNvPr id="27650" name="Rectangle 2"/>
          <p:cNvSpPr>
            <a:spLocks noGrp="1" noRot="1" noChangeAspect="1" noChangeArrowheads="1" noTextEdit="1"/>
          </p:cNvSpPr>
          <p:nvPr>
            <p:ph type="sldImg"/>
          </p:nvPr>
        </p:nvSpPr>
        <p:spPr>
          <a:xfrm>
            <a:off x="1185863" y="700088"/>
            <a:ext cx="4648200" cy="348615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a:p>
            <a:pPr marL="0" indent="0">
              <a:lnSpc>
                <a:spcPct val="80000"/>
              </a:lnSpc>
              <a:buNone/>
            </a:pPr>
            <a:r>
              <a:rPr lang="en-US" altLang="en-US" sz="2400" kern="1200" dirty="0">
                <a:solidFill>
                  <a:schemeClr val="tx1"/>
                </a:solidFill>
                <a:latin typeface="Lato Regular"/>
                <a:ea typeface="ＭＳ Ｐゴシック" pitchFamily="34" charset="-128"/>
                <a:cs typeface="+mn-cs"/>
              </a:rPr>
              <a:t>Protective Factors TGNC Youth</a:t>
            </a:r>
          </a:p>
          <a:p>
            <a:pPr marL="0" indent="0">
              <a:lnSpc>
                <a:spcPct val="80000"/>
              </a:lnSpc>
              <a:buNone/>
            </a:pPr>
            <a:r>
              <a:rPr lang="en-US" altLang="en-US" sz="2400" kern="1200" dirty="0">
                <a:solidFill>
                  <a:schemeClr val="tx1"/>
                </a:solidFill>
                <a:latin typeface="Lato Regular"/>
                <a:ea typeface="ＭＳ Ｐゴシック" pitchFamily="34" charset="-128"/>
                <a:cs typeface="+mn-cs"/>
              </a:rPr>
              <a:t>When identified as a protective variable, TGNC youth are </a:t>
            </a:r>
            <a:r>
              <a:rPr lang="en-US" altLang="en-US" sz="2400" kern="1200" dirty="0">
                <a:solidFill>
                  <a:srgbClr val="FF0000"/>
                </a:solidFill>
                <a:latin typeface="Lato Regular"/>
                <a:ea typeface="ＭＳ Ｐゴシック" pitchFamily="34" charset="-128"/>
                <a:cs typeface="+mn-cs"/>
              </a:rPr>
              <a:t>comparable to or surpass </a:t>
            </a:r>
            <a:r>
              <a:rPr lang="en-US" altLang="en-US" sz="1200" kern="1200" dirty="0">
                <a:solidFill>
                  <a:schemeClr val="tx1"/>
                </a:solidFill>
                <a:latin typeface="Lato Regular"/>
                <a:ea typeface="ＭＳ Ｐゴシック" pitchFamily="34" charset="-128"/>
                <a:cs typeface="+mn-cs"/>
              </a:rPr>
              <a:t>their</a:t>
            </a:r>
            <a:r>
              <a:rPr lang="en-US" altLang="en-US" sz="1200" kern="1200" dirty="0">
                <a:solidFill>
                  <a:srgbClr val="FF0000"/>
                </a:solidFill>
                <a:latin typeface="Lato Regular"/>
                <a:ea typeface="ＭＳ Ｐゴシック" pitchFamily="34" charset="-128"/>
                <a:cs typeface="+mn-cs"/>
              </a:rPr>
              <a:t> </a:t>
            </a:r>
            <a:r>
              <a:rPr lang="en-US" altLang="en-US" sz="1200" kern="1200" dirty="0">
                <a:solidFill>
                  <a:schemeClr val="tx1"/>
                </a:solidFill>
                <a:latin typeface="Lato Regular"/>
                <a:ea typeface="ＭＳ Ｐゴシック" pitchFamily="34" charset="-128"/>
                <a:cs typeface="+mn-cs"/>
              </a:rPr>
              <a:t>cisgender counterparts in </a:t>
            </a:r>
            <a:r>
              <a:rPr lang="en-US" altLang="en-US" sz="2400" kern="1200" dirty="0">
                <a:solidFill>
                  <a:schemeClr val="tx1"/>
                </a:solidFill>
                <a:latin typeface="Lato Regular"/>
                <a:ea typeface="ＭＳ Ｐゴシック" pitchFamily="34" charset="-128"/>
                <a:cs typeface="+mn-cs"/>
              </a:rPr>
              <a:t>the benefits of:</a:t>
            </a:r>
          </a:p>
          <a:p>
            <a:pPr marL="0" indent="0" eaLnBrk="1" hangingPunct="1">
              <a:lnSpc>
                <a:spcPct val="80000"/>
              </a:lnSpc>
              <a:buNone/>
            </a:pPr>
            <a:endParaRPr lang="en-US" altLang="en-US" sz="2400" kern="1200" dirty="0">
              <a:solidFill>
                <a:schemeClr val="tx1"/>
              </a:solidFill>
              <a:latin typeface="Lato Regular"/>
              <a:ea typeface="ＭＳ Ｐゴシック" pitchFamily="34" charset="-128"/>
              <a:cs typeface="+mn-cs"/>
            </a:endParaRPr>
          </a:p>
          <a:p>
            <a:pPr marL="457200" lvl="1" indent="0">
              <a:lnSpc>
                <a:spcPct val="80000"/>
              </a:lnSpc>
              <a:buNone/>
            </a:pPr>
            <a:r>
              <a:rPr lang="en-US" altLang="en-US" sz="1200" kern="1200" dirty="0">
                <a:solidFill>
                  <a:schemeClr val="tx1"/>
                </a:solidFill>
                <a:latin typeface="Lato Regular"/>
                <a:ea typeface="ＭＳ Ｐゴシック" pitchFamily="34" charset="-128"/>
                <a:cs typeface="+mn-cs"/>
              </a:rPr>
              <a:t>Internal assets (resilience, coping skills)</a:t>
            </a:r>
          </a:p>
          <a:p>
            <a:pPr marL="457200" lvl="1" indent="0">
              <a:lnSpc>
                <a:spcPct val="80000"/>
              </a:lnSpc>
              <a:buNone/>
            </a:pPr>
            <a:r>
              <a:rPr lang="en-US" altLang="en-US" sz="1200" kern="1200" dirty="0">
                <a:solidFill>
                  <a:schemeClr val="tx1"/>
                </a:solidFill>
                <a:latin typeface="Lato Regular"/>
                <a:ea typeface="ＭＳ Ｐゴシック" pitchFamily="34" charset="-128"/>
                <a:cs typeface="+mn-cs"/>
              </a:rPr>
              <a:t>Family connectedness</a:t>
            </a:r>
          </a:p>
          <a:p>
            <a:pPr marL="457200" lvl="1" indent="0">
              <a:lnSpc>
                <a:spcPct val="80000"/>
              </a:lnSpc>
              <a:buNone/>
            </a:pPr>
            <a:r>
              <a:rPr lang="en-US" altLang="en-US" sz="1200" kern="1200" dirty="0">
                <a:solidFill>
                  <a:schemeClr val="tx1"/>
                </a:solidFill>
                <a:latin typeface="Lato Regular"/>
                <a:ea typeface="ＭＳ Ｐゴシック" pitchFamily="34" charset="-128"/>
                <a:cs typeface="+mn-cs"/>
              </a:rPr>
              <a:t>Student Teacher relationships</a:t>
            </a:r>
          </a:p>
          <a:p>
            <a:pPr marL="457200" lvl="1" indent="0">
              <a:lnSpc>
                <a:spcPct val="80000"/>
              </a:lnSpc>
              <a:buNone/>
            </a:pPr>
            <a:r>
              <a:rPr lang="en-US" altLang="en-US" sz="1200" kern="1200" dirty="0">
                <a:solidFill>
                  <a:schemeClr val="tx1"/>
                </a:solidFill>
                <a:latin typeface="Lato Regular"/>
                <a:ea typeface="ＭＳ Ｐゴシック" pitchFamily="34" charset="-128"/>
                <a:cs typeface="+mn-cs"/>
              </a:rPr>
              <a:t>Safety in community</a:t>
            </a:r>
          </a:p>
          <a:p>
            <a:pPr marL="0" indent="0" eaLnBrk="1" hangingPunct="1">
              <a:lnSpc>
                <a:spcPct val="80000"/>
              </a:lnSpc>
              <a:buNone/>
            </a:pPr>
            <a:endParaRPr lang="en-US" altLang="en-US" sz="2400" dirty="0">
              <a:ea typeface="ＭＳ Ｐゴシック" pitchFamily="34" charset="-128"/>
            </a:endParaRPr>
          </a:p>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290268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kern="1200" dirty="0">
                <a:solidFill>
                  <a:srgbClr val="000000"/>
                </a:solidFill>
                <a:latin typeface="Lato Regular"/>
                <a:ea typeface="+mn-ea"/>
                <a:cs typeface="+mn-cs"/>
              </a:rPr>
              <a:t>Other Risk Factors</a:t>
            </a:r>
          </a:p>
          <a:p>
            <a:pPr marL="0" indent="0">
              <a:buNone/>
            </a:pPr>
            <a:r>
              <a:rPr lang="en-US" sz="2800" kern="1200" dirty="0">
                <a:solidFill>
                  <a:srgbClr val="000000"/>
                </a:solidFill>
                <a:latin typeface="Lato Regular"/>
                <a:ea typeface="+mn-ea"/>
                <a:cs typeface="+mn-cs"/>
              </a:rPr>
              <a:t>Lack of understanding/support</a:t>
            </a:r>
          </a:p>
          <a:p>
            <a:pPr marL="457200" lvl="1" indent="0">
              <a:buNone/>
            </a:pPr>
            <a:r>
              <a:rPr lang="en-US" sz="2400" kern="1200" dirty="0">
                <a:solidFill>
                  <a:srgbClr val="000000"/>
                </a:solidFill>
                <a:latin typeface="Lato Regular"/>
                <a:ea typeface="+mn-ea"/>
                <a:cs typeface="+mn-cs"/>
              </a:rPr>
              <a:t>Disagreement between parents</a:t>
            </a:r>
          </a:p>
          <a:p>
            <a:pPr marL="457200" lvl="1" indent="0">
              <a:buNone/>
            </a:pPr>
            <a:r>
              <a:rPr lang="en-US" sz="2400" kern="1200" dirty="0">
                <a:solidFill>
                  <a:srgbClr val="000000"/>
                </a:solidFill>
                <a:latin typeface="Lato Regular"/>
                <a:ea typeface="+mn-ea"/>
                <a:cs typeface="+mn-cs"/>
              </a:rPr>
              <a:t>Attempt at reparative therapy</a:t>
            </a:r>
          </a:p>
          <a:p>
            <a:pPr marL="0" indent="0">
              <a:buNone/>
            </a:pPr>
            <a:r>
              <a:rPr lang="en-US" sz="2800" kern="1200" dirty="0">
                <a:solidFill>
                  <a:srgbClr val="000000"/>
                </a:solidFill>
                <a:latin typeface="Lato Regular"/>
                <a:ea typeface="+mn-ea"/>
                <a:cs typeface="+mn-cs"/>
              </a:rPr>
              <a:t>Homelessness</a:t>
            </a:r>
          </a:p>
          <a:p>
            <a:pPr marL="0" indent="0">
              <a:buNone/>
            </a:pPr>
            <a:r>
              <a:rPr lang="en-US" sz="2800" kern="1200" dirty="0">
                <a:solidFill>
                  <a:srgbClr val="000000"/>
                </a:solidFill>
                <a:latin typeface="Lato Regular"/>
                <a:ea typeface="+mn-ea"/>
                <a:cs typeface="+mn-cs"/>
              </a:rPr>
              <a:t>DHS involvement</a:t>
            </a:r>
          </a:p>
          <a:p>
            <a:pPr marL="0" indent="0">
              <a:buNone/>
            </a:pPr>
            <a:r>
              <a:rPr lang="en-US" sz="2800" kern="1200" dirty="0">
                <a:solidFill>
                  <a:srgbClr val="000000"/>
                </a:solidFill>
                <a:latin typeface="Lato Regular"/>
                <a:ea typeface="+mn-ea"/>
                <a:cs typeface="+mn-cs"/>
              </a:rPr>
              <a:t>Victims of violent abuse, harassment, bullying</a:t>
            </a:r>
          </a:p>
          <a:p>
            <a:pPr marL="0" indent="0">
              <a:buNone/>
            </a:pPr>
            <a:r>
              <a:rPr lang="en-US" sz="2800" kern="1200" dirty="0">
                <a:solidFill>
                  <a:srgbClr val="000000"/>
                </a:solidFill>
                <a:latin typeface="Lato Regular"/>
                <a:ea typeface="+mn-ea"/>
                <a:cs typeface="+mn-cs"/>
              </a:rPr>
              <a:t>Drop out of school</a:t>
            </a:r>
          </a:p>
          <a:p>
            <a:pPr marL="0" indent="0">
              <a:buNone/>
            </a:pPr>
            <a:r>
              <a:rPr lang="en-US" sz="2800" kern="1200" dirty="0">
                <a:solidFill>
                  <a:srgbClr val="000000"/>
                </a:solidFill>
                <a:latin typeface="Lato Regular"/>
                <a:ea typeface="+mn-ea"/>
                <a:cs typeface="+mn-cs"/>
              </a:rPr>
              <a:t>High risk behaviors to get desired treatments</a:t>
            </a:r>
          </a:p>
          <a:p>
            <a:pPr marL="0" indent="0">
              <a:buNone/>
            </a:pPr>
            <a:r>
              <a:rPr lang="en-US" sz="2800" kern="1200" dirty="0">
                <a:solidFill>
                  <a:srgbClr val="000000"/>
                </a:solidFill>
                <a:latin typeface="Lato Regular"/>
                <a:ea typeface="+mn-ea"/>
                <a:cs typeface="+mn-cs"/>
              </a:rPr>
              <a:t>Engaging in street economies</a:t>
            </a:r>
          </a:p>
          <a:p>
            <a:pPr marL="0" indent="0">
              <a:buNone/>
            </a:pPr>
            <a:r>
              <a:rPr lang="en-US" sz="2800" kern="1200" dirty="0">
                <a:solidFill>
                  <a:srgbClr val="000000"/>
                </a:solidFill>
                <a:latin typeface="Lato Regular"/>
                <a:ea typeface="+mn-ea"/>
                <a:cs typeface="+mn-cs"/>
              </a:rPr>
              <a:t>Interface with law enforcement</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143</a:t>
            </a:fld>
            <a:endParaRPr lang="en-US" dirty="0"/>
          </a:p>
        </p:txBody>
      </p:sp>
    </p:spTree>
    <p:extLst>
      <p:ext uri="{BB962C8B-B14F-4D97-AF65-F5344CB8AC3E}">
        <p14:creationId xmlns:p14="http://schemas.microsoft.com/office/powerpoint/2010/main" val="19329441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882B9D-8B27-473E-BE7A-251A6E978D22}" type="slidenum">
              <a:rPr lang="en-US" smtClean="0"/>
              <a:pPr>
                <a:defRPr/>
              </a:pPr>
              <a:t>145</a:t>
            </a:fld>
            <a:endParaRPr lang="en-US" dirty="0"/>
          </a:p>
        </p:txBody>
      </p:sp>
    </p:spTree>
    <p:extLst>
      <p:ext uri="{BB962C8B-B14F-4D97-AF65-F5344CB8AC3E}">
        <p14:creationId xmlns:p14="http://schemas.microsoft.com/office/powerpoint/2010/main" val="24873837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Clr>
                <a:schemeClr val="accent3"/>
              </a:buClr>
              <a:buNone/>
            </a:pPr>
            <a:r>
              <a:rPr lang="en-US" sz="1200" b="1" kern="1200" dirty="0">
                <a:solidFill>
                  <a:schemeClr val="tx1"/>
                </a:solidFill>
                <a:latin typeface="Lato Regular"/>
                <a:ea typeface="+mn-ea"/>
                <a:cs typeface="+mn-cs"/>
              </a:rPr>
              <a:t>Always use a person's affirmed name and pronoun...ALWAYS!</a:t>
            </a:r>
          </a:p>
          <a:p>
            <a:pPr lvl="1">
              <a:spcBef>
                <a:spcPts val="600"/>
              </a:spcBef>
              <a:buClr>
                <a:schemeClr val="accent3"/>
              </a:buClr>
            </a:pPr>
            <a:r>
              <a:rPr lang="en-US" sz="1200" kern="1200" dirty="0">
                <a:solidFill>
                  <a:schemeClr val="tx1"/>
                </a:solidFill>
                <a:latin typeface="Lato Regular"/>
                <a:ea typeface="+mn-ea"/>
                <a:cs typeface="+mn-cs"/>
              </a:rPr>
              <a:t>Even if they are pre-transition</a:t>
            </a:r>
          </a:p>
          <a:p>
            <a:pPr lvl="1">
              <a:spcBef>
                <a:spcPts val="600"/>
              </a:spcBef>
              <a:buClr>
                <a:schemeClr val="accent3"/>
              </a:buClr>
            </a:pPr>
            <a:r>
              <a:rPr lang="en-US" sz="1200" kern="1200" dirty="0">
                <a:solidFill>
                  <a:schemeClr val="tx1"/>
                </a:solidFill>
                <a:latin typeface="Lato Regular"/>
                <a:ea typeface="+mn-ea"/>
                <a:cs typeface="+mn-cs"/>
              </a:rPr>
              <a:t>Even if you feel silly or uncomfortable</a:t>
            </a:r>
          </a:p>
          <a:p>
            <a:pPr lvl="1">
              <a:spcBef>
                <a:spcPts val="600"/>
              </a:spcBef>
              <a:buClr>
                <a:schemeClr val="accent3"/>
              </a:buClr>
            </a:pPr>
            <a:r>
              <a:rPr lang="en-US" sz="1200" kern="1200" dirty="0">
                <a:solidFill>
                  <a:schemeClr val="tx1"/>
                </a:solidFill>
                <a:latin typeface="Lato Regular"/>
                <a:ea typeface="+mn-ea"/>
                <a:cs typeface="+mn-cs"/>
              </a:rPr>
              <a:t>Even if they use gender neutral pronouns that are hard to remember</a:t>
            </a:r>
          </a:p>
          <a:p>
            <a:pPr lvl="1">
              <a:spcBef>
                <a:spcPts val="600"/>
              </a:spcBef>
              <a:buClr>
                <a:schemeClr val="accent3"/>
              </a:buClr>
            </a:pPr>
            <a:r>
              <a:rPr lang="en-US" sz="1200" kern="1200" dirty="0">
                <a:solidFill>
                  <a:schemeClr val="tx1"/>
                </a:solidFill>
                <a:latin typeface="Lato Regular"/>
                <a:ea typeface="+mn-ea"/>
                <a:cs typeface="+mn-cs"/>
              </a:rPr>
              <a:t>Even if they aren't close enough to hear you, or are not in your presence.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147</a:t>
            </a:fld>
            <a:endParaRPr lang="en-US" dirty="0"/>
          </a:p>
        </p:txBody>
      </p:sp>
    </p:spTree>
    <p:extLst>
      <p:ext uri="{BB962C8B-B14F-4D97-AF65-F5344CB8AC3E}">
        <p14:creationId xmlns:p14="http://schemas.microsoft.com/office/powerpoint/2010/main" val="2452681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1200"/>
              </a:spcBef>
              <a:buClr>
                <a:schemeClr val="accent3"/>
              </a:buClr>
            </a:pPr>
            <a:r>
              <a:rPr lang="en-US" sz="1200" kern="1200" dirty="0">
                <a:solidFill>
                  <a:schemeClr val="tx1"/>
                </a:solidFill>
                <a:latin typeface="Lato Regular"/>
                <a:ea typeface="+mn-ea"/>
                <a:cs typeface="+mn-cs"/>
              </a:rPr>
              <a:t>Listen for cues in introduction or in the conversation.</a:t>
            </a:r>
          </a:p>
          <a:p>
            <a:pPr lvl="1">
              <a:spcBef>
                <a:spcPts val="1200"/>
              </a:spcBef>
              <a:buClr>
                <a:schemeClr val="accent3"/>
              </a:buClr>
            </a:pPr>
            <a:r>
              <a:rPr lang="en-US" sz="1200" kern="1200" dirty="0">
                <a:solidFill>
                  <a:schemeClr val="tx1"/>
                </a:solidFill>
                <a:latin typeface="Lato Regular"/>
                <a:ea typeface="+mn-ea"/>
                <a:cs typeface="+mn-cs"/>
              </a:rPr>
              <a:t>Ask politely and privately "What pronouns do you use?“</a:t>
            </a:r>
          </a:p>
          <a:p>
            <a:pPr lvl="1">
              <a:spcBef>
                <a:spcPts val="1200"/>
              </a:spcBef>
              <a:buClr>
                <a:schemeClr val="accent3"/>
              </a:buClr>
            </a:pPr>
            <a:r>
              <a:rPr lang="en-US" sz="1200" kern="1200" dirty="0">
                <a:solidFill>
                  <a:schemeClr val="tx1"/>
                </a:solidFill>
                <a:latin typeface="Lato Regular"/>
                <a:ea typeface="+mn-ea"/>
                <a:cs typeface="+mn-cs"/>
              </a:rPr>
              <a:t>Use neutral pronouns until you know what they use.  </a:t>
            </a:r>
          </a:p>
          <a:p>
            <a:pPr lvl="1">
              <a:spcBef>
                <a:spcPts val="1200"/>
              </a:spcBef>
              <a:buClr>
                <a:schemeClr val="accent3"/>
              </a:buClr>
            </a:pPr>
            <a:r>
              <a:rPr lang="en-US" sz="1200" kern="1200" dirty="0">
                <a:solidFill>
                  <a:schemeClr val="tx1"/>
                </a:solidFill>
                <a:latin typeface="Lato Regular"/>
                <a:ea typeface="+mn-ea"/>
                <a:cs typeface="+mn-cs"/>
              </a:rPr>
              <a:t>Avoid referring to pronoun “preference” as this suggests it is optional.</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148</a:t>
            </a:fld>
            <a:endParaRPr lang="en-US" dirty="0"/>
          </a:p>
        </p:txBody>
      </p:sp>
    </p:spTree>
    <p:extLst>
      <p:ext uri="{BB962C8B-B14F-4D97-AF65-F5344CB8AC3E}">
        <p14:creationId xmlns:p14="http://schemas.microsoft.com/office/powerpoint/2010/main" val="397990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IACAPAP Chapter H.3 Pg 14</a:t>
            </a:r>
          </a:p>
        </p:txBody>
      </p:sp>
      <p:sp>
        <p:nvSpPr>
          <p:cNvPr id="4" name="Slide Number Placeholder 3"/>
          <p:cNvSpPr>
            <a:spLocks noGrp="1"/>
          </p:cNvSpPr>
          <p:nvPr>
            <p:ph type="sldNum" sz="quarter" idx="5"/>
          </p:nvPr>
        </p:nvSpPr>
        <p:spPr/>
        <p:txBody>
          <a:bodyPr/>
          <a:lstStyle/>
          <a:p>
            <a:fld id="{F7510C22-AB3E-3144-954A-30AFB7F4824B}" type="slidenum">
              <a:rPr lang="en-US" smtClean="0"/>
              <a:pPr/>
              <a:t>20</a:t>
            </a:fld>
            <a:endParaRPr lang="en-US" dirty="0"/>
          </a:p>
        </p:txBody>
      </p:sp>
    </p:spTree>
    <p:extLst>
      <p:ext uri="{BB962C8B-B14F-4D97-AF65-F5344CB8AC3E}">
        <p14:creationId xmlns:p14="http://schemas.microsoft.com/office/powerpoint/2010/main" val="445920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dirty="0">
                <a:effectLst/>
              </a:rPr>
              <a:t>Protective Factors</a:t>
            </a:r>
            <a:endParaRPr lang="en-US" sz="800" kern="1200" dirty="0">
              <a:solidFill>
                <a:srgbClr val="000000"/>
              </a:solidFill>
              <a:latin typeface="Lato Regular"/>
              <a:ea typeface="+mn-ea"/>
              <a:cs typeface="Arial" panose="020B0604020202020204" pitchFamily="34" charset="0"/>
            </a:endParaRPr>
          </a:p>
          <a:p>
            <a:pPr marL="0" indent="0">
              <a:buNone/>
            </a:pPr>
            <a:r>
              <a:rPr lang="en-US" sz="800" kern="1200" dirty="0">
                <a:solidFill>
                  <a:srgbClr val="000000"/>
                </a:solidFill>
                <a:latin typeface="Lato Regular"/>
                <a:ea typeface="+mn-ea"/>
                <a:cs typeface="Arial" panose="020B0604020202020204" pitchFamily="34" charset="0"/>
              </a:rPr>
              <a:t>Many individuals will choose binary pronouns of:  </a:t>
            </a:r>
            <a:r>
              <a:rPr lang="en-US" sz="800" b="1" kern="1200" dirty="0">
                <a:solidFill>
                  <a:srgbClr val="000000"/>
                </a:solidFill>
                <a:latin typeface="Lato Regular"/>
                <a:ea typeface="+mn-ea"/>
                <a:cs typeface="Arial" panose="020B0604020202020204" pitchFamily="34" charset="0"/>
              </a:rPr>
              <a:t>He/Him/His</a:t>
            </a:r>
            <a:r>
              <a:rPr lang="en-US" sz="800" kern="1200" dirty="0">
                <a:solidFill>
                  <a:srgbClr val="000000"/>
                </a:solidFill>
                <a:latin typeface="Lato Regular"/>
                <a:ea typeface="+mn-ea"/>
                <a:cs typeface="Arial" panose="020B0604020202020204" pitchFamily="34" charset="0"/>
              </a:rPr>
              <a:t> or </a:t>
            </a:r>
            <a:r>
              <a:rPr lang="en-US" sz="800" b="1" kern="1200" dirty="0">
                <a:solidFill>
                  <a:srgbClr val="000000"/>
                </a:solidFill>
                <a:latin typeface="Lato Regular"/>
                <a:ea typeface="+mn-ea"/>
                <a:cs typeface="Arial" panose="020B0604020202020204" pitchFamily="34" charset="0"/>
              </a:rPr>
              <a:t>She/Her/Hers</a:t>
            </a:r>
          </a:p>
          <a:p>
            <a:pPr marL="0" indent="0">
              <a:buNone/>
            </a:pPr>
            <a:endParaRPr lang="en-US" sz="800" kern="1200" dirty="0">
              <a:solidFill>
                <a:srgbClr val="000000"/>
              </a:solidFill>
              <a:latin typeface="Lato Regular"/>
              <a:ea typeface="+mn-ea"/>
              <a:cs typeface="Arial" panose="020B0604020202020204" pitchFamily="34" charset="0"/>
            </a:endParaRPr>
          </a:p>
          <a:p>
            <a:pPr marL="0" indent="0">
              <a:buNone/>
            </a:pPr>
            <a:r>
              <a:rPr lang="en-US" sz="800" kern="1200" dirty="0">
                <a:solidFill>
                  <a:srgbClr val="000000"/>
                </a:solidFill>
                <a:latin typeface="Lato Regular"/>
                <a:ea typeface="+mn-ea"/>
                <a:cs typeface="Arial" panose="020B0604020202020204" pitchFamily="34" charset="0"/>
              </a:rPr>
              <a:t>Gender Neutral pronouns may include:  </a:t>
            </a:r>
            <a:r>
              <a:rPr lang="en-US" sz="800" b="1" kern="1200" dirty="0">
                <a:solidFill>
                  <a:srgbClr val="000000"/>
                </a:solidFill>
                <a:latin typeface="Lato Regular"/>
                <a:ea typeface="+mn-ea"/>
                <a:cs typeface="Arial" panose="020B0604020202020204" pitchFamily="34" charset="0"/>
              </a:rPr>
              <a:t>They, Them, or Their</a:t>
            </a:r>
          </a:p>
          <a:p>
            <a:pPr marL="0" indent="0">
              <a:buNone/>
            </a:pPr>
            <a:endParaRPr lang="en-US" sz="800" kern="1200" dirty="0">
              <a:solidFill>
                <a:srgbClr val="000000"/>
              </a:solidFill>
              <a:latin typeface="Lato Regular"/>
              <a:ea typeface="+mn-ea"/>
              <a:cs typeface="Arial" panose="020B0604020202020204" pitchFamily="34" charset="0"/>
            </a:endParaRPr>
          </a:p>
          <a:p>
            <a:pPr marL="0" indent="0">
              <a:buNone/>
            </a:pPr>
            <a:r>
              <a:rPr lang="en-US" sz="800" kern="1200" dirty="0">
                <a:solidFill>
                  <a:srgbClr val="000000"/>
                </a:solidFill>
                <a:latin typeface="Lato Regular"/>
                <a:ea typeface="+mn-ea"/>
                <a:cs typeface="Arial" panose="020B0604020202020204" pitchFamily="34" charset="0"/>
              </a:rPr>
              <a:t>Individuals assert their own pronoun.  It should not be assigned to them by someone else.  Pronouns should not be considered </a:t>
            </a:r>
            <a:r>
              <a:rPr lang="en-US" sz="800" i="1" kern="1200" dirty="0">
                <a:solidFill>
                  <a:srgbClr val="000000"/>
                </a:solidFill>
                <a:latin typeface="Lato Regular"/>
                <a:ea typeface="+mn-ea"/>
                <a:cs typeface="Arial" panose="020B0604020202020204" pitchFamily="34" charset="0"/>
              </a:rPr>
              <a:t>“preferred” </a:t>
            </a:r>
            <a:r>
              <a:rPr lang="en-US" sz="800" kern="1200" dirty="0">
                <a:solidFill>
                  <a:srgbClr val="000000"/>
                </a:solidFill>
                <a:latin typeface="Lato Regular"/>
                <a:ea typeface="+mn-ea"/>
                <a:cs typeface="Arial" panose="020B0604020202020204" pitchFamily="34" charset="0"/>
              </a:rPr>
              <a:t>as this indicates optional.</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149</a:t>
            </a:fld>
            <a:endParaRPr lang="en-US" dirty="0"/>
          </a:p>
        </p:txBody>
      </p:sp>
    </p:spTree>
    <p:extLst>
      <p:ext uri="{BB962C8B-B14F-4D97-AF65-F5344CB8AC3E}">
        <p14:creationId xmlns:p14="http://schemas.microsoft.com/office/powerpoint/2010/main" val="42625112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Clr>
                <a:schemeClr val="accent4"/>
              </a:buClr>
              <a:buNone/>
            </a:pPr>
            <a:r>
              <a:rPr lang="en-US" sz="800" kern="1200" dirty="0">
                <a:solidFill>
                  <a:schemeClr val="tx1">
                    <a:lumMod val="50000"/>
                  </a:schemeClr>
                </a:solidFill>
                <a:latin typeface="Lato Regular"/>
                <a:ea typeface="+mn-ea"/>
                <a:cs typeface="+mn-cs"/>
              </a:rPr>
              <a:t>If you make a mistake with someone’s name or pronoun: don't dwell on it, own it, correct it, learn from it and move on!</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150</a:t>
            </a:fld>
            <a:endParaRPr lang="en-US" dirty="0"/>
          </a:p>
        </p:txBody>
      </p:sp>
    </p:spTree>
    <p:extLst>
      <p:ext uri="{BB962C8B-B14F-4D97-AF65-F5344CB8AC3E}">
        <p14:creationId xmlns:p14="http://schemas.microsoft.com/office/powerpoint/2010/main" val="42363026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882B9D-8B27-473E-BE7A-251A6E978D22}" type="slidenum">
              <a:rPr lang="en-US" smtClean="0">
                <a:solidFill>
                  <a:prstClr val="black"/>
                </a:solidFill>
              </a:rPr>
              <a:pPr>
                <a:defRPr/>
              </a:pPr>
              <a:t>151</a:t>
            </a:fld>
            <a:endParaRPr lang="en-US" dirty="0">
              <a:solidFill>
                <a:prstClr val="black"/>
              </a:solidFill>
            </a:endParaRPr>
          </a:p>
        </p:txBody>
      </p:sp>
    </p:spTree>
    <p:extLst>
      <p:ext uri="{BB962C8B-B14F-4D97-AF65-F5344CB8AC3E}">
        <p14:creationId xmlns:p14="http://schemas.microsoft.com/office/powerpoint/2010/main" val="31201740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565357BA-42E7-4219-AA32-6BD6A4D09C60}" type="slidenum">
              <a:rPr lang="en-US"/>
              <a:pPr/>
              <a:t>152</a:t>
            </a:fld>
            <a:endParaRPr lang="en-US" dirty="0"/>
          </a:p>
        </p:txBody>
      </p:sp>
      <p:sp>
        <p:nvSpPr>
          <p:cNvPr id="1901570" name="Rectangle 2"/>
          <p:cNvSpPr>
            <a:spLocks noGrp="1" noRot="1" noChangeAspect="1" noChangeArrowheads="1" noTextEdit="1"/>
          </p:cNvSpPr>
          <p:nvPr>
            <p:ph type="sldImg"/>
          </p:nvPr>
        </p:nvSpPr>
        <p:spPr bwMode="auto">
          <a:xfrm>
            <a:off x="1347788" y="766763"/>
            <a:ext cx="4589462" cy="3443287"/>
          </a:xfrm>
          <a:prstGeom prst="rect">
            <a:avLst/>
          </a:prstGeom>
          <a:solidFill>
            <a:srgbClr val="FFFFFF"/>
          </a:solidFill>
          <a:ln>
            <a:solidFill>
              <a:srgbClr val="000000"/>
            </a:solidFill>
            <a:miter lim="800000"/>
            <a:headEnd/>
            <a:tailEnd/>
          </a:ln>
        </p:spPr>
      </p:sp>
    </p:spTree>
    <p:extLst>
      <p:ext uri="{BB962C8B-B14F-4D97-AF65-F5344CB8AC3E}">
        <p14:creationId xmlns:p14="http://schemas.microsoft.com/office/powerpoint/2010/main" val="29924244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kern="1200" dirty="0">
                <a:solidFill>
                  <a:schemeClr val="tx1"/>
                </a:solidFill>
                <a:latin typeface="Lato Regular"/>
                <a:ea typeface="+mn-ea"/>
                <a:cs typeface="+mn-cs"/>
              </a:rPr>
              <a:t>Gender expansive youth are the experts on their own gender experience</a:t>
            </a:r>
          </a:p>
          <a:p>
            <a:pPr marL="0" indent="0">
              <a:buNone/>
            </a:pPr>
            <a:r>
              <a:rPr lang="en-US" sz="1000" kern="1200" dirty="0">
                <a:solidFill>
                  <a:schemeClr val="tx1"/>
                </a:solidFill>
                <a:latin typeface="Lato Regular"/>
                <a:ea typeface="+mn-ea"/>
                <a:cs typeface="+mn-cs"/>
              </a:rPr>
              <a:t>High risk of mental health and behavioral disturbances when not affirmed</a:t>
            </a:r>
          </a:p>
          <a:p>
            <a:pPr marL="0" indent="0">
              <a:buNone/>
            </a:pPr>
            <a:r>
              <a:rPr lang="en-US" sz="1000" kern="1200" dirty="0">
                <a:solidFill>
                  <a:schemeClr val="tx1"/>
                </a:solidFill>
                <a:latin typeface="Lato Regular"/>
                <a:ea typeface="+mn-ea"/>
                <a:cs typeface="+mn-cs"/>
              </a:rPr>
              <a:t>Caregivers need reassurance, education, and support</a:t>
            </a:r>
          </a:p>
          <a:p>
            <a:pPr marL="0" indent="0">
              <a:buNone/>
            </a:pPr>
            <a:r>
              <a:rPr lang="en-US" sz="1000" kern="1200" dirty="0">
                <a:solidFill>
                  <a:schemeClr val="tx1"/>
                </a:solidFill>
                <a:latin typeface="Lato Regular"/>
                <a:ea typeface="+mn-ea"/>
                <a:cs typeface="+mn-cs"/>
              </a:rPr>
              <a:t>Early referral for gender affirming care can prevent worsening of gender dysphoria.</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155</a:t>
            </a:fld>
            <a:endParaRPr lang="en-US" dirty="0"/>
          </a:p>
        </p:txBody>
      </p:sp>
    </p:spTree>
    <p:extLst>
      <p:ext uri="{BB962C8B-B14F-4D97-AF65-F5344CB8AC3E}">
        <p14:creationId xmlns:p14="http://schemas.microsoft.com/office/powerpoint/2010/main" val="20555182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that are offensive to transgender people</a:t>
            </a:r>
          </a:p>
          <a:p>
            <a:endParaRPr lang="en-US" dirty="0"/>
          </a:p>
          <a:p>
            <a:r>
              <a:rPr lang="en-US" dirty="0"/>
              <a:t>She – male</a:t>
            </a:r>
          </a:p>
          <a:p>
            <a:r>
              <a:rPr lang="en-US" dirty="0"/>
              <a:t>He – she</a:t>
            </a:r>
          </a:p>
          <a:p>
            <a:r>
              <a:rPr lang="en-US" dirty="0"/>
              <a:t>It</a:t>
            </a:r>
          </a:p>
          <a:p>
            <a:r>
              <a:rPr lang="en-US" dirty="0"/>
              <a:t>Trannie or tranny</a:t>
            </a:r>
          </a:p>
          <a:p>
            <a:r>
              <a:rPr lang="en-US" dirty="0"/>
              <a:t>“Real” woman or “real” man</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157</a:t>
            </a:fld>
            <a:endParaRPr lang="en-US" dirty="0"/>
          </a:p>
        </p:txBody>
      </p:sp>
    </p:spTree>
    <p:extLst>
      <p:ext uri="{BB962C8B-B14F-4D97-AF65-F5344CB8AC3E}">
        <p14:creationId xmlns:p14="http://schemas.microsoft.com/office/powerpoint/2010/main" val="25293579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Unhelpful questions/comments</a:t>
            </a:r>
          </a:p>
        </p:txBody>
      </p:sp>
      <p:sp>
        <p:nvSpPr>
          <p:cNvPr id="4" name="Slide Number Placeholder 3"/>
          <p:cNvSpPr>
            <a:spLocks noGrp="1"/>
          </p:cNvSpPr>
          <p:nvPr>
            <p:ph type="sldNum" sz="quarter" idx="5"/>
          </p:nvPr>
        </p:nvSpPr>
        <p:spPr/>
        <p:txBody>
          <a:bodyPr/>
          <a:lstStyle/>
          <a:p>
            <a:fld id="{F7510C22-AB3E-3144-954A-30AFB7F4824B}" type="slidenum">
              <a:rPr lang="en-US" smtClean="0"/>
              <a:pPr/>
              <a:t>158</a:t>
            </a:fld>
            <a:endParaRPr lang="en-US" dirty="0"/>
          </a:p>
        </p:txBody>
      </p:sp>
    </p:spTree>
    <p:extLst>
      <p:ext uri="{BB962C8B-B14F-4D97-AF65-F5344CB8AC3E}">
        <p14:creationId xmlns:p14="http://schemas.microsoft.com/office/powerpoint/2010/main" val="351589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 designed to explain the differences between experienced gender, gender expression, gender assigned at birth, and sexual/romantic orientation</a:t>
            </a:r>
          </a:p>
        </p:txBody>
      </p:sp>
      <p:sp>
        <p:nvSpPr>
          <p:cNvPr id="4" name="Slide Number Placeholder 3"/>
          <p:cNvSpPr>
            <a:spLocks noGrp="1"/>
          </p:cNvSpPr>
          <p:nvPr>
            <p:ph type="sldNum" sz="quarter" idx="5"/>
          </p:nvPr>
        </p:nvSpPr>
        <p:spPr/>
        <p:txBody>
          <a:bodyPr/>
          <a:lstStyle/>
          <a:p>
            <a:fld id="{F7510C22-AB3E-3144-954A-30AFB7F4824B}" type="slidenum">
              <a:rPr lang="en-US" smtClean="0"/>
              <a:pPr/>
              <a:t>26</a:t>
            </a:fld>
            <a:endParaRPr lang="en-US" dirty="0"/>
          </a:p>
        </p:txBody>
      </p:sp>
    </p:spTree>
    <p:extLst>
      <p:ext uri="{BB962C8B-B14F-4D97-AF65-F5344CB8AC3E}">
        <p14:creationId xmlns:p14="http://schemas.microsoft.com/office/powerpoint/2010/main" val="2699933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newly revised ICD-11 codes will impact provisions of care and health financing</a:t>
            </a:r>
          </a:p>
          <a:p>
            <a:r>
              <a:rPr lang="en-US" baseline="0" dirty="0"/>
              <a:t>Gender incongruence has been moved out of the “Mental and behavioral disorders” chapter into the new “Conditions related to sexual health” chapter.</a:t>
            </a:r>
          </a:p>
          <a:p>
            <a:r>
              <a:rPr lang="en-US" baseline="0" dirty="0"/>
              <a:t>This reflects evidence that trans-related and gender diverse identities are not conditions of mental ill health, and classifying them as such can cause enormous stigma</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28</a:t>
            </a:fld>
            <a:endParaRPr lang="en-US" dirty="0"/>
          </a:p>
        </p:txBody>
      </p:sp>
    </p:spTree>
    <p:extLst>
      <p:ext uri="{BB962C8B-B14F-4D97-AF65-F5344CB8AC3E}">
        <p14:creationId xmlns:p14="http://schemas.microsoft.com/office/powerpoint/2010/main" val="64832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influenced by language spoken (page 6 IACAPAP Chapter)</a:t>
            </a:r>
          </a:p>
          <a:p>
            <a:endParaRPr lang="en-US" dirty="0"/>
          </a:p>
          <a:p>
            <a:r>
              <a:rPr lang="en-US" dirty="0"/>
              <a:t>Thailand has the highest number of gender affirming surgeries in the world</a:t>
            </a:r>
          </a:p>
          <a:p>
            <a:r>
              <a:rPr lang="en-US" dirty="0"/>
              <a:t>China has limited, if any services for transgender people</a:t>
            </a:r>
          </a:p>
        </p:txBody>
      </p:sp>
      <p:sp>
        <p:nvSpPr>
          <p:cNvPr id="4" name="Slide Number Placeholder 3"/>
          <p:cNvSpPr>
            <a:spLocks noGrp="1"/>
          </p:cNvSpPr>
          <p:nvPr>
            <p:ph type="sldNum" sz="quarter" idx="5"/>
          </p:nvPr>
        </p:nvSpPr>
        <p:spPr/>
        <p:txBody>
          <a:bodyPr/>
          <a:lstStyle/>
          <a:p>
            <a:fld id="{F7510C22-AB3E-3144-954A-30AFB7F4824B}" type="slidenum">
              <a:rPr lang="en-US" smtClean="0"/>
              <a:pPr/>
              <a:t>29</a:t>
            </a:fld>
            <a:endParaRPr lang="en-US" dirty="0"/>
          </a:p>
        </p:txBody>
      </p:sp>
    </p:spTree>
    <p:extLst>
      <p:ext uri="{BB962C8B-B14F-4D97-AF65-F5344CB8AC3E}">
        <p14:creationId xmlns:p14="http://schemas.microsoft.com/office/powerpoint/2010/main" val="2688012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kern="1200" dirty="0">
                <a:solidFill>
                  <a:srgbClr val="C00000"/>
                </a:solidFill>
                <a:latin typeface="Lato Regular"/>
                <a:ea typeface="+mn-ea"/>
                <a:cs typeface="+mn-cs"/>
              </a:rPr>
              <a:t>Transgender/Gender Incongruence</a:t>
            </a:r>
          </a:p>
          <a:p>
            <a:pPr marL="457200" lvl="1" indent="0">
              <a:buNone/>
            </a:pPr>
            <a:r>
              <a:rPr lang="en-US" sz="2000" kern="1200" dirty="0">
                <a:solidFill>
                  <a:srgbClr val="000000"/>
                </a:solidFill>
                <a:latin typeface="Lato Regular"/>
                <a:ea typeface="+mn-ea"/>
                <a:cs typeface="+mn-cs"/>
              </a:rPr>
              <a:t>Umbrella term used when gender identity/expression does not align with societal norms or stereotypes associated with a person’s assigned gender</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31</a:t>
            </a:fld>
            <a:endParaRPr lang="en-US" dirty="0"/>
          </a:p>
        </p:txBody>
      </p:sp>
    </p:spTree>
    <p:extLst>
      <p:ext uri="{BB962C8B-B14F-4D97-AF65-F5344CB8AC3E}">
        <p14:creationId xmlns:p14="http://schemas.microsoft.com/office/powerpoint/2010/main" val="3307001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Lato Regular"/>
                <a:ea typeface="+mn-ea"/>
                <a:cs typeface="+mn-cs"/>
              </a:rPr>
              <a:t>Jazz Jennings was </a:t>
            </a:r>
            <a:r>
              <a:rPr lang="en-US" sz="1200" b="0" i="0" u="none" strike="noStrike" kern="1200" dirty="0">
                <a:solidFill>
                  <a:schemeClr val="tx1"/>
                </a:solidFill>
                <a:effectLst/>
                <a:latin typeface="Lato Regular"/>
                <a:ea typeface="+mn-ea"/>
                <a:cs typeface="+mn-cs"/>
                <a:hlinkClick r:id="rId3" tooltip="Assigned male at birth"/>
              </a:rPr>
              <a:t>assigned male at birth</a:t>
            </a:r>
            <a:r>
              <a:rPr lang="en-US" sz="1200" b="0" i="0" u="none" strike="noStrike" kern="1200" dirty="0">
                <a:solidFill>
                  <a:schemeClr val="tx1"/>
                </a:solidFill>
                <a:effectLst/>
                <a:latin typeface="Lato Regular"/>
                <a:ea typeface="+mn-ea"/>
                <a:cs typeface="+mn-cs"/>
              </a:rPr>
              <a:t>. She was diagnosed with </a:t>
            </a:r>
            <a:r>
              <a:rPr lang="en-US" sz="1200" b="0" i="0" u="none" strike="noStrike" kern="1200" dirty="0">
                <a:solidFill>
                  <a:schemeClr val="tx1"/>
                </a:solidFill>
                <a:effectLst/>
                <a:latin typeface="Lato Regular"/>
                <a:ea typeface="+mn-ea"/>
                <a:cs typeface="+mn-cs"/>
                <a:hlinkClick r:id="rId4" tooltip="Gender dysphoria in children"/>
              </a:rPr>
              <a:t>gender dysphoria by age five</a:t>
            </a:r>
            <a:r>
              <a:rPr lang="en-US" sz="1200" b="0" i="0" u="none" strike="noStrike" kern="1200" dirty="0">
                <a:solidFill>
                  <a:schemeClr val="tx1"/>
                </a:solidFill>
                <a:effectLst/>
                <a:latin typeface="Lato Regular"/>
                <a:ea typeface="+mn-ea"/>
                <a:cs typeface="+mn-cs"/>
              </a:rPr>
              <a:t>, making her one of the youngest publicly documented people to be identified as transgender.</a:t>
            </a:r>
            <a:r>
              <a:rPr lang="en-US" sz="1200" b="0" i="0" u="none" strike="noStrike" kern="1200" baseline="30000" dirty="0">
                <a:solidFill>
                  <a:schemeClr val="tx1"/>
                </a:solidFill>
                <a:effectLst/>
                <a:latin typeface="Lato Regular"/>
                <a:ea typeface="+mn-ea"/>
                <a:cs typeface="+mn-cs"/>
                <a:hlinkClick r:id="rId5"/>
              </a:rPr>
              <a:t>[14]</a:t>
            </a:r>
            <a:r>
              <a:rPr lang="en-US" sz="1200" b="0" i="0" u="none" strike="noStrike" kern="1200" dirty="0">
                <a:solidFill>
                  <a:schemeClr val="tx1"/>
                </a:solidFill>
                <a:effectLst/>
                <a:latin typeface="Lato Regular"/>
                <a:ea typeface="+mn-ea"/>
                <a:cs typeface="+mn-cs"/>
              </a:rPr>
              <a:t> Jennings made it clear as soon as she could speak that she was female, and, although the family presented her publicly in </a:t>
            </a:r>
            <a:r>
              <a:rPr lang="en-US" sz="1200" b="0" i="0" u="none" strike="noStrike" kern="1200" dirty="0">
                <a:solidFill>
                  <a:schemeClr val="tx1"/>
                </a:solidFill>
                <a:effectLst/>
                <a:latin typeface="Lato Regular"/>
                <a:ea typeface="+mn-ea"/>
                <a:cs typeface="+mn-cs"/>
                <a:hlinkClick r:id="rId6" tooltip="Gender-neutral"/>
              </a:rPr>
              <a:t>gender-neutral</a:t>
            </a:r>
            <a:r>
              <a:rPr lang="en-US" sz="1200" b="0" i="0" u="none" strike="noStrike" kern="1200" dirty="0">
                <a:solidFill>
                  <a:schemeClr val="tx1"/>
                </a:solidFill>
                <a:effectLst/>
                <a:latin typeface="Lato Regular"/>
                <a:ea typeface="+mn-ea"/>
                <a:cs typeface="+mn-cs"/>
              </a:rPr>
              <a:t> clothing, she wanted to be presented in feminine clothing.</a:t>
            </a:r>
            <a:r>
              <a:rPr lang="en-US" sz="1200" b="0" i="0" u="none" strike="noStrike" kern="1200" baseline="30000" dirty="0">
                <a:solidFill>
                  <a:schemeClr val="tx1"/>
                </a:solidFill>
                <a:effectLst/>
                <a:latin typeface="Lato Regular"/>
                <a:ea typeface="+mn-ea"/>
                <a:cs typeface="+mn-cs"/>
                <a:hlinkClick r:id="rId7"/>
              </a:rPr>
              <a:t>[</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32</a:t>
            </a:fld>
            <a:endParaRPr lang="en-US" dirty="0"/>
          </a:p>
        </p:txBody>
      </p:sp>
    </p:spTree>
    <p:extLst>
      <p:ext uri="{BB962C8B-B14F-4D97-AF65-F5344CB8AC3E}">
        <p14:creationId xmlns:p14="http://schemas.microsoft.com/office/powerpoint/2010/main" val="3271763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kern="1200" dirty="0">
              <a:solidFill>
                <a:schemeClr val="tx1"/>
              </a:solidFill>
              <a:latin typeface="Lato Regular"/>
              <a:ea typeface="+mn-ea"/>
              <a:cs typeface="+mn-cs"/>
            </a:endParaRP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33</a:t>
            </a:fld>
            <a:endParaRPr lang="en-US" dirty="0"/>
          </a:p>
        </p:txBody>
      </p:sp>
    </p:spTree>
    <p:extLst>
      <p:ext uri="{BB962C8B-B14F-4D97-AF65-F5344CB8AC3E}">
        <p14:creationId xmlns:p14="http://schemas.microsoft.com/office/powerpoint/2010/main" val="859714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a:t>
            </a:r>
          </a:p>
        </p:txBody>
      </p:sp>
      <p:sp>
        <p:nvSpPr>
          <p:cNvPr id="4" name="Slide Number Placeholder 3"/>
          <p:cNvSpPr>
            <a:spLocks noGrp="1"/>
          </p:cNvSpPr>
          <p:nvPr>
            <p:ph type="sldNum" sz="quarter" idx="5"/>
          </p:nvPr>
        </p:nvSpPr>
        <p:spPr/>
        <p:txBody>
          <a:bodyPr/>
          <a:lstStyle/>
          <a:p>
            <a:fld id="{F7510C22-AB3E-3144-954A-30AFB7F4824B}" type="slidenum">
              <a:rPr lang="en-US" smtClean="0"/>
              <a:pPr/>
              <a:t>34</a:t>
            </a:fld>
            <a:endParaRPr lang="en-US" dirty="0"/>
          </a:p>
        </p:txBody>
      </p:sp>
    </p:spTree>
    <p:extLst>
      <p:ext uri="{BB962C8B-B14F-4D97-AF65-F5344CB8AC3E}">
        <p14:creationId xmlns:p14="http://schemas.microsoft.com/office/powerpoint/2010/main" val="128734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a:t>
            </a:fld>
            <a:endParaRPr lang="en-US" dirty="0"/>
          </a:p>
        </p:txBody>
      </p:sp>
    </p:spTree>
    <p:extLst>
      <p:ext uri="{BB962C8B-B14F-4D97-AF65-F5344CB8AC3E}">
        <p14:creationId xmlns:p14="http://schemas.microsoft.com/office/powerpoint/2010/main" val="3431449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Affirmed Gender - </a:t>
            </a:r>
            <a:r>
              <a:rPr lang="en-US" sz="1200" kern="1200" dirty="0">
                <a:solidFill>
                  <a:schemeClr val="tx1"/>
                </a:solidFill>
                <a:effectLst/>
                <a:latin typeface="Lato Regular"/>
                <a:ea typeface="+mn-ea"/>
                <a:cs typeface="+mn-cs"/>
              </a:rPr>
              <a:t>Individuals’ psychological understanding of their own gender, typically referring to living socially as that understood gender</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35</a:t>
            </a:fld>
            <a:endParaRPr lang="en-US" dirty="0"/>
          </a:p>
        </p:txBody>
      </p:sp>
    </p:spTree>
    <p:extLst>
      <p:ext uri="{BB962C8B-B14F-4D97-AF65-F5344CB8AC3E}">
        <p14:creationId xmlns:p14="http://schemas.microsoft.com/office/powerpoint/2010/main" val="2633182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Ally - </a:t>
            </a:r>
            <a:r>
              <a:rPr lang="en-US" sz="1200" kern="1200" dirty="0">
                <a:solidFill>
                  <a:schemeClr val="tx1"/>
                </a:solidFill>
                <a:effectLst/>
                <a:latin typeface="Lato Regular"/>
                <a:ea typeface="+mn-ea"/>
                <a:cs typeface="+mn-cs"/>
              </a:rPr>
              <a:t>A person who is not gay, lesbian, bisexual, transgender, and/or queer but shows support</a:t>
            </a:r>
            <a:r>
              <a:rPr lang="uk-UA" sz="1200" kern="1200" dirty="0">
                <a:solidFill>
                  <a:schemeClr val="tx1"/>
                </a:solidFill>
                <a:effectLst/>
                <a:latin typeface="Lato Regular"/>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36</a:t>
            </a:fld>
            <a:endParaRPr lang="en-US" dirty="0"/>
          </a:p>
        </p:txBody>
      </p:sp>
    </p:spTree>
    <p:extLst>
      <p:ext uri="{BB962C8B-B14F-4D97-AF65-F5344CB8AC3E}">
        <p14:creationId xmlns:p14="http://schemas.microsoft.com/office/powerpoint/2010/main" val="23662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Assigned gender at birth</a:t>
            </a:r>
            <a:br>
              <a:rPr lang="en-US" sz="1200" kern="1200" dirty="0">
                <a:solidFill>
                  <a:schemeClr val="tx1"/>
                </a:solidFill>
                <a:effectLst/>
                <a:latin typeface="Lato Regular"/>
                <a:ea typeface="+mn-ea"/>
                <a:cs typeface="+mn-cs"/>
              </a:rPr>
            </a:br>
            <a:r>
              <a:rPr lang="en-US" sz="1200" kern="1200" dirty="0">
                <a:solidFill>
                  <a:schemeClr val="tx1"/>
                </a:solidFill>
                <a:effectLst/>
                <a:latin typeface="Lato Regular"/>
                <a:ea typeface="+mn-ea"/>
                <a:cs typeface="+mn-cs"/>
              </a:rPr>
              <a:t>Gender assigned at birth</a:t>
            </a:r>
            <a:br>
              <a:rPr lang="en-US" sz="1200" kern="1200" dirty="0">
                <a:solidFill>
                  <a:schemeClr val="tx1"/>
                </a:solidFill>
                <a:effectLst/>
                <a:latin typeface="Lato Regular"/>
                <a:ea typeface="+mn-ea"/>
                <a:cs typeface="+mn-cs"/>
              </a:rPr>
            </a:br>
            <a:r>
              <a:rPr lang="en-US" sz="1200" kern="1200" dirty="0" err="1">
                <a:solidFill>
                  <a:schemeClr val="tx1"/>
                </a:solidFill>
                <a:effectLst/>
                <a:latin typeface="Lato Regular"/>
                <a:ea typeface="+mn-ea"/>
                <a:cs typeface="+mn-cs"/>
              </a:rPr>
              <a:t>Birth</a:t>
            </a:r>
            <a:r>
              <a:rPr lang="en-US" sz="1200" kern="1200" dirty="0">
                <a:solidFill>
                  <a:schemeClr val="tx1"/>
                </a:solidFill>
                <a:effectLst/>
                <a:latin typeface="Lato Regular"/>
                <a:ea typeface="+mn-ea"/>
                <a:cs typeface="+mn-cs"/>
              </a:rPr>
              <a:t> sex</a:t>
            </a:r>
          </a:p>
          <a:p>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Gender assigned to an infant at birth, generally based on observed physical characteristics (genitalia etc.)</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37</a:t>
            </a:fld>
            <a:endParaRPr lang="en-US" dirty="0"/>
          </a:p>
        </p:txBody>
      </p:sp>
    </p:spTree>
    <p:extLst>
      <p:ext uri="{BB962C8B-B14F-4D97-AF65-F5344CB8AC3E}">
        <p14:creationId xmlns:p14="http://schemas.microsoft.com/office/powerpoint/2010/main" val="3757690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Lato Regular"/>
                <a:ea typeface="+mn-ea"/>
                <a:cs typeface="+mn-cs"/>
              </a:rPr>
              <a:t> Biphobia</a:t>
            </a:r>
            <a:r>
              <a:rPr lang="en-US" sz="1200" kern="1200" dirty="0">
                <a:solidFill>
                  <a:schemeClr val="tx1"/>
                </a:solidFill>
                <a:effectLst/>
                <a:latin typeface="Lato Regular"/>
                <a:ea typeface="+mn-ea"/>
                <a:cs typeface="+mn-cs"/>
              </a:rPr>
              <a:t> - Prejudice, fear, or hatred directed toward bisexual people.</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38</a:t>
            </a:fld>
            <a:endParaRPr lang="en-US" dirty="0"/>
          </a:p>
        </p:txBody>
      </p:sp>
    </p:spTree>
    <p:extLst>
      <p:ext uri="{BB962C8B-B14F-4D97-AF65-F5344CB8AC3E}">
        <p14:creationId xmlns:p14="http://schemas.microsoft.com/office/powerpoint/2010/main" val="2665665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ru-RU" sz="1200" kern="1200" dirty="0">
                <a:solidFill>
                  <a:schemeClr val="tx1"/>
                </a:solidFill>
                <a:effectLst/>
                <a:latin typeface="Lato Regular"/>
                <a:ea typeface="+mn-ea"/>
                <a:cs typeface="+mn-cs"/>
              </a:rPr>
              <a:t>Cisgender</a:t>
            </a:r>
            <a:endParaRPr lang="en-US" sz="1200" kern="1200" dirty="0">
              <a:solidFill>
                <a:schemeClr val="tx1"/>
              </a:solidFill>
              <a:effectLst/>
              <a:latin typeface="Lato Regular"/>
              <a:ea typeface="+mn-ea"/>
              <a:cs typeface="+mn-cs"/>
            </a:endParaRPr>
          </a:p>
          <a:p>
            <a:r>
              <a:rPr lang="ru-RU"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Refers to individuals whose experienced gender matches the gender assigned at birth.</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39</a:t>
            </a:fld>
            <a:endParaRPr lang="en-US" dirty="0"/>
          </a:p>
        </p:txBody>
      </p:sp>
    </p:spTree>
    <p:extLst>
      <p:ext uri="{BB962C8B-B14F-4D97-AF65-F5344CB8AC3E}">
        <p14:creationId xmlns:p14="http://schemas.microsoft.com/office/powerpoint/2010/main" val="3537894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 Cross-sex hormones - This term refers to the estrogen or testosterone treatment that induces the development of female and male secondary sex characteristics, respectively.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40</a:t>
            </a:fld>
            <a:endParaRPr lang="en-US" dirty="0"/>
          </a:p>
        </p:txBody>
      </p:sp>
    </p:spTree>
    <p:extLst>
      <p:ext uri="{BB962C8B-B14F-4D97-AF65-F5344CB8AC3E}">
        <p14:creationId xmlns:p14="http://schemas.microsoft.com/office/powerpoint/2010/main" val="44407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Experienced gender, Gender identity, Affirmed gender</a:t>
            </a:r>
          </a:p>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Refers to one’s innermost concept of self as male, female, a blend of both or neither; how individuals perceive themselves and what they call themselves.</a:t>
            </a:r>
          </a:p>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One’s gender identity can be the same or different from their sex assigned at birth. </a:t>
            </a:r>
          </a:p>
          <a:p>
            <a:r>
              <a:rPr lang="en-US" sz="1200" kern="1200" dirty="0">
                <a:solidFill>
                  <a:schemeClr val="tx1"/>
                </a:solidFill>
                <a:effectLst/>
                <a:latin typeface="Lato Regular"/>
                <a:ea typeface="+mn-ea"/>
                <a:cs typeface="+mn-cs"/>
              </a:rPr>
              <a:t>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41</a:t>
            </a:fld>
            <a:endParaRPr lang="en-US" dirty="0"/>
          </a:p>
        </p:txBody>
      </p:sp>
    </p:spTree>
    <p:extLst>
      <p:ext uri="{BB962C8B-B14F-4D97-AF65-F5344CB8AC3E}">
        <p14:creationId xmlns:p14="http://schemas.microsoft.com/office/powerpoint/2010/main" val="1008132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Gender affirming care	</a:t>
            </a:r>
          </a:p>
          <a:p>
            <a:r>
              <a:rPr lang="ru-RU"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Refers to treatments aimed at supporting a patient in that patient’s gender identity. This may include mental health, medical, legal, and surgical aspects of care.</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42</a:t>
            </a:fld>
            <a:endParaRPr lang="en-US" dirty="0"/>
          </a:p>
        </p:txBody>
      </p:sp>
    </p:spTree>
    <p:extLst>
      <p:ext uri="{BB962C8B-B14F-4D97-AF65-F5344CB8AC3E}">
        <p14:creationId xmlns:p14="http://schemas.microsoft.com/office/powerpoint/2010/main" val="3571147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dysphoria*</a:t>
            </a:r>
          </a:p>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Refers to psychological distress in relation to one’s experienced gender. </a:t>
            </a:r>
          </a:p>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Not all patients with gender incongruence will experience dysphoria.</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43</a:t>
            </a:fld>
            <a:endParaRPr lang="en-US" dirty="0"/>
          </a:p>
        </p:txBody>
      </p:sp>
    </p:spTree>
    <p:extLst>
      <p:ext uri="{BB962C8B-B14F-4D97-AF65-F5344CB8AC3E}">
        <p14:creationId xmlns:p14="http://schemas.microsoft.com/office/powerpoint/2010/main" val="747245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expression - An individual’s outward presentation of their gender identity. Typical examples include, but are not limited to, clothing, hairstyles, and activities</a:t>
            </a:r>
            <a:r>
              <a:rPr lang="uk-UA" sz="1200" kern="1200" dirty="0">
                <a:solidFill>
                  <a:schemeClr val="tx1"/>
                </a:solidFill>
                <a:effectLst/>
                <a:latin typeface="Lato Regular"/>
                <a:ea typeface="+mn-ea"/>
                <a:cs typeface="+mn-cs"/>
              </a:rPr>
              <a:t>.</a:t>
            </a:r>
            <a:endParaRPr lang="en-US" sz="1200" kern="1200" dirty="0">
              <a:solidFill>
                <a:schemeClr val="tx1"/>
              </a:solidFill>
              <a:effectLst/>
              <a:latin typeface="Lato Regular"/>
              <a:ea typeface="+mn-ea"/>
              <a:cs typeface="+mn-cs"/>
            </a:endParaRP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44</a:t>
            </a:fld>
            <a:endParaRPr lang="en-US" dirty="0"/>
          </a:p>
        </p:txBody>
      </p:sp>
    </p:spTree>
    <p:extLst>
      <p:ext uri="{BB962C8B-B14F-4D97-AF65-F5344CB8AC3E}">
        <p14:creationId xmlns:p14="http://schemas.microsoft.com/office/powerpoint/2010/main" val="362004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a:t>
            </a:fld>
            <a:endParaRPr lang="en-US" dirty="0"/>
          </a:p>
        </p:txBody>
      </p:sp>
    </p:spTree>
    <p:extLst>
      <p:ext uri="{BB962C8B-B14F-4D97-AF65-F5344CB8AC3E}">
        <p14:creationId xmlns:p14="http://schemas.microsoft.com/office/powerpoint/2010/main" val="2563385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dirty="0">
                <a:solidFill>
                  <a:schemeClr val="tx1"/>
                </a:solidFill>
                <a:effectLst/>
                <a:latin typeface="Lato Regular"/>
                <a:ea typeface="+mn-ea"/>
                <a:cs typeface="+mn-cs"/>
              </a:rPr>
              <a:t>Gender fluid</a:t>
            </a:r>
            <a:r>
              <a:rPr lang="en-US" sz="1200" kern="1200" dirty="0">
                <a:solidFill>
                  <a:schemeClr val="tx1"/>
                </a:solidFill>
                <a:effectLst/>
                <a:latin typeface="Lato Regular"/>
                <a:ea typeface="+mn-ea"/>
                <a:cs typeface="+mn-cs"/>
              </a:rPr>
              <a:t> - Refers to a person who does not identify with a single fixed gender. Also used to refer to changes in gender identity or expression over time, depending on how the individual uses the term.</a:t>
            </a:r>
          </a:p>
          <a:p>
            <a:r>
              <a:rPr lang="en-US" sz="1200" kern="1200" dirty="0">
                <a:solidFill>
                  <a:schemeClr val="tx1"/>
                </a:solidFill>
                <a:effectLst/>
                <a:latin typeface="Lato Regular"/>
                <a:ea typeface="+mn-ea"/>
                <a:cs typeface="+mn-cs"/>
              </a:rPr>
              <a:t>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45</a:t>
            </a:fld>
            <a:endParaRPr lang="en-US" dirty="0"/>
          </a:p>
        </p:txBody>
      </p:sp>
    </p:spTree>
    <p:extLst>
      <p:ext uri="{BB962C8B-B14F-4D97-AF65-F5344CB8AC3E}">
        <p14:creationId xmlns:p14="http://schemas.microsoft.com/office/powerpoint/2010/main" val="3189078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identity exploration</a:t>
            </a:r>
            <a:r>
              <a:rPr lang="ru-RU"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Refers to a process in which a patient can explore gender identity. Treatment should not have a gender identity (cisgender, transgender, or otherwise) as a goal of therapy. Rather, patients should be permitted to explore the different possibilities to better understand the best fit for them.</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46</a:t>
            </a:fld>
            <a:endParaRPr lang="en-US" dirty="0"/>
          </a:p>
        </p:txBody>
      </p:sp>
    </p:spTree>
    <p:extLst>
      <p:ext uri="{BB962C8B-B14F-4D97-AF65-F5344CB8AC3E}">
        <p14:creationId xmlns:p14="http://schemas.microsoft.com/office/powerpoint/2010/main" val="4101741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incongruence - Refers to individuals whose gender assigned at birth and gender identity do not match.</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47</a:t>
            </a:fld>
            <a:endParaRPr lang="en-US" dirty="0"/>
          </a:p>
        </p:txBody>
      </p:sp>
    </p:spTree>
    <p:extLst>
      <p:ext uri="{BB962C8B-B14F-4D97-AF65-F5344CB8AC3E}">
        <p14:creationId xmlns:p14="http://schemas.microsoft.com/office/powerpoint/2010/main" val="182284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non-conforming, Gender variant, Gender expansive - A broad term referring to people who do not behave in a way that conforms to the traditional expectations of their gender, or whose gender expression does not fit neatly into a category.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48</a:t>
            </a:fld>
            <a:endParaRPr lang="en-US" dirty="0"/>
          </a:p>
        </p:txBody>
      </p:sp>
    </p:spTree>
    <p:extLst>
      <p:ext uri="{BB962C8B-B14F-4D97-AF65-F5344CB8AC3E}">
        <p14:creationId xmlns:p14="http://schemas.microsoft.com/office/powerpoint/2010/main" val="2387708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reassignment</a:t>
            </a:r>
          </a:p>
          <a:p>
            <a:r>
              <a:rPr lang="en-US" sz="1200" kern="1200" dirty="0">
                <a:solidFill>
                  <a:schemeClr val="tx1"/>
                </a:solidFill>
                <a:effectLst/>
                <a:latin typeface="Lato Regular"/>
                <a:ea typeface="+mn-ea"/>
                <a:cs typeface="+mn-cs"/>
              </a:rPr>
              <a:t>Gender-confirming treatment</a:t>
            </a:r>
          </a:p>
          <a:p>
            <a:r>
              <a:rPr lang="en-US" sz="1200" kern="1200" dirty="0">
                <a:solidFill>
                  <a:schemeClr val="tx1"/>
                </a:solidFill>
                <a:effectLst/>
                <a:latin typeface="Lato Regular"/>
                <a:ea typeface="+mn-ea"/>
                <a:cs typeface="+mn-cs"/>
              </a:rPr>
              <a:t>Gender-affirming treatment</a:t>
            </a:r>
          </a:p>
          <a:p>
            <a:r>
              <a:rPr lang="uk-UA"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uk-UA" sz="1200" kern="1200" dirty="0">
                <a:solidFill>
                  <a:schemeClr val="tx1"/>
                </a:solidFill>
                <a:effectLst/>
                <a:latin typeface="Lato Regular"/>
                <a:ea typeface="+mn-ea"/>
                <a:cs typeface="+mn-cs"/>
              </a:rPr>
              <a:t>Refers to the treatment procedure for those who want to adapt their bodies to the experienced gender by means of hormones and/or surgery. Also called gender-confirming or gender-affirming treatment.</a:t>
            </a:r>
            <a:endParaRPr lang="en-US" sz="1200" kern="1200" dirty="0">
              <a:solidFill>
                <a:schemeClr val="tx1"/>
              </a:solidFill>
              <a:effectLst/>
              <a:latin typeface="Lato Regular"/>
              <a:ea typeface="+mn-ea"/>
              <a:cs typeface="+mn-cs"/>
            </a:endParaRP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49</a:t>
            </a:fld>
            <a:endParaRPr lang="en-US" dirty="0"/>
          </a:p>
        </p:txBody>
      </p:sp>
    </p:spTree>
    <p:extLst>
      <p:ext uri="{BB962C8B-B14F-4D97-AF65-F5344CB8AC3E}">
        <p14:creationId xmlns:p14="http://schemas.microsoft.com/office/powerpoint/2010/main" val="3198077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reassignment surgery </a:t>
            </a:r>
          </a:p>
          <a:p>
            <a:r>
              <a:rPr lang="en-US" sz="1200" kern="1200" dirty="0">
                <a:solidFill>
                  <a:schemeClr val="tx1"/>
                </a:solidFill>
                <a:effectLst/>
                <a:latin typeface="Lato Regular"/>
                <a:ea typeface="+mn-ea"/>
                <a:cs typeface="+mn-cs"/>
              </a:rPr>
              <a:t>Gender-confirming/gender-affirming surgery </a:t>
            </a:r>
          </a:p>
          <a:p>
            <a:r>
              <a:rPr lang="en-US" sz="1200" kern="1200" dirty="0">
                <a:solidFill>
                  <a:schemeClr val="tx1"/>
                </a:solidFill>
                <a:effectLst/>
                <a:latin typeface="Lato Regular"/>
                <a:ea typeface="+mn-ea"/>
                <a:cs typeface="+mn-cs"/>
              </a:rPr>
              <a:t>Sex reassignment surgery (older term)</a:t>
            </a:r>
          </a:p>
          <a:p>
            <a:r>
              <a:rPr lang="ru-RU"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Refers only to the surgical component of gender reassignment.</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50</a:t>
            </a:fld>
            <a:endParaRPr lang="en-US" dirty="0"/>
          </a:p>
        </p:txBody>
      </p:sp>
    </p:spTree>
    <p:extLst>
      <p:ext uri="{BB962C8B-B14F-4D97-AF65-F5344CB8AC3E}">
        <p14:creationId xmlns:p14="http://schemas.microsoft.com/office/powerpoint/2010/main" val="4260947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role - A characteristic that is considered “male” or “female” by a culture.</a:t>
            </a:r>
          </a:p>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Refers to behaviors, attitudes, and personality traits that a society designates as masculine or feminine and/or that society associates with or considers typical of the social role of men or women.</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51</a:t>
            </a:fld>
            <a:endParaRPr lang="en-US" dirty="0"/>
          </a:p>
        </p:txBody>
      </p:sp>
    </p:spTree>
    <p:extLst>
      <p:ext uri="{BB962C8B-B14F-4D97-AF65-F5344CB8AC3E}">
        <p14:creationId xmlns:p14="http://schemas.microsoft.com/office/powerpoint/2010/main" val="3818019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Gender transition</a:t>
            </a:r>
          </a:p>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Refers to the process during which transgender persons change their physical, social, and/or legal characteristics consistent with the affirmed gender identity. Prepubertal children may choose to transition socially.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52</a:t>
            </a:fld>
            <a:endParaRPr lang="en-US" dirty="0"/>
          </a:p>
        </p:txBody>
      </p:sp>
    </p:spTree>
    <p:extLst>
      <p:ext uri="{BB962C8B-B14F-4D97-AF65-F5344CB8AC3E}">
        <p14:creationId xmlns:p14="http://schemas.microsoft.com/office/powerpoint/2010/main" val="280483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Homophobia - The fear or hatred of, or discomfort with people who are attracted to members of the same sex.</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53</a:t>
            </a:fld>
            <a:endParaRPr lang="en-US" dirty="0"/>
          </a:p>
        </p:txBody>
      </p:sp>
    </p:spTree>
    <p:extLst>
      <p:ext uri="{BB962C8B-B14F-4D97-AF65-F5344CB8AC3E}">
        <p14:creationId xmlns:p14="http://schemas.microsoft.com/office/powerpoint/2010/main" val="2197658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Non-binary - Refers to a person who does not identify exclusively as a man or a woman. </a:t>
            </a:r>
          </a:p>
          <a:p>
            <a:r>
              <a:rPr lang="en-US" sz="1200" kern="1200" dirty="0">
                <a:solidFill>
                  <a:schemeClr val="tx1"/>
                </a:solidFill>
                <a:effectLst/>
                <a:latin typeface="Lato Regular"/>
                <a:ea typeface="+mn-ea"/>
                <a:cs typeface="+mn-cs"/>
              </a:rPr>
              <a:t>Non-binary people may identify as both a man and woman, somewhere in between, or as falling completely outside these categories.</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54</a:t>
            </a:fld>
            <a:endParaRPr lang="en-US" dirty="0"/>
          </a:p>
        </p:txBody>
      </p:sp>
    </p:spTree>
    <p:extLst>
      <p:ext uri="{BB962C8B-B14F-4D97-AF65-F5344CB8AC3E}">
        <p14:creationId xmlns:p14="http://schemas.microsoft.com/office/powerpoint/2010/main" val="160192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a:t>
            </a:fld>
            <a:endParaRPr lang="en-US" dirty="0"/>
          </a:p>
        </p:txBody>
      </p:sp>
    </p:spTree>
    <p:extLst>
      <p:ext uri="{BB962C8B-B14F-4D97-AF65-F5344CB8AC3E}">
        <p14:creationId xmlns:p14="http://schemas.microsoft.com/office/powerpoint/2010/main" val="2069321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Pansexual - Describes someone who has the potential for emotional, romantic or sexual attraction to people of any gender, though not necessarily simultaneously, in the same way, or to the same degree.</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55</a:t>
            </a:fld>
            <a:endParaRPr lang="en-US" dirty="0"/>
          </a:p>
        </p:txBody>
      </p:sp>
    </p:spTree>
    <p:extLst>
      <p:ext uri="{BB962C8B-B14F-4D97-AF65-F5344CB8AC3E}">
        <p14:creationId xmlns:p14="http://schemas.microsoft.com/office/powerpoint/2010/main" val="3411773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dirty="0">
                <a:solidFill>
                  <a:schemeClr val="tx1"/>
                </a:solidFill>
                <a:effectLst/>
                <a:latin typeface="Lato Regular"/>
                <a:ea typeface="+mn-ea"/>
                <a:cs typeface="+mn-cs"/>
              </a:rPr>
              <a:t>Questioning</a:t>
            </a:r>
            <a:r>
              <a:rPr lang="en-US" sz="1200" kern="1200" dirty="0">
                <a:solidFill>
                  <a:schemeClr val="tx1"/>
                </a:solidFill>
                <a:effectLst/>
                <a:latin typeface="Lato Regular"/>
                <a:ea typeface="+mn-ea"/>
                <a:cs typeface="+mn-cs"/>
              </a:rPr>
              <a:t> - A term used to describe people who are in the process of exploring their sexual orientation or gender identity.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56</a:t>
            </a:fld>
            <a:endParaRPr lang="en-US" dirty="0"/>
          </a:p>
        </p:txBody>
      </p:sp>
    </p:spTree>
    <p:extLst>
      <p:ext uri="{BB962C8B-B14F-4D97-AF65-F5344CB8AC3E}">
        <p14:creationId xmlns:p14="http://schemas.microsoft.com/office/powerpoint/2010/main" val="4225595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Sexuality, Sexual orientation - Refers to the type of individuals towards whom one is romantically and/or sexually attracted.</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57</a:t>
            </a:fld>
            <a:endParaRPr lang="en-US" dirty="0"/>
          </a:p>
        </p:txBody>
      </p:sp>
    </p:spTree>
    <p:extLst>
      <p:ext uri="{BB962C8B-B14F-4D97-AF65-F5344CB8AC3E}">
        <p14:creationId xmlns:p14="http://schemas.microsoft.com/office/powerpoint/2010/main" val="4264202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Transgender - This is an umbrella term for people whose gender identity and/or gender expression differs from what is typically associated with their sex designated at birth. Not all transgender individuals seek treatment.</a:t>
            </a:r>
          </a:p>
          <a:p>
            <a:endParaRPr lang="en-US" dirty="0"/>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58</a:t>
            </a:fld>
            <a:endParaRPr lang="en-US" dirty="0"/>
          </a:p>
        </p:txBody>
      </p:sp>
    </p:spTree>
    <p:extLst>
      <p:ext uri="{BB962C8B-B14F-4D97-AF65-F5344CB8AC3E}">
        <p14:creationId xmlns:p14="http://schemas.microsoft.com/office/powerpoint/2010/main" val="3827592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Transgender male, Transman, Female to male - Refers to individuals assigned female at birth but who identify and live as men.</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59</a:t>
            </a:fld>
            <a:endParaRPr lang="en-US" dirty="0"/>
          </a:p>
        </p:txBody>
      </p:sp>
    </p:spTree>
    <p:extLst>
      <p:ext uri="{BB962C8B-B14F-4D97-AF65-F5344CB8AC3E}">
        <p14:creationId xmlns:p14="http://schemas.microsoft.com/office/powerpoint/2010/main" val="222298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dirty="0">
                <a:solidFill>
                  <a:schemeClr val="tx1"/>
                </a:solidFill>
                <a:effectLst/>
                <a:latin typeface="Lato Regular"/>
                <a:ea typeface="+mn-ea"/>
                <a:cs typeface="+mn-cs"/>
              </a:rPr>
              <a:t>Transgender </a:t>
            </a:r>
            <a:r>
              <a:rPr lang="en-US" sz="1200" kern="1200" dirty="0">
                <a:solidFill>
                  <a:schemeClr val="tx1"/>
                </a:solidFill>
                <a:effectLst/>
                <a:latin typeface="Lato Regular"/>
                <a:ea typeface="+mn-ea"/>
                <a:cs typeface="+mn-cs"/>
              </a:rPr>
              <a:t>female, </a:t>
            </a:r>
            <a:r>
              <a:rPr lang="uk-UA" sz="1200" kern="1200" dirty="0">
                <a:solidFill>
                  <a:schemeClr val="tx1"/>
                </a:solidFill>
                <a:effectLst/>
                <a:latin typeface="Lato Regular"/>
                <a:ea typeface="+mn-ea"/>
                <a:cs typeface="+mn-cs"/>
              </a:rPr>
              <a:t>Transwoman</a:t>
            </a:r>
            <a:r>
              <a:rPr lang="en-US" sz="1200" kern="1200" dirty="0">
                <a:solidFill>
                  <a:schemeClr val="tx1"/>
                </a:solidFill>
                <a:effectLst/>
                <a:latin typeface="Lato Regular"/>
                <a:ea typeface="+mn-ea"/>
                <a:cs typeface="+mn-cs"/>
              </a:rPr>
              <a:t>, Male to female - Refers to individuals assigned male at birth but who identify and live as women.</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60</a:t>
            </a:fld>
            <a:endParaRPr lang="en-US" dirty="0"/>
          </a:p>
        </p:txBody>
      </p:sp>
    </p:spTree>
    <p:extLst>
      <p:ext uri="{BB962C8B-B14F-4D97-AF65-F5344CB8AC3E}">
        <p14:creationId xmlns:p14="http://schemas.microsoft.com/office/powerpoint/2010/main" val="3194856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Transphobia - The fear or hatred of, or discomfort with, transgender people.</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61</a:t>
            </a:fld>
            <a:endParaRPr lang="en-US" dirty="0"/>
          </a:p>
        </p:txBody>
      </p:sp>
    </p:spTree>
    <p:extLst>
      <p:ext uri="{BB962C8B-B14F-4D97-AF65-F5344CB8AC3E}">
        <p14:creationId xmlns:p14="http://schemas.microsoft.com/office/powerpoint/2010/main" val="3514545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Transsexual</a:t>
            </a:r>
          </a:p>
          <a:p>
            <a:r>
              <a:rPr lang="uk-UA"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Older term that originated in the medical and psychological communities to refer to individuals who have permanently transitioned through medical interventions or desired to do so.</a:t>
            </a:r>
          </a:p>
          <a:p>
            <a:r>
              <a:rPr lang="en-US" sz="1200" kern="1200" dirty="0">
                <a:solidFill>
                  <a:schemeClr val="tx1"/>
                </a:solidFill>
                <a:effectLst/>
                <a:latin typeface="Lato Regular"/>
                <a:ea typeface="+mn-ea"/>
                <a:cs typeface="+mn-cs"/>
              </a:rPr>
              <a:t>Has been used synonymously with transgender by some and has largely fallen out of favor.</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62</a:t>
            </a:fld>
            <a:endParaRPr lang="en-US" dirty="0"/>
          </a:p>
        </p:txBody>
      </p:sp>
    </p:spTree>
    <p:extLst>
      <p:ext uri="{BB962C8B-B14F-4D97-AF65-F5344CB8AC3E}">
        <p14:creationId xmlns:p14="http://schemas.microsoft.com/office/powerpoint/2010/main" val="1851643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 </a:t>
            </a:r>
          </a:p>
          <a:p>
            <a:r>
              <a:rPr lang="en-US" sz="1200" kern="1200" dirty="0">
                <a:solidFill>
                  <a:schemeClr val="tx1"/>
                </a:solidFill>
                <a:effectLst/>
                <a:latin typeface="Lato Regular"/>
                <a:ea typeface="+mn-ea"/>
                <a:cs typeface="+mn-cs"/>
              </a:rPr>
              <a:t>Transsexual</a:t>
            </a:r>
          </a:p>
          <a:p>
            <a:r>
              <a:rPr lang="uk-UA" sz="1200" kern="1200" dirty="0">
                <a:solidFill>
                  <a:schemeClr val="tx1"/>
                </a:solidFill>
                <a:effectLst/>
                <a:latin typeface="Lato Regular"/>
                <a:ea typeface="+mn-ea"/>
                <a:cs typeface="+mn-cs"/>
              </a:rPr>
              <a:t> </a:t>
            </a:r>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Older term that originated in the medical and psychological communities to refer to individuals who have permanently transitioned through medical interventions or desired to do so.</a:t>
            </a:r>
          </a:p>
          <a:p>
            <a:r>
              <a:rPr lang="en-US" sz="1200" kern="1200" dirty="0">
                <a:solidFill>
                  <a:schemeClr val="tx1"/>
                </a:solidFill>
                <a:effectLst/>
                <a:latin typeface="Lato Regular"/>
                <a:ea typeface="+mn-ea"/>
                <a:cs typeface="+mn-cs"/>
              </a:rPr>
              <a:t>Has been used synonymously with transgender by some and has largely fallen out of favor.</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63</a:t>
            </a:fld>
            <a:endParaRPr lang="en-US" dirty="0"/>
          </a:p>
        </p:txBody>
      </p:sp>
    </p:spTree>
    <p:extLst>
      <p:ext uri="{BB962C8B-B14F-4D97-AF65-F5344CB8AC3E}">
        <p14:creationId xmlns:p14="http://schemas.microsoft.com/office/powerpoint/2010/main" val="2334890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Lato Regular"/>
                <a:ea typeface="+mn-ea"/>
                <a:cs typeface="+mn-cs"/>
              </a:rPr>
              <a:t>When gender expression does not align with societal norms or </a:t>
            </a:r>
            <a:r>
              <a:rPr lang="en-US" sz="1200" kern="1200" dirty="0">
                <a:solidFill>
                  <a:srgbClr val="000000"/>
                </a:solidFill>
                <a:latin typeface="Lato Regular"/>
                <a:ea typeface="+mn-ea"/>
                <a:cs typeface="+mn-cs"/>
              </a:rPr>
              <a:t>stereotypes associated with a person’s assigned gender role</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64</a:t>
            </a:fld>
            <a:endParaRPr lang="en-US" dirty="0"/>
          </a:p>
        </p:txBody>
      </p:sp>
    </p:spTree>
    <p:extLst>
      <p:ext uri="{BB962C8B-B14F-4D97-AF65-F5344CB8AC3E}">
        <p14:creationId xmlns:p14="http://schemas.microsoft.com/office/powerpoint/2010/main" val="93467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7</a:t>
            </a:fld>
            <a:endParaRPr lang="en-US" dirty="0"/>
          </a:p>
        </p:txBody>
      </p:sp>
    </p:spTree>
    <p:extLst>
      <p:ext uri="{BB962C8B-B14F-4D97-AF65-F5344CB8AC3E}">
        <p14:creationId xmlns:p14="http://schemas.microsoft.com/office/powerpoint/2010/main" val="1086773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Questioning </a:t>
            </a:r>
          </a:p>
        </p:txBody>
      </p:sp>
      <p:sp>
        <p:nvSpPr>
          <p:cNvPr id="4" name="Slide Number Placeholder 3"/>
          <p:cNvSpPr>
            <a:spLocks noGrp="1"/>
          </p:cNvSpPr>
          <p:nvPr>
            <p:ph type="sldNum" sz="quarter" idx="5"/>
          </p:nvPr>
        </p:nvSpPr>
        <p:spPr/>
        <p:txBody>
          <a:bodyPr/>
          <a:lstStyle/>
          <a:p>
            <a:fld id="{F7510C22-AB3E-3144-954A-30AFB7F4824B}" type="slidenum">
              <a:rPr lang="en-US" smtClean="0"/>
              <a:pPr/>
              <a:t>66</a:t>
            </a:fld>
            <a:endParaRPr lang="en-US" dirty="0"/>
          </a:p>
        </p:txBody>
      </p:sp>
    </p:spTree>
    <p:extLst>
      <p:ext uri="{BB962C8B-B14F-4D97-AF65-F5344CB8AC3E}">
        <p14:creationId xmlns:p14="http://schemas.microsoft.com/office/powerpoint/2010/main" val="3746461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is more of a spectrum, a range of expression, </a:t>
            </a:r>
          </a:p>
        </p:txBody>
      </p:sp>
      <p:sp>
        <p:nvSpPr>
          <p:cNvPr id="4" name="Slide Number Placeholder 3"/>
          <p:cNvSpPr>
            <a:spLocks noGrp="1"/>
          </p:cNvSpPr>
          <p:nvPr>
            <p:ph type="sldNum" sz="quarter" idx="5"/>
          </p:nvPr>
        </p:nvSpPr>
        <p:spPr/>
        <p:txBody>
          <a:bodyPr/>
          <a:lstStyle/>
          <a:p>
            <a:fld id="{F7510C22-AB3E-3144-954A-30AFB7F4824B}" type="slidenum">
              <a:rPr lang="en-US" smtClean="0"/>
              <a:pPr/>
              <a:t>70</a:t>
            </a:fld>
            <a:endParaRPr lang="en-US" dirty="0"/>
          </a:p>
        </p:txBody>
      </p:sp>
    </p:spTree>
    <p:extLst>
      <p:ext uri="{BB962C8B-B14F-4D97-AF65-F5344CB8AC3E}">
        <p14:creationId xmlns:p14="http://schemas.microsoft.com/office/powerpoint/2010/main" val="3968085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socialization</a:t>
            </a:r>
          </a:p>
        </p:txBody>
      </p:sp>
      <p:sp>
        <p:nvSpPr>
          <p:cNvPr id="4" name="Slide Number Placeholder 3"/>
          <p:cNvSpPr>
            <a:spLocks noGrp="1"/>
          </p:cNvSpPr>
          <p:nvPr>
            <p:ph type="sldNum" sz="quarter" idx="5"/>
          </p:nvPr>
        </p:nvSpPr>
        <p:spPr/>
        <p:txBody>
          <a:bodyPr/>
          <a:lstStyle/>
          <a:p>
            <a:fld id="{F7510C22-AB3E-3144-954A-30AFB7F4824B}" type="slidenum">
              <a:rPr lang="en-US" smtClean="0"/>
              <a:pPr/>
              <a:t>71</a:t>
            </a:fld>
            <a:endParaRPr lang="en-US" dirty="0"/>
          </a:p>
        </p:txBody>
      </p:sp>
    </p:spTree>
    <p:extLst>
      <p:ext uri="{BB962C8B-B14F-4D97-AF65-F5344CB8AC3E}">
        <p14:creationId xmlns:p14="http://schemas.microsoft.com/office/powerpoint/2010/main" val="379596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13 - 14 Leibowitz and Janssen)</a:t>
            </a:r>
          </a:p>
          <a:p>
            <a:r>
              <a:rPr lang="en-US" dirty="0"/>
              <a:t>Open ended questions about gender identity, expression, and sexual orientation</a:t>
            </a:r>
          </a:p>
          <a:p>
            <a:r>
              <a:rPr lang="en-US" dirty="0"/>
              <a:t>Consider developmental considerations</a:t>
            </a:r>
          </a:p>
          <a:p>
            <a:r>
              <a:rPr lang="en-US" dirty="0"/>
              <a:t>We want to understand how an individual understands their identity, their body, how gender impacts their role in society, and in their relationships, and how they may wish for these things to remain the same or change.</a:t>
            </a:r>
          </a:p>
          <a:p>
            <a:r>
              <a:rPr lang="en-US" dirty="0"/>
              <a:t>Questions that do not make presumptions about how a particular child or adolescent thinks about these issues are more likely to yield valuable clinical information.</a:t>
            </a:r>
          </a:p>
        </p:txBody>
      </p:sp>
      <p:sp>
        <p:nvSpPr>
          <p:cNvPr id="4" name="Slide Number Placeholder 3"/>
          <p:cNvSpPr>
            <a:spLocks noGrp="1"/>
          </p:cNvSpPr>
          <p:nvPr>
            <p:ph type="sldNum" sz="quarter" idx="5"/>
          </p:nvPr>
        </p:nvSpPr>
        <p:spPr/>
        <p:txBody>
          <a:bodyPr/>
          <a:lstStyle/>
          <a:p>
            <a:fld id="{F7510C22-AB3E-3144-954A-30AFB7F4824B}" type="slidenum">
              <a:rPr lang="en-US" smtClean="0"/>
              <a:pPr/>
              <a:t>73</a:t>
            </a:fld>
            <a:endParaRPr lang="en-US" dirty="0"/>
          </a:p>
        </p:txBody>
      </p:sp>
    </p:spTree>
    <p:extLst>
      <p:ext uri="{BB962C8B-B14F-4D97-AF65-F5344CB8AC3E}">
        <p14:creationId xmlns:p14="http://schemas.microsoft.com/office/powerpoint/2010/main" val="1927206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13 - 14 Leibowitz and Janssen)</a:t>
            </a:r>
          </a:p>
          <a:p>
            <a:r>
              <a:rPr lang="en-US" dirty="0"/>
              <a:t>Open ended questions about gender identity, expression, and sexual orientation</a:t>
            </a:r>
          </a:p>
          <a:p>
            <a:r>
              <a:rPr lang="en-US" dirty="0"/>
              <a:t>Consider developmental considerations</a:t>
            </a:r>
          </a:p>
          <a:p>
            <a:r>
              <a:rPr lang="en-US" dirty="0"/>
              <a:t>We want to understand how an individual understands their identity, their body, how gender impacts their role in society, and in their relationships, and how they may wish for these things to remain the same or change.</a:t>
            </a:r>
          </a:p>
          <a:p>
            <a:r>
              <a:rPr lang="en-US" dirty="0"/>
              <a:t>Questions that do not make presumptions about how a particular child or adolescent thinks about these issues are more likely to yield valuable clinical information.</a:t>
            </a:r>
          </a:p>
        </p:txBody>
      </p:sp>
      <p:sp>
        <p:nvSpPr>
          <p:cNvPr id="4" name="Slide Number Placeholder 3"/>
          <p:cNvSpPr>
            <a:spLocks noGrp="1"/>
          </p:cNvSpPr>
          <p:nvPr>
            <p:ph type="sldNum" sz="quarter" idx="5"/>
          </p:nvPr>
        </p:nvSpPr>
        <p:spPr/>
        <p:txBody>
          <a:bodyPr/>
          <a:lstStyle/>
          <a:p>
            <a:fld id="{F7510C22-AB3E-3144-954A-30AFB7F4824B}" type="slidenum">
              <a:rPr lang="en-US" smtClean="0"/>
              <a:pPr/>
              <a:t>74</a:t>
            </a:fld>
            <a:endParaRPr lang="en-US" dirty="0"/>
          </a:p>
        </p:txBody>
      </p:sp>
    </p:spTree>
    <p:extLst>
      <p:ext uri="{BB962C8B-B14F-4D97-AF65-F5344CB8AC3E}">
        <p14:creationId xmlns:p14="http://schemas.microsoft.com/office/powerpoint/2010/main" val="151221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14-15 Leibowitz and Janssen)</a:t>
            </a:r>
          </a:p>
          <a:p>
            <a:r>
              <a:rPr lang="en-US" dirty="0"/>
              <a:t>Explore why the adolescent feels the way they do</a:t>
            </a:r>
          </a:p>
          <a:p>
            <a:r>
              <a:rPr lang="en-US" dirty="0"/>
              <a:t>The last set of questions help explore the adolescent’s perception of the advantages and disadvantages experienced by the different genders within a society</a:t>
            </a:r>
          </a:p>
        </p:txBody>
      </p:sp>
      <p:sp>
        <p:nvSpPr>
          <p:cNvPr id="4" name="Slide Number Placeholder 3"/>
          <p:cNvSpPr>
            <a:spLocks noGrp="1"/>
          </p:cNvSpPr>
          <p:nvPr>
            <p:ph type="sldNum" sz="quarter" idx="5"/>
          </p:nvPr>
        </p:nvSpPr>
        <p:spPr/>
        <p:txBody>
          <a:bodyPr/>
          <a:lstStyle/>
          <a:p>
            <a:fld id="{F7510C22-AB3E-3144-954A-30AFB7F4824B}" type="slidenum">
              <a:rPr lang="en-US" smtClean="0"/>
              <a:pPr/>
              <a:t>75</a:t>
            </a:fld>
            <a:endParaRPr lang="en-US" dirty="0"/>
          </a:p>
        </p:txBody>
      </p:sp>
    </p:spTree>
    <p:extLst>
      <p:ext uri="{BB962C8B-B14F-4D97-AF65-F5344CB8AC3E}">
        <p14:creationId xmlns:p14="http://schemas.microsoft.com/office/powerpoint/2010/main" val="743553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14-15 Leibowitz and Janssen)</a:t>
            </a:r>
          </a:p>
          <a:p>
            <a:r>
              <a:rPr lang="en-US" dirty="0"/>
              <a:t>Explore why the adolescent feels the way they do</a:t>
            </a:r>
          </a:p>
          <a:p>
            <a:r>
              <a:rPr lang="en-US" dirty="0"/>
              <a:t>The last set of questions help explore the adolescent’s perception of the advantages and disadvantages experienced by the different genders within a society</a:t>
            </a:r>
          </a:p>
        </p:txBody>
      </p:sp>
      <p:sp>
        <p:nvSpPr>
          <p:cNvPr id="4" name="Slide Number Placeholder 3"/>
          <p:cNvSpPr>
            <a:spLocks noGrp="1"/>
          </p:cNvSpPr>
          <p:nvPr>
            <p:ph type="sldNum" sz="quarter" idx="5"/>
          </p:nvPr>
        </p:nvSpPr>
        <p:spPr/>
        <p:txBody>
          <a:bodyPr/>
          <a:lstStyle/>
          <a:p>
            <a:fld id="{F7510C22-AB3E-3144-954A-30AFB7F4824B}" type="slidenum">
              <a:rPr lang="en-US" smtClean="0"/>
              <a:pPr/>
              <a:t>76</a:t>
            </a:fld>
            <a:endParaRPr lang="en-US" dirty="0"/>
          </a:p>
        </p:txBody>
      </p:sp>
    </p:spTree>
    <p:extLst>
      <p:ext uri="{BB962C8B-B14F-4D97-AF65-F5344CB8AC3E}">
        <p14:creationId xmlns:p14="http://schemas.microsoft.com/office/powerpoint/2010/main" val="4271168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14-15 Leibowitz and Janssen)</a:t>
            </a:r>
          </a:p>
          <a:p>
            <a:r>
              <a:rPr lang="en-US" dirty="0"/>
              <a:t>Explore why the adolescent feels the way they do</a:t>
            </a:r>
          </a:p>
          <a:p>
            <a:r>
              <a:rPr lang="en-US" dirty="0"/>
              <a:t>The last set of questions help explore the adolescent’s perception of the advantages and disadvantages experienced by the different genders within a society</a:t>
            </a:r>
          </a:p>
        </p:txBody>
      </p:sp>
      <p:sp>
        <p:nvSpPr>
          <p:cNvPr id="4" name="Slide Number Placeholder 3"/>
          <p:cNvSpPr>
            <a:spLocks noGrp="1"/>
          </p:cNvSpPr>
          <p:nvPr>
            <p:ph type="sldNum" sz="quarter" idx="5"/>
          </p:nvPr>
        </p:nvSpPr>
        <p:spPr/>
        <p:txBody>
          <a:bodyPr/>
          <a:lstStyle/>
          <a:p>
            <a:fld id="{F7510C22-AB3E-3144-954A-30AFB7F4824B}" type="slidenum">
              <a:rPr lang="en-US" smtClean="0"/>
              <a:pPr/>
              <a:t>77</a:t>
            </a:fld>
            <a:endParaRPr lang="en-US" dirty="0"/>
          </a:p>
        </p:txBody>
      </p:sp>
    </p:spTree>
    <p:extLst>
      <p:ext uri="{BB962C8B-B14F-4D97-AF65-F5344CB8AC3E}">
        <p14:creationId xmlns:p14="http://schemas.microsoft.com/office/powerpoint/2010/main" val="15959606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14-15 Leibowitz and Janssen)</a:t>
            </a:r>
          </a:p>
          <a:p>
            <a:r>
              <a:rPr lang="en-US" dirty="0"/>
              <a:t>Explore why the adolescent feels the way they do</a:t>
            </a:r>
          </a:p>
          <a:p>
            <a:r>
              <a:rPr lang="en-US" dirty="0"/>
              <a:t>The last set of questions help explore the adolescent’s perception of the advantages and disadvantages experienced by the different genders within a society</a:t>
            </a:r>
          </a:p>
        </p:txBody>
      </p:sp>
      <p:sp>
        <p:nvSpPr>
          <p:cNvPr id="4" name="Slide Number Placeholder 3"/>
          <p:cNvSpPr>
            <a:spLocks noGrp="1"/>
          </p:cNvSpPr>
          <p:nvPr>
            <p:ph type="sldNum" sz="quarter" idx="5"/>
          </p:nvPr>
        </p:nvSpPr>
        <p:spPr/>
        <p:txBody>
          <a:bodyPr/>
          <a:lstStyle/>
          <a:p>
            <a:fld id="{F7510C22-AB3E-3144-954A-30AFB7F4824B}" type="slidenum">
              <a:rPr lang="en-US" smtClean="0"/>
              <a:pPr/>
              <a:t>78</a:t>
            </a:fld>
            <a:endParaRPr lang="en-US" dirty="0"/>
          </a:p>
        </p:txBody>
      </p:sp>
    </p:spTree>
    <p:extLst>
      <p:ext uri="{BB962C8B-B14F-4D97-AF65-F5344CB8AC3E}">
        <p14:creationId xmlns:p14="http://schemas.microsoft.com/office/powerpoint/2010/main" val="2281926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15 Leibowitz and Janssen)</a:t>
            </a:r>
          </a:p>
          <a:p>
            <a:r>
              <a:rPr lang="en-US" dirty="0"/>
              <a:t>Explore why the adolescent feels the way they do</a:t>
            </a:r>
          </a:p>
          <a:p>
            <a:r>
              <a:rPr lang="en-US" dirty="0"/>
              <a:t>The last set of questions help explore the adolescent’s perception of the advantages and disadvantages experienced by the different genders within a society</a:t>
            </a:r>
          </a:p>
        </p:txBody>
      </p:sp>
      <p:sp>
        <p:nvSpPr>
          <p:cNvPr id="4" name="Slide Number Placeholder 3"/>
          <p:cNvSpPr>
            <a:spLocks noGrp="1"/>
          </p:cNvSpPr>
          <p:nvPr>
            <p:ph type="sldNum" sz="quarter" idx="5"/>
          </p:nvPr>
        </p:nvSpPr>
        <p:spPr/>
        <p:txBody>
          <a:bodyPr/>
          <a:lstStyle/>
          <a:p>
            <a:fld id="{F7510C22-AB3E-3144-954A-30AFB7F4824B}" type="slidenum">
              <a:rPr lang="en-US" smtClean="0"/>
              <a:pPr/>
              <a:t>79</a:t>
            </a:fld>
            <a:endParaRPr lang="en-US" dirty="0"/>
          </a:p>
        </p:txBody>
      </p:sp>
    </p:spTree>
    <p:extLst>
      <p:ext uri="{BB962C8B-B14F-4D97-AF65-F5344CB8AC3E}">
        <p14:creationId xmlns:p14="http://schemas.microsoft.com/office/powerpoint/2010/main" val="29601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a:t>
            </a:fld>
            <a:endParaRPr lang="en-US" dirty="0"/>
          </a:p>
        </p:txBody>
      </p:sp>
    </p:spTree>
    <p:extLst>
      <p:ext uri="{BB962C8B-B14F-4D97-AF65-F5344CB8AC3E}">
        <p14:creationId xmlns:p14="http://schemas.microsoft.com/office/powerpoint/2010/main" val="9704416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16-Leibowitz and Janssen)</a:t>
            </a:r>
          </a:p>
          <a:p>
            <a:pPr marL="171450" indent="-171450">
              <a:buFont typeface="Arial" panose="020B0604020202020204" pitchFamily="34" charset="0"/>
              <a:buChar char="•"/>
            </a:pPr>
            <a:r>
              <a:rPr lang="en-US" dirty="0"/>
              <a:t>The provider who demonstrates awareness that pronouns and names can differ from those associated with child or adolescent’s given name and gender is already very much ahead of the providers who do not</a:t>
            </a:r>
          </a:p>
          <a:p>
            <a:pPr marL="171450" indent="-171450">
              <a:buFont typeface="Arial" panose="020B0604020202020204" pitchFamily="34" charset="0"/>
              <a:buChar char="•"/>
            </a:pPr>
            <a:r>
              <a:rPr lang="en-US" dirty="0"/>
              <a:t>Important to understand the child/adolescent’s understanding of the differences between gender identity, expression, and sexual orientation </a:t>
            </a:r>
          </a:p>
        </p:txBody>
      </p:sp>
      <p:sp>
        <p:nvSpPr>
          <p:cNvPr id="4" name="Slide Number Placeholder 3"/>
          <p:cNvSpPr>
            <a:spLocks noGrp="1"/>
          </p:cNvSpPr>
          <p:nvPr>
            <p:ph type="sldNum" sz="quarter" idx="5"/>
          </p:nvPr>
        </p:nvSpPr>
        <p:spPr/>
        <p:txBody>
          <a:bodyPr/>
          <a:lstStyle/>
          <a:p>
            <a:fld id="{F7510C22-AB3E-3144-954A-30AFB7F4824B}" type="slidenum">
              <a:rPr lang="en-US" smtClean="0"/>
              <a:pPr/>
              <a:t>80</a:t>
            </a:fld>
            <a:endParaRPr lang="en-US" dirty="0"/>
          </a:p>
        </p:txBody>
      </p:sp>
    </p:spTree>
    <p:extLst>
      <p:ext uri="{BB962C8B-B14F-4D97-AF65-F5344CB8AC3E}">
        <p14:creationId xmlns:p14="http://schemas.microsoft.com/office/powerpoint/2010/main" val="1758129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16 Leibowitz and Janssen)   Pronoun and name use</a:t>
            </a:r>
          </a:p>
          <a:p>
            <a:pPr marL="171450" indent="-171450">
              <a:buFont typeface="Arial" panose="020B0604020202020204" pitchFamily="34" charset="0"/>
              <a:buChar char="•"/>
            </a:pPr>
            <a:r>
              <a:rPr lang="en-US" dirty="0"/>
              <a:t>The provider who demonstrates awareness that pronouns and names can differ from those associated with child or adolescent’s given name and gender is already very much ahead of the providers who do not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81</a:t>
            </a:fld>
            <a:endParaRPr lang="en-US" dirty="0"/>
          </a:p>
        </p:txBody>
      </p:sp>
    </p:spTree>
    <p:extLst>
      <p:ext uri="{BB962C8B-B14F-4D97-AF65-F5344CB8AC3E}">
        <p14:creationId xmlns:p14="http://schemas.microsoft.com/office/powerpoint/2010/main" val="691633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Leibowitz and Janssen)</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b="0" u="none" strike="noStrike" dirty="0">
                <a:solidFill>
                  <a:schemeClr val="tx1">
                    <a:lumMod val="50000"/>
                  </a:schemeClr>
                </a:solidFill>
                <a:effectLst/>
                <a:uFill>
                  <a:solidFill>
                    <a:srgbClr val="000000"/>
                  </a:solidFill>
                </a:uFill>
              </a:rPr>
              <a:t>Assess how parents use of birth-assigned name and associated pronouns affect adolescent</a:t>
            </a:r>
            <a:endParaRPr lang="en-US" sz="800" b="0" u="none" strike="noStrike" dirty="0">
              <a:solidFill>
                <a:schemeClr val="tx1">
                  <a:lumMod val="50000"/>
                </a:schemeClr>
              </a:solidFill>
              <a:effectLst/>
              <a:uFill>
                <a:solidFill>
                  <a:srgbClr val="000000"/>
                </a:solidFill>
              </a:uFill>
            </a:endParaRP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b="0" u="none" strike="noStrike" dirty="0">
                <a:solidFill>
                  <a:schemeClr val="tx1">
                    <a:lumMod val="50000"/>
                  </a:schemeClr>
                </a:solidFill>
                <a:effectLst/>
                <a:uFill>
                  <a:solidFill>
                    <a:srgbClr val="000000"/>
                  </a:solidFill>
                </a:uFill>
              </a:rPr>
              <a:t>When alone with parents, assess what the barriers are to using adolescent’s chosen name and/or pronouns</a:t>
            </a:r>
            <a:endParaRPr lang="en-US" sz="800" b="0" u="none" strike="noStrike" dirty="0">
              <a:solidFill>
                <a:schemeClr val="tx1">
                  <a:lumMod val="50000"/>
                </a:schemeClr>
              </a:solidFill>
              <a:effectLst/>
              <a:uFill>
                <a:solidFill>
                  <a:srgbClr val="000000"/>
                </a:solidFill>
              </a:uFill>
            </a:endParaRP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b="0" u="none" strike="noStrike" dirty="0">
                <a:solidFill>
                  <a:schemeClr val="tx1">
                    <a:lumMod val="50000"/>
                  </a:schemeClr>
                </a:solidFill>
                <a:effectLst/>
                <a:uFill>
                  <a:solidFill>
                    <a:srgbClr val="000000"/>
                  </a:solidFill>
                </a:uFill>
              </a:rPr>
              <a:t>Educate support staff to use pronouns and name that adolescent desires</a:t>
            </a:r>
            <a:endParaRPr lang="en-US" sz="12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82</a:t>
            </a:fld>
            <a:endParaRPr lang="en-US" dirty="0"/>
          </a:p>
        </p:txBody>
      </p:sp>
    </p:spTree>
    <p:extLst>
      <p:ext uri="{BB962C8B-B14F-4D97-AF65-F5344CB8AC3E}">
        <p14:creationId xmlns:p14="http://schemas.microsoft.com/office/powerpoint/2010/main" val="2872865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Leibowitz and Janssen)</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b="0" u="none" strike="noStrike" dirty="0">
                <a:solidFill>
                  <a:schemeClr val="tx1">
                    <a:lumMod val="50000"/>
                  </a:schemeClr>
                </a:solidFill>
                <a:effectLst/>
                <a:uFill>
                  <a:solidFill>
                    <a:srgbClr val="000000"/>
                  </a:solidFill>
                </a:uFill>
              </a:rPr>
              <a:t>Assess how parents use of birth-assigned name and associated pronouns affect adolescent</a:t>
            </a:r>
            <a:endParaRPr lang="en-US" sz="800" b="0" u="none" strike="noStrike" dirty="0">
              <a:solidFill>
                <a:schemeClr val="tx1">
                  <a:lumMod val="50000"/>
                </a:schemeClr>
              </a:solidFill>
              <a:effectLst/>
              <a:uFill>
                <a:solidFill>
                  <a:srgbClr val="000000"/>
                </a:solidFill>
              </a:uFill>
            </a:endParaRP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When alone with parents, assess intentions of parents</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Assess why there is discrepant use of chosen name and pronouns in different situations</a:t>
            </a: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Educate support staff to use pronouns and/or name that adolescent desires</a:t>
            </a:r>
            <a:endParaRPr lang="en-US" sz="120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83</a:t>
            </a:fld>
            <a:endParaRPr lang="en-US" dirty="0"/>
          </a:p>
        </p:txBody>
      </p:sp>
    </p:spTree>
    <p:extLst>
      <p:ext uri="{BB962C8B-B14F-4D97-AF65-F5344CB8AC3E}">
        <p14:creationId xmlns:p14="http://schemas.microsoft.com/office/powerpoint/2010/main" val="738534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Leibowitz and Janssen)</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Assess affect in the room and consider splitting the parents from the adolescent</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When alone with parents, ask what pronouns and name makes most sense for you to use when with them</a:t>
            </a: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Educate support staff to avoid use of pronoun and name as much as possible and/or ask the parent what name and pronouns makes most sense</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84</a:t>
            </a:fld>
            <a:endParaRPr lang="en-US" dirty="0"/>
          </a:p>
        </p:txBody>
      </p:sp>
    </p:spTree>
    <p:extLst>
      <p:ext uri="{BB962C8B-B14F-4D97-AF65-F5344CB8AC3E}">
        <p14:creationId xmlns:p14="http://schemas.microsoft.com/office/powerpoint/2010/main" val="579639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Leibowitz and Janssen)</a:t>
            </a: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Use pronouns and name that everyone is using</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When privately with adolescent, assess why they are not open with their supportive parents when all together</a:t>
            </a: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Educate support staff to use pronouns and name that adolescent desires</a:t>
            </a:r>
            <a:endParaRPr lang="en-US" sz="120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85</a:t>
            </a:fld>
            <a:endParaRPr lang="en-US" dirty="0"/>
          </a:p>
        </p:txBody>
      </p:sp>
    </p:spTree>
    <p:extLst>
      <p:ext uri="{BB962C8B-B14F-4D97-AF65-F5344CB8AC3E}">
        <p14:creationId xmlns:p14="http://schemas.microsoft.com/office/powerpoint/2010/main" val="1941135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Leibowitz and Janssen)</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Assess how parents use of birth-assigned name and associated pronouns affect adolescent</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When alone with parents, assess what the barriers are to using adolescent’s chosen name and/or pronouns</a:t>
            </a: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Educate support staff to use pronouns and name that adolescent desires</a:t>
            </a:r>
            <a:endParaRPr lang="en-US" sz="120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86</a:t>
            </a:fld>
            <a:endParaRPr lang="en-US" dirty="0"/>
          </a:p>
        </p:txBody>
      </p:sp>
    </p:spTree>
    <p:extLst>
      <p:ext uri="{BB962C8B-B14F-4D97-AF65-F5344CB8AC3E}">
        <p14:creationId xmlns:p14="http://schemas.microsoft.com/office/powerpoint/2010/main" val="23558910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Leibowitz and Janssen)</a:t>
            </a: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When alone with parents, assess intentions of parents</a:t>
            </a:r>
          </a:p>
          <a:p>
            <a:pPr marL="0" marR="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Assess why there is discrepant use of chosen name and pronouns in different situations</a:t>
            </a:r>
          </a:p>
          <a:p>
            <a:pPr marL="0" marR="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Educate support staff to use pronouns and/or name that adolescent desires</a:t>
            </a:r>
            <a:endParaRPr lang="en-US" sz="120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87</a:t>
            </a:fld>
            <a:endParaRPr lang="en-US" dirty="0"/>
          </a:p>
        </p:txBody>
      </p:sp>
    </p:spTree>
    <p:extLst>
      <p:ext uri="{BB962C8B-B14F-4D97-AF65-F5344CB8AC3E}">
        <p14:creationId xmlns:p14="http://schemas.microsoft.com/office/powerpoint/2010/main" val="16049973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Leibowitz and Janssen)</a:t>
            </a:r>
          </a:p>
          <a:p>
            <a:pPr marL="0" marR="39370" lvl="0" indent="0" fontAlgn="base">
              <a:lnSpc>
                <a:spcPct val="101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Consider educating parents about the potential negative effects of the lack of using the adolescent’s desired  pronouns and/or name</a:t>
            </a:r>
          </a:p>
          <a:p>
            <a:pPr marL="0" marR="39370" lvl="0" indent="0" fontAlgn="base">
              <a:lnSpc>
                <a:spcPct val="107000"/>
              </a:lnSpc>
              <a:spcBef>
                <a:spcPts val="0"/>
              </a:spcBef>
              <a:spcAft>
                <a:spcPts val="0"/>
              </a:spcAft>
              <a:buClr>
                <a:srgbClr val="2C2A28"/>
              </a:buClr>
              <a:buSzPts val="850"/>
              <a:buFont typeface="Arial" panose="020B0604020202020204" pitchFamily="34" charset="0"/>
              <a:buNone/>
            </a:pPr>
            <a:r>
              <a:rPr lang="en-US" sz="1200" u="none" strike="noStrike" dirty="0">
                <a:solidFill>
                  <a:schemeClr val="tx1">
                    <a:lumMod val="50000"/>
                  </a:schemeClr>
                </a:solidFill>
                <a:effectLst/>
                <a:uFill>
                  <a:solidFill>
                    <a:srgbClr val="000000"/>
                  </a:solidFill>
                </a:uFill>
              </a:rPr>
              <a:t>Consider framing parental attempts to use adolescent desired pronouns and/or name as a means of exploring how the adolescent responds to being perceived in the  way the adolescent desires</a:t>
            </a:r>
            <a:endParaRPr lang="en-US" sz="120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88</a:t>
            </a:fld>
            <a:endParaRPr lang="en-US" dirty="0"/>
          </a:p>
        </p:txBody>
      </p:sp>
    </p:spTree>
    <p:extLst>
      <p:ext uri="{BB962C8B-B14F-4D97-AF65-F5344CB8AC3E}">
        <p14:creationId xmlns:p14="http://schemas.microsoft.com/office/powerpoint/2010/main" val="515455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Page 18 Leibowitz &amp; Janssen</a:t>
            </a:r>
          </a:p>
          <a:p>
            <a:r>
              <a:rPr lang="en-US" sz="1200" kern="1200" dirty="0">
                <a:solidFill>
                  <a:schemeClr val="tx1"/>
                </a:solidFill>
                <a:effectLst/>
                <a:latin typeface="Lato Regular"/>
                <a:ea typeface="+mn-ea"/>
                <a:cs typeface="+mn-cs"/>
              </a:rPr>
              <a:t>One key aspect in the assessment of these youth is to understand the child or adolescent’s developmentally appropriate understanding of the difference between gender identity, gender expression, and sexual orientation</a:t>
            </a:r>
          </a:p>
          <a:p>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Lato Regular"/>
                <a:ea typeface="+mn-ea"/>
                <a:cs typeface="+mn-cs"/>
              </a:rPr>
              <a:t>On the other hand, understanding how the youth sees themselves as a sexual being could potentially help them recognize aspects about their gender that they might not have thought about. For example, if a youth has a strict notion about certain gender roles being associated with specific sexual behaviors (e.g., whether the message that they have received in their upbringing has been that a man </a:t>
            </a:r>
            <a:r>
              <a:rPr lang="en-US" sz="1200" i="1" kern="1200" dirty="0">
                <a:solidFill>
                  <a:schemeClr val="tx1"/>
                </a:solidFill>
                <a:effectLst/>
                <a:latin typeface="Lato Regular"/>
                <a:ea typeface="+mn-ea"/>
                <a:cs typeface="+mn-cs"/>
              </a:rPr>
              <a:t>must be</a:t>
            </a:r>
            <a:r>
              <a:rPr lang="en-US" sz="1200" kern="1200" dirty="0">
                <a:solidFill>
                  <a:schemeClr val="tx1"/>
                </a:solidFill>
                <a:effectLst/>
                <a:latin typeface="Lato Regular"/>
                <a:ea typeface="+mn-ea"/>
                <a:cs typeface="+mn-cs"/>
              </a:rPr>
              <a:t> with a woman or that a man has to be in a sexually dominant role), it is important to rule out the possibility that these notions are influencing the youth’s self-concept of their gender identity.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89</a:t>
            </a:fld>
            <a:endParaRPr lang="en-US" dirty="0"/>
          </a:p>
        </p:txBody>
      </p:sp>
    </p:spTree>
    <p:extLst>
      <p:ext uri="{BB962C8B-B14F-4D97-AF65-F5344CB8AC3E}">
        <p14:creationId xmlns:p14="http://schemas.microsoft.com/office/powerpoint/2010/main" val="3213586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9</a:t>
            </a:fld>
            <a:endParaRPr lang="en-US" dirty="0"/>
          </a:p>
        </p:txBody>
      </p:sp>
    </p:spTree>
    <p:extLst>
      <p:ext uri="{BB962C8B-B14F-4D97-AF65-F5344CB8AC3E}">
        <p14:creationId xmlns:p14="http://schemas.microsoft.com/office/powerpoint/2010/main" val="29817454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Lato Regular"/>
                <a:ea typeface="+mn-ea"/>
                <a:cs typeface="+mn-cs"/>
              </a:rPr>
              <a:t>A 7-year-old assigned male at birth presents in clinical practice affirming a female gender identity. The child’s parents are using male pronouns to refer to him and want to know whether or not their child is transgender. They state “he likes wearing dresses, playing with dolls, and only wants to be princess characters when playing with his peers.” The provider spends time playing with the child and intersperses questions about gender into a game. During the game, the child psychiatrist puts a boy figure into a dress and the child says, “Boys cannot wear dresses, silly! That’s only for girls.”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Lato Regular"/>
                <a:ea typeface="+mn-ea"/>
                <a:cs typeface="+mn-cs"/>
              </a:rPr>
              <a:t>This is an example of a prepubertal child who has internalized binary gender roles that are associated with one particular gender. The provider can use this opportunity to ask “</a:t>
            </a:r>
            <a:r>
              <a:rPr lang="en-US" sz="1200" i="1" kern="1200" dirty="0">
                <a:solidFill>
                  <a:schemeClr val="tx1"/>
                </a:solidFill>
                <a:effectLst/>
                <a:latin typeface="Lato Regular"/>
                <a:ea typeface="+mn-ea"/>
                <a:cs typeface="+mn-cs"/>
              </a:rPr>
              <a:t>Is it possible for boys to wear dresses?</a:t>
            </a:r>
            <a:r>
              <a:rPr lang="en-US" sz="1200" kern="1200" dirty="0">
                <a:solidFill>
                  <a:schemeClr val="tx1"/>
                </a:solidFill>
                <a:effectLst/>
                <a:latin typeface="Lato Regular"/>
                <a:ea typeface="+mn-ea"/>
                <a:cs typeface="+mn-cs"/>
              </a:rPr>
              <a:t>” with an aim to understand a child’s cognitive flexibility and begin to tease apart the differences between identity and role. Notably, both cisgender and transgender youth alike will often internalize binary gender roles, and helping children to explore their ideas around gender roles can help clarify the underlying gender identity.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90</a:t>
            </a:fld>
            <a:endParaRPr lang="en-US" dirty="0"/>
          </a:p>
        </p:txBody>
      </p:sp>
    </p:spTree>
    <p:extLst>
      <p:ext uri="{BB962C8B-B14F-4D97-AF65-F5344CB8AC3E}">
        <p14:creationId xmlns:p14="http://schemas.microsoft.com/office/powerpoint/2010/main" val="32188094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Lato Regular"/>
                <a:ea typeface="+mn-ea"/>
                <a:cs typeface="+mn-cs"/>
              </a:rPr>
              <a:t>A parent of a 16-year-old transgender female seeking estrogen treatment asks to speak with the clinician privately. The parent, who has been making strides in accepting her new daughter (previously a son) appears distressed. She tells the clinician “I just caught him, I mean her, with pictures on her phone kissing another girl. If she is interested in girls, then I don’t understand why she cannot simply just go back to be a boy? Maybe she’s just a boy and not transgender after all. Help!”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Lato Regular"/>
                <a:ea typeface="+mn-ea"/>
                <a:cs typeface="+mn-cs"/>
              </a:rPr>
              <a:t>In this situation, the parent is not recognizing that all individuals – both cisgender and transgender alike – can have same-gender attractions and engage in same- gender sexual behaviors. Validating the parent’s confusion may be a starting point. It may help the parent feel the MHP understand their dilemma. As the parent develops trust with the MHP, further education about the difference between gender identity and sexual orientation may be understood and appreciated better.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Lato Regular"/>
              <a:ea typeface="+mn-ea"/>
              <a:cs typeface="+mn-cs"/>
            </a:endParaRP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91</a:t>
            </a:fld>
            <a:endParaRPr lang="en-US" dirty="0"/>
          </a:p>
        </p:txBody>
      </p:sp>
    </p:spTree>
    <p:extLst>
      <p:ext uri="{BB962C8B-B14F-4D97-AF65-F5344CB8AC3E}">
        <p14:creationId xmlns:p14="http://schemas.microsoft.com/office/powerpoint/2010/main" val="1503021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Parents do not believe that their child is transgender</a:t>
            </a:r>
          </a:p>
          <a:p>
            <a:r>
              <a:rPr lang="en-US" dirty="0"/>
              <a:t>Potential treatment aim beyond assessment: </a:t>
            </a:r>
          </a:p>
        </p:txBody>
      </p:sp>
      <p:sp>
        <p:nvSpPr>
          <p:cNvPr id="4" name="Slide Number Placeholder 3"/>
          <p:cNvSpPr>
            <a:spLocks noGrp="1"/>
          </p:cNvSpPr>
          <p:nvPr>
            <p:ph type="sldNum" sz="quarter" idx="5"/>
          </p:nvPr>
        </p:nvSpPr>
        <p:spPr/>
        <p:txBody>
          <a:bodyPr/>
          <a:lstStyle/>
          <a:p>
            <a:fld id="{F7510C22-AB3E-3144-954A-30AFB7F4824B}" type="slidenum">
              <a:rPr lang="en-US" smtClean="0"/>
              <a:pPr/>
              <a:t>92</a:t>
            </a:fld>
            <a:endParaRPr lang="en-US" dirty="0"/>
          </a:p>
        </p:txBody>
      </p:sp>
    </p:spTree>
    <p:extLst>
      <p:ext uri="{BB962C8B-B14F-4D97-AF65-F5344CB8AC3E}">
        <p14:creationId xmlns:p14="http://schemas.microsoft.com/office/powerpoint/2010/main" val="7415328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Parents do not believe that their child is transgender</a:t>
            </a:r>
          </a:p>
          <a:p>
            <a:r>
              <a:rPr lang="en-US" dirty="0"/>
              <a:t>Potential treatment aim beyond assessment: </a:t>
            </a:r>
          </a:p>
        </p:txBody>
      </p:sp>
      <p:sp>
        <p:nvSpPr>
          <p:cNvPr id="4" name="Slide Number Placeholder 3"/>
          <p:cNvSpPr>
            <a:spLocks noGrp="1"/>
          </p:cNvSpPr>
          <p:nvPr>
            <p:ph type="sldNum" sz="quarter" idx="5"/>
          </p:nvPr>
        </p:nvSpPr>
        <p:spPr/>
        <p:txBody>
          <a:bodyPr/>
          <a:lstStyle/>
          <a:p>
            <a:fld id="{F7510C22-AB3E-3144-954A-30AFB7F4824B}" type="slidenum">
              <a:rPr lang="en-US" smtClean="0"/>
              <a:pPr/>
              <a:t>93</a:t>
            </a:fld>
            <a:endParaRPr lang="en-US" dirty="0"/>
          </a:p>
        </p:txBody>
      </p:sp>
    </p:spTree>
    <p:extLst>
      <p:ext uri="{BB962C8B-B14F-4D97-AF65-F5344CB8AC3E}">
        <p14:creationId xmlns:p14="http://schemas.microsoft.com/office/powerpoint/2010/main" val="30284753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All youth present with differing ways to manage stress.</a:t>
            </a:r>
          </a:p>
          <a:p>
            <a:r>
              <a:rPr lang="en-US" dirty="0"/>
              <a:t>Some are resilient, others less so, and most youth utilize a mixture of both healthy and unhealthy coping strategies in the face of adversity and stigma</a:t>
            </a:r>
          </a:p>
        </p:txBody>
      </p:sp>
      <p:sp>
        <p:nvSpPr>
          <p:cNvPr id="4" name="Slide Number Placeholder 3"/>
          <p:cNvSpPr>
            <a:spLocks noGrp="1"/>
          </p:cNvSpPr>
          <p:nvPr>
            <p:ph type="sldNum" sz="quarter" idx="5"/>
          </p:nvPr>
        </p:nvSpPr>
        <p:spPr/>
        <p:txBody>
          <a:bodyPr/>
          <a:lstStyle/>
          <a:p>
            <a:fld id="{F7510C22-AB3E-3144-954A-30AFB7F4824B}" type="slidenum">
              <a:rPr lang="en-US" smtClean="0"/>
              <a:pPr/>
              <a:t>94</a:t>
            </a:fld>
            <a:endParaRPr lang="en-US" dirty="0"/>
          </a:p>
        </p:txBody>
      </p:sp>
    </p:spTree>
    <p:extLst>
      <p:ext uri="{BB962C8B-B14F-4D97-AF65-F5344CB8AC3E}">
        <p14:creationId xmlns:p14="http://schemas.microsoft.com/office/powerpoint/2010/main" val="13869210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All youth present with differing ways to manage stress.</a:t>
            </a:r>
          </a:p>
          <a:p>
            <a:r>
              <a:rPr lang="en-US" dirty="0"/>
              <a:t>Some are resilient, others less so, and most youth utilize a mixture of both healthy and unhealthy coping strategies in the face of adversity and stigma</a:t>
            </a:r>
          </a:p>
        </p:txBody>
      </p:sp>
      <p:sp>
        <p:nvSpPr>
          <p:cNvPr id="4" name="Slide Number Placeholder 3"/>
          <p:cNvSpPr>
            <a:spLocks noGrp="1"/>
          </p:cNvSpPr>
          <p:nvPr>
            <p:ph type="sldNum" sz="quarter" idx="5"/>
          </p:nvPr>
        </p:nvSpPr>
        <p:spPr/>
        <p:txBody>
          <a:bodyPr/>
          <a:lstStyle/>
          <a:p>
            <a:fld id="{F7510C22-AB3E-3144-954A-30AFB7F4824B}" type="slidenum">
              <a:rPr lang="en-US" smtClean="0"/>
              <a:pPr/>
              <a:t>95</a:t>
            </a:fld>
            <a:endParaRPr lang="en-US" dirty="0"/>
          </a:p>
        </p:txBody>
      </p:sp>
    </p:spTree>
    <p:extLst>
      <p:ext uri="{BB962C8B-B14F-4D97-AF65-F5344CB8AC3E}">
        <p14:creationId xmlns:p14="http://schemas.microsoft.com/office/powerpoint/2010/main" val="3440514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All youth present with differing ways to manage stress.</a:t>
            </a:r>
          </a:p>
          <a:p>
            <a:r>
              <a:rPr lang="en-US" dirty="0"/>
              <a:t>Some are resilient, others less so, and most youth utilize a mixture of both healthy and unhealthy coping strategies in the face of adversity and stigma</a:t>
            </a:r>
          </a:p>
        </p:txBody>
      </p:sp>
      <p:sp>
        <p:nvSpPr>
          <p:cNvPr id="4" name="Slide Number Placeholder 3"/>
          <p:cNvSpPr>
            <a:spLocks noGrp="1"/>
          </p:cNvSpPr>
          <p:nvPr>
            <p:ph type="sldNum" sz="quarter" idx="5"/>
          </p:nvPr>
        </p:nvSpPr>
        <p:spPr/>
        <p:txBody>
          <a:bodyPr/>
          <a:lstStyle/>
          <a:p>
            <a:fld id="{F7510C22-AB3E-3144-954A-30AFB7F4824B}" type="slidenum">
              <a:rPr lang="en-US" smtClean="0"/>
              <a:pPr/>
              <a:t>96</a:t>
            </a:fld>
            <a:endParaRPr lang="en-US" dirty="0"/>
          </a:p>
        </p:txBody>
      </p:sp>
    </p:spTree>
    <p:extLst>
      <p:ext uri="{BB962C8B-B14F-4D97-AF65-F5344CB8AC3E}">
        <p14:creationId xmlns:p14="http://schemas.microsoft.com/office/powerpoint/2010/main" val="29891464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All youth present with differing ways to manage stress.</a:t>
            </a:r>
          </a:p>
          <a:p>
            <a:r>
              <a:rPr lang="en-US" dirty="0"/>
              <a:t>Some are resilient, others less so, and most youth utilize a mixture of both healthy and unhealthy coping strategies in the face of adversity and stigma</a:t>
            </a:r>
          </a:p>
        </p:txBody>
      </p:sp>
      <p:sp>
        <p:nvSpPr>
          <p:cNvPr id="4" name="Slide Number Placeholder 3"/>
          <p:cNvSpPr>
            <a:spLocks noGrp="1"/>
          </p:cNvSpPr>
          <p:nvPr>
            <p:ph type="sldNum" sz="quarter" idx="5"/>
          </p:nvPr>
        </p:nvSpPr>
        <p:spPr/>
        <p:txBody>
          <a:bodyPr/>
          <a:lstStyle/>
          <a:p>
            <a:fld id="{F7510C22-AB3E-3144-954A-30AFB7F4824B}" type="slidenum">
              <a:rPr lang="en-US" smtClean="0"/>
              <a:pPr/>
              <a:t>97</a:t>
            </a:fld>
            <a:endParaRPr lang="en-US" dirty="0"/>
          </a:p>
        </p:txBody>
      </p:sp>
    </p:spTree>
    <p:extLst>
      <p:ext uri="{BB962C8B-B14F-4D97-AF65-F5344CB8AC3E}">
        <p14:creationId xmlns:p14="http://schemas.microsoft.com/office/powerpoint/2010/main" val="12569379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All youth present with differing ways to manage stress.</a:t>
            </a:r>
          </a:p>
          <a:p>
            <a:r>
              <a:rPr lang="en-US" dirty="0"/>
              <a:t>Some are resilient, others less so, and most youth utilize a mixture of both healthy and unhealthy coping strategies in the face of adversity and stigma</a:t>
            </a:r>
          </a:p>
        </p:txBody>
      </p:sp>
      <p:sp>
        <p:nvSpPr>
          <p:cNvPr id="4" name="Slide Number Placeholder 3"/>
          <p:cNvSpPr>
            <a:spLocks noGrp="1"/>
          </p:cNvSpPr>
          <p:nvPr>
            <p:ph type="sldNum" sz="quarter" idx="5"/>
          </p:nvPr>
        </p:nvSpPr>
        <p:spPr/>
        <p:txBody>
          <a:bodyPr/>
          <a:lstStyle/>
          <a:p>
            <a:fld id="{F7510C22-AB3E-3144-954A-30AFB7F4824B}" type="slidenum">
              <a:rPr lang="en-US" smtClean="0"/>
              <a:pPr/>
              <a:t>98</a:t>
            </a:fld>
            <a:endParaRPr lang="en-US" dirty="0"/>
          </a:p>
        </p:txBody>
      </p:sp>
    </p:spTree>
    <p:extLst>
      <p:ext uri="{BB962C8B-B14F-4D97-AF65-F5344CB8AC3E}">
        <p14:creationId xmlns:p14="http://schemas.microsoft.com/office/powerpoint/2010/main" val="34754255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68-69 Leibowitz &amp; Janssen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Lato Regular"/>
                <a:ea typeface="+mn-ea"/>
                <a:cs typeface="+mn-cs"/>
              </a:rPr>
              <a:t>Fig. 4.1</a:t>
            </a:r>
            <a:r>
              <a:rPr lang="en-US" sz="1200" kern="1200" dirty="0">
                <a:solidFill>
                  <a:schemeClr val="tx1"/>
                </a:solidFill>
                <a:effectLst/>
                <a:latin typeface="Lato Regular"/>
                <a:ea typeface="+mn-ea"/>
                <a:cs typeface="+mn-cs"/>
              </a:rPr>
              <a:t> Assessment sorting tool. This sorting tool can be helpful when trying to separate out the complicating factors when working with transgender youth in order to determine what intervention to focus on</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99</a:t>
            </a:fld>
            <a:endParaRPr lang="en-US" dirty="0"/>
          </a:p>
        </p:txBody>
      </p:sp>
    </p:spTree>
    <p:extLst>
      <p:ext uri="{BB962C8B-B14F-4D97-AF65-F5344CB8AC3E}">
        <p14:creationId xmlns:p14="http://schemas.microsoft.com/office/powerpoint/2010/main" val="270331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10</a:t>
            </a:fld>
            <a:endParaRPr lang="en-US" dirty="0"/>
          </a:p>
        </p:txBody>
      </p:sp>
    </p:spTree>
    <p:extLst>
      <p:ext uri="{BB962C8B-B14F-4D97-AF65-F5344CB8AC3E}">
        <p14:creationId xmlns:p14="http://schemas.microsoft.com/office/powerpoint/2010/main" val="38663697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Leibowitz &amp; Janssen page 20-21</a:t>
            </a:r>
          </a:p>
          <a:p>
            <a:endParaRPr lang="en-US" dirty="0"/>
          </a:p>
          <a:p>
            <a:r>
              <a:rPr lang="en-US" dirty="0"/>
              <a:t>All youth present with differing ways to manage stress.</a:t>
            </a:r>
          </a:p>
          <a:p>
            <a:r>
              <a:rPr lang="en-US" dirty="0"/>
              <a:t>Some are resilient, others less so, and most youth utilize a mixture of both healthy and unhealthy coping strategies in the face of adversity and stigma</a:t>
            </a:r>
          </a:p>
        </p:txBody>
      </p:sp>
      <p:sp>
        <p:nvSpPr>
          <p:cNvPr id="4" name="Slide Number Placeholder 3"/>
          <p:cNvSpPr>
            <a:spLocks noGrp="1"/>
          </p:cNvSpPr>
          <p:nvPr>
            <p:ph type="sldNum" sz="quarter" idx="5"/>
          </p:nvPr>
        </p:nvSpPr>
        <p:spPr/>
        <p:txBody>
          <a:bodyPr/>
          <a:lstStyle/>
          <a:p>
            <a:fld id="{F7510C22-AB3E-3144-954A-30AFB7F4824B}" type="slidenum">
              <a:rPr lang="en-US" smtClean="0"/>
              <a:pPr/>
              <a:t>100</a:t>
            </a:fld>
            <a:endParaRPr lang="en-US" dirty="0"/>
          </a:p>
        </p:txBody>
      </p:sp>
    </p:spTree>
    <p:extLst>
      <p:ext uri="{BB962C8B-B14F-4D97-AF65-F5344CB8AC3E}">
        <p14:creationId xmlns:p14="http://schemas.microsoft.com/office/powerpoint/2010/main" val="14038009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May 2018 study in Pediatrics compared transgender youth with cis-gender youth</a:t>
            </a:r>
          </a:p>
          <a:p>
            <a:r>
              <a:rPr lang="en-US" sz="1200" kern="1200" dirty="0">
                <a:solidFill>
                  <a:schemeClr val="tx1"/>
                </a:solidFill>
                <a:effectLst/>
                <a:latin typeface="Lato Regular"/>
                <a:ea typeface="+mn-ea"/>
                <a:cs typeface="+mn-cs"/>
              </a:rPr>
              <a:t>3 – 9  years: ADHD 15% transfeminine 16% transmasculine</a:t>
            </a:r>
          </a:p>
          <a:p>
            <a:r>
              <a:rPr lang="en-US" sz="1200" kern="1200" dirty="0">
                <a:solidFill>
                  <a:schemeClr val="tx1"/>
                </a:solidFill>
                <a:effectLst/>
                <a:latin typeface="Lato Regular"/>
                <a:ea typeface="+mn-ea"/>
                <a:cs typeface="+mn-cs"/>
              </a:rPr>
              <a:t>	        Anxiety 12% transfeminine  16% transmasculine</a:t>
            </a:r>
          </a:p>
          <a:p>
            <a:r>
              <a:rPr lang="en-US" dirty="0"/>
              <a:t>10-17 years: Depression (49% transfeminine 62% transmasculine)  ADHD (25% transfeminine 16% transmasculine)  Anxiety (37% transfeminine 39% transmasculine)</a:t>
            </a:r>
          </a:p>
        </p:txBody>
      </p:sp>
      <p:sp>
        <p:nvSpPr>
          <p:cNvPr id="4" name="Slide Number Placeholder 3"/>
          <p:cNvSpPr>
            <a:spLocks noGrp="1"/>
          </p:cNvSpPr>
          <p:nvPr>
            <p:ph type="sldNum" sz="quarter" idx="5"/>
          </p:nvPr>
        </p:nvSpPr>
        <p:spPr/>
        <p:txBody>
          <a:bodyPr/>
          <a:lstStyle/>
          <a:p>
            <a:fld id="{F7510C22-AB3E-3144-954A-30AFB7F4824B}" type="slidenum">
              <a:rPr lang="en-US" smtClean="0"/>
              <a:pPr/>
              <a:t>101</a:t>
            </a:fld>
            <a:endParaRPr lang="en-US" dirty="0"/>
          </a:p>
        </p:txBody>
      </p:sp>
    </p:spTree>
    <p:extLst>
      <p:ext uri="{BB962C8B-B14F-4D97-AF65-F5344CB8AC3E}">
        <p14:creationId xmlns:p14="http://schemas.microsoft.com/office/powerpoint/2010/main" val="9445972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Common Steps in Gender Transitioning</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102</a:t>
            </a:fld>
            <a:endParaRPr lang="en-US" dirty="0"/>
          </a:p>
        </p:txBody>
      </p:sp>
    </p:spTree>
    <p:extLst>
      <p:ext uri="{BB962C8B-B14F-4D97-AF65-F5344CB8AC3E}">
        <p14:creationId xmlns:p14="http://schemas.microsoft.com/office/powerpoint/2010/main" val="30125071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Common Steps in Gender Transitioning</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103</a:t>
            </a:fld>
            <a:endParaRPr lang="en-US" dirty="0"/>
          </a:p>
        </p:txBody>
      </p:sp>
    </p:spTree>
    <p:extLst>
      <p:ext uri="{BB962C8B-B14F-4D97-AF65-F5344CB8AC3E}">
        <p14:creationId xmlns:p14="http://schemas.microsoft.com/office/powerpoint/2010/main" val="15952498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 Youths’ Mental Health  </a:t>
            </a:r>
          </a:p>
          <a:p>
            <a:r>
              <a:rPr lang="en-US" dirty="0"/>
              <a:t>Eisenberg et al., 2017; Reisneret al., 2015; Wilson et al., 2016</a:t>
            </a:r>
          </a:p>
          <a:p>
            <a:endParaRPr lang="en-US" dirty="0"/>
          </a:p>
          <a:p>
            <a:r>
              <a:rPr lang="en-US" dirty="0"/>
              <a:t>Compared to cisgender youth, trans youth have:  </a:t>
            </a:r>
          </a:p>
          <a:p>
            <a:r>
              <a:rPr lang="en-US" dirty="0"/>
              <a:t>	Higher rates of depression, anxiety, suicidality, self-harm, use of inpatient and outpatient mental health services  </a:t>
            </a:r>
          </a:p>
          <a:p>
            <a:r>
              <a:rPr lang="en-US" dirty="0"/>
              <a:t>	Less family connectedness </a:t>
            </a:r>
          </a:p>
          <a:p>
            <a:r>
              <a:rPr lang="en-US" dirty="0"/>
              <a:t>Adverse mental health among trans youth attributed to:</a:t>
            </a:r>
          </a:p>
          <a:p>
            <a:r>
              <a:rPr lang="en-US" dirty="0"/>
              <a:t>	Gender minority stress </a:t>
            </a:r>
          </a:p>
          <a:p>
            <a:r>
              <a:rPr lang="en-US" dirty="0"/>
              <a:t>	Lack of family support </a:t>
            </a:r>
          </a:p>
          <a:p>
            <a:endParaRPr lang="en-US" sz="120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105</a:t>
            </a:fld>
            <a:endParaRPr lang="en-US" dirty="0"/>
          </a:p>
        </p:txBody>
      </p:sp>
    </p:spTree>
    <p:extLst>
      <p:ext uri="{BB962C8B-B14F-4D97-AF65-F5344CB8AC3E}">
        <p14:creationId xmlns:p14="http://schemas.microsoft.com/office/powerpoint/2010/main" val="32135426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 Youths’ Mental Health  </a:t>
            </a:r>
          </a:p>
          <a:p>
            <a:r>
              <a:rPr lang="en-US" dirty="0"/>
              <a:t>Eisenberg et al., 2017; Reisneret al., 2015; Wilson et al., 2016</a:t>
            </a:r>
          </a:p>
          <a:p>
            <a:endParaRPr lang="en-US" dirty="0"/>
          </a:p>
          <a:p>
            <a:r>
              <a:rPr lang="en-US" dirty="0"/>
              <a:t>Compared to cisgender youth, trans youth have:  </a:t>
            </a:r>
          </a:p>
          <a:p>
            <a:r>
              <a:rPr lang="en-US" dirty="0"/>
              <a:t>	Higher rates of depression, anxiety, suicidality, self-harm, use of inpatient and outpatient mental health services  </a:t>
            </a:r>
          </a:p>
          <a:p>
            <a:r>
              <a:rPr lang="en-US" dirty="0"/>
              <a:t>	Less family connectedness </a:t>
            </a:r>
          </a:p>
          <a:p>
            <a:r>
              <a:rPr lang="en-US" dirty="0"/>
              <a:t>Adverse mental health among trans youth attributed to:</a:t>
            </a:r>
          </a:p>
          <a:p>
            <a:r>
              <a:rPr lang="en-US" dirty="0"/>
              <a:t>	Gender minority stress </a:t>
            </a:r>
          </a:p>
          <a:p>
            <a:r>
              <a:rPr lang="en-US" dirty="0"/>
              <a:t>	Lack of family support </a:t>
            </a:r>
          </a:p>
          <a:p>
            <a:endParaRPr lang="en-US" sz="120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106</a:t>
            </a:fld>
            <a:endParaRPr lang="en-US" dirty="0"/>
          </a:p>
        </p:txBody>
      </p:sp>
    </p:spTree>
    <p:extLst>
      <p:ext uri="{BB962C8B-B14F-4D97-AF65-F5344CB8AC3E}">
        <p14:creationId xmlns:p14="http://schemas.microsoft.com/office/powerpoint/2010/main" val="42512801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Chapter 8 Leibowitz &amp; Janssen</a:t>
            </a:r>
          </a:p>
          <a:p>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Over the last decade, there has been increased evidence to suggest an association between gender dysphoria, gender variance, and ASDs [3–6]. </a:t>
            </a:r>
          </a:p>
          <a:p>
            <a:r>
              <a:rPr lang="en-US" sz="1200" kern="1200" dirty="0">
                <a:solidFill>
                  <a:schemeClr val="tx1"/>
                </a:solidFill>
                <a:effectLst/>
                <a:latin typeface="Lato Regular"/>
                <a:ea typeface="+mn-ea"/>
                <a:cs typeface="+mn-cs"/>
              </a:rPr>
              <a:t>Current literature suggests a bidirectional relationship; that is, individuals presenting with gender dysphoria are more likely to have a co-occurring diagnosis of ASD, and individuals presenting with a diagnosis of ASD are more likely to have a co-occurring diagnosis of gender dysphoria. </a:t>
            </a:r>
          </a:p>
          <a:p>
            <a:r>
              <a:rPr lang="en-US" sz="1200" kern="1200" dirty="0">
                <a:solidFill>
                  <a:schemeClr val="tx1"/>
                </a:solidFill>
                <a:effectLst/>
                <a:latin typeface="Lato Regular"/>
                <a:ea typeface="+mn-ea"/>
                <a:cs typeface="+mn-cs"/>
              </a:rPr>
              <a:t>Current prevalence rates for ASD in the general population range from 0.3 to 1.16% [7], and individuals with ASDs are approximately seven times more likely to be gender variant than same aged peers [3, 5].</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107</a:t>
            </a:fld>
            <a:endParaRPr lang="en-US" dirty="0"/>
          </a:p>
        </p:txBody>
      </p:sp>
    </p:spTree>
    <p:extLst>
      <p:ext uri="{BB962C8B-B14F-4D97-AF65-F5344CB8AC3E}">
        <p14:creationId xmlns:p14="http://schemas.microsoft.com/office/powerpoint/2010/main" val="24963420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Page 126 – 127 Leibowitz &amp; Janssen</a:t>
            </a:r>
          </a:p>
          <a:p>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Look for consistency of expression</a:t>
            </a:r>
          </a:p>
          <a:p>
            <a:r>
              <a:rPr lang="en-US" sz="1200" kern="1200" dirty="0">
                <a:solidFill>
                  <a:schemeClr val="tx1"/>
                </a:solidFill>
                <a:effectLst/>
                <a:latin typeface="Lato Regular"/>
                <a:ea typeface="+mn-ea"/>
                <a:cs typeface="+mn-cs"/>
              </a:rPr>
              <a:t>Examine impact of various interventions on individual’s functioning and sense of self</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108</a:t>
            </a:fld>
            <a:endParaRPr lang="en-US" dirty="0"/>
          </a:p>
        </p:txBody>
      </p:sp>
    </p:spTree>
    <p:extLst>
      <p:ext uri="{BB962C8B-B14F-4D97-AF65-F5344CB8AC3E}">
        <p14:creationId xmlns:p14="http://schemas.microsoft.com/office/powerpoint/2010/main" val="34247849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Chapter 8 page 125 – 126 Leibowitz &amp; Janssen</a:t>
            </a:r>
          </a:p>
          <a:p>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Over the last decade, there has been increased evidence to suggest an association between gender dysphoria, gender variance, and ASDs [3–6]. </a:t>
            </a:r>
          </a:p>
          <a:p>
            <a:r>
              <a:rPr lang="en-US" sz="1200" kern="1200" dirty="0">
                <a:solidFill>
                  <a:schemeClr val="tx1"/>
                </a:solidFill>
                <a:effectLst/>
                <a:latin typeface="Lato Regular"/>
                <a:ea typeface="+mn-ea"/>
                <a:cs typeface="+mn-cs"/>
              </a:rPr>
              <a:t>Current literature suggests a bidirectional relationship; that is, individuals presenting with gender dysphoria are more likely to have a co-occurring diagnosis of ASD, and individuals presenting with a diagnosis of ASD are more likely to have a co-occurring diagnosis of gender dysphoria. </a:t>
            </a:r>
          </a:p>
          <a:p>
            <a:r>
              <a:rPr lang="en-US" sz="1200" kern="1200" dirty="0">
                <a:solidFill>
                  <a:schemeClr val="tx1"/>
                </a:solidFill>
                <a:effectLst/>
                <a:latin typeface="Lato Regular"/>
                <a:ea typeface="+mn-ea"/>
                <a:cs typeface="+mn-cs"/>
              </a:rPr>
              <a:t>Current prevalence rates for ASD in the general population range from 0.3 to 1.16% [7], and individuals with ASDs are approximately seven times more likely to be gender variant than same aged peers [3, 5].</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109</a:t>
            </a:fld>
            <a:endParaRPr lang="en-US" dirty="0"/>
          </a:p>
        </p:txBody>
      </p:sp>
    </p:spTree>
    <p:extLst>
      <p:ext uri="{BB962C8B-B14F-4D97-AF65-F5344CB8AC3E}">
        <p14:creationId xmlns:p14="http://schemas.microsoft.com/office/powerpoint/2010/main" val="25572025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Chapter 9 Leibowitz &amp; Janssen </a:t>
            </a:r>
          </a:p>
          <a:p>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A recent study utilizing a chart review methodology found that transgender patients (ages 12–29) were more likely to report anxiety and depression than their cisgender peers, as well as engage in self-harm, suicidal ideation, and prior attempts </a:t>
            </a:r>
          </a:p>
          <a:p>
            <a:r>
              <a:rPr lang="en-US" sz="1200" kern="1200" dirty="0">
                <a:solidFill>
                  <a:schemeClr val="tx1"/>
                </a:solidFill>
                <a:effectLst/>
                <a:latin typeface="Lato Regular"/>
                <a:ea typeface="+mn-ea"/>
                <a:cs typeface="+mn-cs"/>
              </a:rPr>
              <a:t>Page 131 </a:t>
            </a:r>
          </a:p>
          <a:p>
            <a:r>
              <a:rPr lang="en-US" sz="1200" kern="1200" dirty="0">
                <a:solidFill>
                  <a:schemeClr val="tx1"/>
                </a:solidFill>
                <a:effectLst/>
                <a:latin typeface="Lato Regular"/>
                <a:ea typeface="+mn-ea"/>
                <a:cs typeface="+mn-cs"/>
              </a:rPr>
              <a:t>BUT this seems to be more likely when they’re not able to obtain the medical and mental health services they need</a:t>
            </a:r>
          </a:p>
          <a:p>
            <a:r>
              <a:rPr lang="en-US" sz="1200" kern="1200" dirty="0">
                <a:solidFill>
                  <a:schemeClr val="tx1"/>
                </a:solidFill>
                <a:effectLst/>
                <a:latin typeface="Lato Regular"/>
                <a:ea typeface="+mn-ea"/>
                <a:cs typeface="+mn-cs"/>
              </a:rPr>
              <a:t>Dutch researchers have found that most appropriately screened transgender adolescents who are offered puberty blocking medication do remarkably well in regard to mental health.</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110</a:t>
            </a:fld>
            <a:endParaRPr lang="en-US" dirty="0"/>
          </a:p>
        </p:txBody>
      </p:sp>
    </p:spTree>
    <p:extLst>
      <p:ext uri="{BB962C8B-B14F-4D97-AF65-F5344CB8AC3E}">
        <p14:creationId xmlns:p14="http://schemas.microsoft.com/office/powerpoint/2010/main" val="914990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3CBAE7-4A2E-4259-B6DB-11E1F4364B3E}" type="slidenum">
              <a:rPr lang="en-US" smtClean="0"/>
              <a:t>11</a:t>
            </a:fld>
            <a:endParaRPr lang="en-US" dirty="0"/>
          </a:p>
        </p:txBody>
      </p:sp>
    </p:spTree>
    <p:extLst>
      <p:ext uri="{BB962C8B-B14F-4D97-AF65-F5344CB8AC3E}">
        <p14:creationId xmlns:p14="http://schemas.microsoft.com/office/powerpoint/2010/main" val="2676016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Regular"/>
                <a:ea typeface="+mn-ea"/>
                <a:cs typeface="+mn-cs"/>
              </a:rPr>
              <a:t>Chapter 11 Leibowitz &amp; Janssen Page 157</a:t>
            </a:r>
          </a:p>
          <a:p>
            <a:endParaRPr lang="en-US" sz="1200" kern="1200" dirty="0">
              <a:solidFill>
                <a:schemeClr val="tx1"/>
              </a:solidFill>
              <a:effectLst/>
              <a:latin typeface="Lato Regular"/>
              <a:ea typeface="+mn-ea"/>
              <a:cs typeface="+mn-cs"/>
            </a:endParaRPr>
          </a:p>
          <a:p>
            <a:r>
              <a:rPr lang="en-US" sz="1200" kern="1200" dirty="0">
                <a:solidFill>
                  <a:schemeClr val="tx1"/>
                </a:solidFill>
                <a:effectLst/>
                <a:latin typeface="Lato Regular"/>
                <a:ea typeface="+mn-ea"/>
                <a:cs typeface="+mn-cs"/>
              </a:rPr>
              <a:t>Page 159 – the great the degree of gender non-conformity, gender discontent, and felt pressure for gender conformity, the less psychologically well-adjusted children were likely to be years later. </a:t>
            </a:r>
          </a:p>
          <a:p>
            <a:r>
              <a:rPr lang="en-US" sz="1200" kern="1200" dirty="0">
                <a:solidFill>
                  <a:schemeClr val="tx1"/>
                </a:solidFill>
                <a:effectLst/>
                <a:latin typeface="Lato Regular"/>
                <a:ea typeface="+mn-ea"/>
                <a:cs typeface="+mn-cs"/>
              </a:rPr>
              <a:t>Longitudinal study of 556 gender dysphoric youth before medical intervention, after pubertal blockade, and after gender-affirming hormonal and surgical interventions.  Several measure of psychological functioning improved with subsequent gender affirming interventions</a:t>
            </a:r>
          </a:p>
          <a:p>
            <a:endParaRPr lang="en-US" sz="120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111</a:t>
            </a:fld>
            <a:endParaRPr lang="en-US" dirty="0"/>
          </a:p>
        </p:txBody>
      </p:sp>
    </p:spTree>
    <p:extLst>
      <p:ext uri="{BB962C8B-B14F-4D97-AF65-F5344CB8AC3E}">
        <p14:creationId xmlns:p14="http://schemas.microsoft.com/office/powerpoint/2010/main" val="28383577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112</a:t>
            </a:fld>
            <a:endParaRPr lang="en-US" dirty="0"/>
          </a:p>
        </p:txBody>
      </p:sp>
    </p:spTree>
    <p:extLst>
      <p:ext uri="{BB962C8B-B14F-4D97-AF65-F5344CB8AC3E}">
        <p14:creationId xmlns:p14="http://schemas.microsoft.com/office/powerpoint/2010/main" val="42836412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latin typeface="Lato Regular"/>
                <a:ea typeface="+mn-ea"/>
                <a:cs typeface="+mn-cs"/>
              </a:rPr>
              <a:t>Of patients 13 and older, </a:t>
            </a:r>
            <a:r>
              <a:rPr lang="en-US" sz="800" b="1" kern="1200" dirty="0">
                <a:solidFill>
                  <a:srgbClr val="FF0000"/>
                </a:solidFill>
                <a:latin typeface="Lato Regular"/>
                <a:ea typeface="+mn-ea"/>
                <a:cs typeface="+mn-cs"/>
              </a:rPr>
              <a:t>45%</a:t>
            </a:r>
            <a:r>
              <a:rPr lang="en-US" sz="800" b="1" kern="1200" dirty="0">
                <a:solidFill>
                  <a:schemeClr val="tx1"/>
                </a:solidFill>
                <a:latin typeface="Lato Regular"/>
                <a:ea typeface="+mn-ea"/>
                <a:cs typeface="+mn-cs"/>
              </a:rPr>
              <a:t> </a:t>
            </a:r>
            <a:r>
              <a:rPr lang="en-US" sz="800" kern="1200" dirty="0">
                <a:solidFill>
                  <a:schemeClr val="tx1"/>
                </a:solidFill>
                <a:latin typeface="Lato Regular"/>
                <a:ea typeface="+mn-ea"/>
                <a:cs typeface="+mn-cs"/>
              </a:rPr>
              <a:t>of those </a:t>
            </a:r>
            <a:r>
              <a:rPr lang="en-US" sz="800" b="1" kern="1200" dirty="0">
                <a:solidFill>
                  <a:srgbClr val="FF0000"/>
                </a:solidFill>
                <a:latin typeface="Lato Regular"/>
                <a:ea typeface="+mn-ea"/>
                <a:cs typeface="+mn-cs"/>
              </a:rPr>
              <a:t>are not</a:t>
            </a:r>
            <a:r>
              <a:rPr lang="en-US" sz="800" kern="1200" dirty="0">
                <a:solidFill>
                  <a:srgbClr val="FF0000"/>
                </a:solidFill>
                <a:latin typeface="Lato Regular"/>
                <a:ea typeface="+mn-ea"/>
                <a:cs typeface="+mn-cs"/>
              </a:rPr>
              <a:t> </a:t>
            </a:r>
            <a:r>
              <a:rPr lang="en-US" sz="800" kern="1200" dirty="0">
                <a:solidFill>
                  <a:schemeClr val="tx1"/>
                </a:solidFill>
                <a:latin typeface="Lato Regular"/>
                <a:ea typeface="+mn-ea"/>
                <a:cs typeface="+mn-cs"/>
              </a:rPr>
              <a:t>on hormone treatment likely meet criteria for depression compared to </a:t>
            </a:r>
            <a:r>
              <a:rPr lang="en-US" sz="800" b="1" kern="1200" dirty="0">
                <a:solidFill>
                  <a:srgbClr val="00B050"/>
                </a:solidFill>
                <a:latin typeface="Lato Regular"/>
                <a:ea typeface="+mn-ea"/>
                <a:cs typeface="+mn-cs"/>
              </a:rPr>
              <a:t>36%</a:t>
            </a:r>
            <a:r>
              <a:rPr lang="en-US" sz="800" b="1" kern="1200" dirty="0">
                <a:solidFill>
                  <a:schemeClr val="tx1"/>
                </a:solidFill>
                <a:latin typeface="Lato Regular"/>
                <a:ea typeface="+mn-ea"/>
                <a:cs typeface="+mn-cs"/>
              </a:rPr>
              <a:t> </a:t>
            </a:r>
            <a:r>
              <a:rPr lang="en-US" sz="800" kern="1200" dirty="0">
                <a:solidFill>
                  <a:schemeClr val="tx1"/>
                </a:solidFill>
                <a:latin typeface="Lato Regular"/>
                <a:ea typeface="+mn-ea"/>
                <a:cs typeface="+mn-cs"/>
              </a:rPr>
              <a:t>of those who </a:t>
            </a:r>
            <a:r>
              <a:rPr lang="en-US" sz="800" b="1" kern="1200" dirty="0">
                <a:solidFill>
                  <a:srgbClr val="00B050"/>
                </a:solidFill>
                <a:latin typeface="Lato Regular"/>
                <a:ea typeface="+mn-ea"/>
                <a:cs typeface="+mn-cs"/>
              </a:rPr>
              <a:t>are</a:t>
            </a:r>
            <a:r>
              <a:rPr lang="en-US" sz="800" kern="1200" dirty="0">
                <a:solidFill>
                  <a:srgbClr val="00B050"/>
                </a:solidFill>
                <a:latin typeface="Lato Regular"/>
                <a:ea typeface="+mn-ea"/>
                <a:cs typeface="+mn-cs"/>
              </a:rPr>
              <a:t> </a:t>
            </a:r>
            <a:r>
              <a:rPr lang="en-US" sz="800" kern="1200" dirty="0">
                <a:solidFill>
                  <a:schemeClr val="tx1"/>
                </a:solidFill>
                <a:latin typeface="Lato Regular"/>
                <a:ea typeface="+mn-ea"/>
                <a:cs typeface="+mn-cs"/>
              </a:rPr>
              <a:t>on hormone treatment. </a:t>
            </a:r>
            <a:r>
              <a:rPr lang="en-US" sz="800" i="1" kern="1200" dirty="0">
                <a:solidFill>
                  <a:schemeClr val="tx1"/>
                </a:solidFill>
                <a:latin typeface="Lato Regular"/>
                <a:ea typeface="+mn-ea"/>
                <a:cs typeface="+mn-cs"/>
              </a:rPr>
              <a:t>(PHQ9. n = 226)</a:t>
            </a:r>
          </a:p>
          <a:p>
            <a:pPr marL="0" indent="0">
              <a:buNone/>
            </a:pPr>
            <a:endParaRPr lang="en-US" sz="800" kern="1200" dirty="0">
              <a:solidFill>
                <a:schemeClr val="tx1"/>
              </a:solidFill>
              <a:latin typeface="Lato Regular"/>
              <a:ea typeface="+mn-ea"/>
              <a:cs typeface="+mn-cs"/>
            </a:endParaRPr>
          </a:p>
          <a:p>
            <a:r>
              <a:rPr lang="en-US" sz="800" kern="1200" dirty="0">
                <a:solidFill>
                  <a:schemeClr val="tx1"/>
                </a:solidFill>
                <a:latin typeface="Lato Regular"/>
                <a:ea typeface="+mn-ea"/>
                <a:cs typeface="+mn-cs"/>
              </a:rPr>
              <a:t>Similarly, </a:t>
            </a:r>
            <a:r>
              <a:rPr lang="en-US" sz="800" b="1" kern="1200" dirty="0">
                <a:solidFill>
                  <a:srgbClr val="FF0000"/>
                </a:solidFill>
                <a:latin typeface="Lato Regular"/>
                <a:ea typeface="+mn-ea"/>
                <a:cs typeface="+mn-cs"/>
              </a:rPr>
              <a:t>76%</a:t>
            </a:r>
            <a:r>
              <a:rPr lang="en-US" sz="800" b="1" kern="1200" dirty="0">
                <a:solidFill>
                  <a:schemeClr val="tx1"/>
                </a:solidFill>
                <a:latin typeface="Lato Regular"/>
                <a:ea typeface="+mn-ea"/>
                <a:cs typeface="+mn-cs"/>
              </a:rPr>
              <a:t> </a:t>
            </a:r>
            <a:r>
              <a:rPr lang="en-US" sz="800" kern="1200" dirty="0">
                <a:solidFill>
                  <a:schemeClr val="tx1"/>
                </a:solidFill>
                <a:latin typeface="Lato Regular"/>
                <a:ea typeface="+mn-ea"/>
                <a:cs typeface="+mn-cs"/>
              </a:rPr>
              <a:t>of patients </a:t>
            </a:r>
            <a:r>
              <a:rPr lang="en-US" sz="800" b="1" kern="1200" dirty="0">
                <a:solidFill>
                  <a:srgbClr val="FF0000"/>
                </a:solidFill>
                <a:latin typeface="Lato Regular"/>
                <a:ea typeface="+mn-ea"/>
                <a:cs typeface="+mn-cs"/>
              </a:rPr>
              <a:t>are not </a:t>
            </a:r>
            <a:r>
              <a:rPr lang="en-US" sz="800" kern="1200" dirty="0">
                <a:solidFill>
                  <a:schemeClr val="tx1"/>
                </a:solidFill>
                <a:latin typeface="Lato Regular"/>
                <a:ea typeface="+mn-ea"/>
                <a:cs typeface="+mn-cs"/>
              </a:rPr>
              <a:t>on hormone treatment likely meet criteria for an anxiety disorder, while only </a:t>
            </a:r>
            <a:r>
              <a:rPr lang="en-US" sz="800" b="1" kern="1200" dirty="0">
                <a:solidFill>
                  <a:srgbClr val="00B050"/>
                </a:solidFill>
                <a:latin typeface="Lato Regular"/>
                <a:ea typeface="+mn-ea"/>
                <a:cs typeface="+mn-cs"/>
              </a:rPr>
              <a:t>46%</a:t>
            </a:r>
            <a:r>
              <a:rPr lang="en-US" sz="800" b="1" kern="1200" dirty="0">
                <a:solidFill>
                  <a:schemeClr val="tx1"/>
                </a:solidFill>
                <a:latin typeface="Lato Regular"/>
                <a:ea typeface="+mn-ea"/>
                <a:cs typeface="+mn-cs"/>
              </a:rPr>
              <a:t> </a:t>
            </a:r>
            <a:r>
              <a:rPr lang="en-US" sz="800" kern="1200" dirty="0">
                <a:solidFill>
                  <a:schemeClr val="tx1"/>
                </a:solidFill>
                <a:latin typeface="Lato Regular"/>
                <a:ea typeface="+mn-ea"/>
                <a:cs typeface="+mn-cs"/>
              </a:rPr>
              <a:t>of those who </a:t>
            </a:r>
            <a:r>
              <a:rPr lang="en-US" sz="800" b="1" kern="1200" dirty="0">
                <a:solidFill>
                  <a:srgbClr val="00B050"/>
                </a:solidFill>
                <a:latin typeface="Lato Regular"/>
                <a:ea typeface="+mn-ea"/>
                <a:cs typeface="+mn-cs"/>
              </a:rPr>
              <a:t>are</a:t>
            </a:r>
            <a:r>
              <a:rPr lang="en-US" sz="800" kern="1200" dirty="0">
                <a:solidFill>
                  <a:schemeClr val="tx1"/>
                </a:solidFill>
                <a:latin typeface="Lato Regular"/>
                <a:ea typeface="+mn-ea"/>
                <a:cs typeface="+mn-cs"/>
              </a:rPr>
              <a:t> on hormone treatment do. </a:t>
            </a:r>
            <a:r>
              <a:rPr lang="en-US" sz="800" i="1" kern="1200" dirty="0">
                <a:solidFill>
                  <a:schemeClr val="tx1"/>
                </a:solidFill>
                <a:latin typeface="Lato Regular"/>
                <a:ea typeface="+mn-ea"/>
                <a:cs typeface="+mn-cs"/>
              </a:rPr>
              <a:t>(GAD7. n = 222)</a:t>
            </a:r>
            <a:endParaRPr lang="en-US" sz="1050" i="1" kern="1200" dirty="0">
              <a:solidFill>
                <a:schemeClr val="tx1"/>
              </a:solidFill>
              <a:latin typeface="Lato Regular"/>
              <a:ea typeface="+mn-ea"/>
              <a:cs typeface="+mn-cs"/>
            </a:endParaRP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113</a:t>
            </a:fld>
            <a:endParaRPr lang="en-US" dirty="0"/>
          </a:p>
        </p:txBody>
      </p:sp>
    </p:spTree>
    <p:extLst>
      <p:ext uri="{BB962C8B-B14F-4D97-AF65-F5344CB8AC3E}">
        <p14:creationId xmlns:p14="http://schemas.microsoft.com/office/powerpoint/2010/main" val="14333473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 Youths’ Mental Health  </a:t>
            </a:r>
          </a:p>
          <a:p>
            <a:r>
              <a:rPr lang="en-US" dirty="0"/>
              <a:t>Eisenberg et al., 2017; Reisneret al., 2015; Wilson et al., 2016</a:t>
            </a:r>
          </a:p>
          <a:p>
            <a:endParaRPr lang="en-US" dirty="0"/>
          </a:p>
          <a:p>
            <a:r>
              <a:rPr lang="en-US" dirty="0"/>
              <a:t>Adverse mental health among trans youth attributed to:</a:t>
            </a:r>
          </a:p>
          <a:p>
            <a:r>
              <a:rPr lang="en-US" dirty="0"/>
              <a:t>	Gender minority stress </a:t>
            </a:r>
          </a:p>
          <a:p>
            <a:r>
              <a:rPr lang="en-US" dirty="0"/>
              <a:t>	Lack of family support </a:t>
            </a:r>
          </a:p>
          <a:p>
            <a:endParaRPr lang="en-US" sz="120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114</a:t>
            </a:fld>
            <a:endParaRPr lang="en-US" dirty="0"/>
          </a:p>
        </p:txBody>
      </p:sp>
    </p:spTree>
    <p:extLst>
      <p:ext uri="{BB962C8B-B14F-4D97-AF65-F5344CB8AC3E}">
        <p14:creationId xmlns:p14="http://schemas.microsoft.com/office/powerpoint/2010/main" val="41009275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Protective Role of Family </a:t>
            </a:r>
          </a:p>
          <a:p>
            <a:r>
              <a:rPr lang="en-US" dirty="0"/>
              <a:t>Socially transitioned transgender children supported in their gender identities have normative levels of depression </a:t>
            </a:r>
          </a:p>
          <a:p>
            <a:endParaRPr lang="en-US" sz="120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115</a:t>
            </a:fld>
            <a:endParaRPr lang="en-US" dirty="0"/>
          </a:p>
        </p:txBody>
      </p:sp>
    </p:spTree>
    <p:extLst>
      <p:ext uri="{BB962C8B-B14F-4D97-AF65-F5344CB8AC3E}">
        <p14:creationId xmlns:p14="http://schemas.microsoft.com/office/powerpoint/2010/main" val="15665508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Transgender youth with higher levels of family support and connectedness report better health </a:t>
            </a:r>
          </a:p>
          <a:p>
            <a:endParaRPr lang="en-US" sz="1400" dirty="0"/>
          </a:p>
          <a:p>
            <a:r>
              <a:rPr lang="en-US" sz="1400" dirty="0"/>
              <a:t>Parental support associated with:</a:t>
            </a:r>
          </a:p>
          <a:p>
            <a:pPr marL="396875">
              <a:lnSpc>
                <a:spcPct val="110000"/>
              </a:lnSpc>
              <a:spcBef>
                <a:spcPts val="600"/>
              </a:spcBef>
            </a:pPr>
            <a:r>
              <a:rPr lang="en-US" dirty="0"/>
              <a:t>Higher life satisfaction</a:t>
            </a:r>
          </a:p>
          <a:p>
            <a:pPr marL="396875">
              <a:lnSpc>
                <a:spcPct val="110000"/>
              </a:lnSpc>
              <a:spcBef>
                <a:spcPts val="600"/>
              </a:spcBef>
            </a:pPr>
            <a:r>
              <a:rPr lang="en-US" dirty="0"/>
              <a:t>Lower perceived burden of being transgender </a:t>
            </a:r>
          </a:p>
          <a:p>
            <a:pPr marL="396875">
              <a:lnSpc>
                <a:spcPct val="110000"/>
              </a:lnSpc>
              <a:spcBef>
                <a:spcPts val="600"/>
              </a:spcBef>
            </a:pPr>
            <a:r>
              <a:rPr lang="en-US" dirty="0"/>
              <a:t>Fewer depressive symptoms, </a:t>
            </a:r>
          </a:p>
          <a:p>
            <a:pPr marL="396875">
              <a:lnSpc>
                <a:spcPct val="110000"/>
              </a:lnSpc>
              <a:spcBef>
                <a:spcPts val="600"/>
              </a:spcBef>
            </a:pPr>
            <a:r>
              <a:rPr lang="en-US" dirty="0"/>
              <a:t>Less suicidality among transgender adolescents </a:t>
            </a:r>
          </a:p>
          <a:p>
            <a:endParaRPr lang="en-US" sz="1200" kern="1200" dirty="0">
              <a:solidFill>
                <a:schemeClr val="tx1"/>
              </a:solidFill>
              <a:effectLst/>
              <a:latin typeface="Lato Regular"/>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Katz-Wise et al., 2018; Olson et al., 2016; Saewyc et al., 2017; Simons et al., 2013; Veale et al., 2015</a:t>
            </a:r>
          </a:p>
          <a:p>
            <a:endParaRPr lang="en-US" sz="120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116</a:t>
            </a:fld>
            <a:endParaRPr lang="en-US" dirty="0"/>
          </a:p>
        </p:txBody>
      </p:sp>
    </p:spTree>
    <p:extLst>
      <p:ext uri="{BB962C8B-B14F-4D97-AF65-F5344CB8AC3E}">
        <p14:creationId xmlns:p14="http://schemas.microsoft.com/office/powerpoint/2010/main" val="3801622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Transgender youth who reported better family communication had:</a:t>
            </a:r>
          </a:p>
          <a:p>
            <a:r>
              <a:rPr lang="en-US" sz="1400" dirty="0"/>
              <a:t>	• Lower depressive and anxious symptoms</a:t>
            </a:r>
          </a:p>
          <a:p>
            <a:r>
              <a:rPr lang="en-US" sz="1400" dirty="0"/>
              <a:t>	• Higher self-esteem and resiliency </a:t>
            </a:r>
          </a:p>
          <a:p>
            <a:r>
              <a:rPr lang="en-US" sz="1400" dirty="0"/>
              <a:t>	</a:t>
            </a:r>
          </a:p>
          <a:p>
            <a:r>
              <a:rPr lang="en-US" sz="1400" dirty="0"/>
              <a:t>‣ Transgender youth who reported higher family satisfaction had: </a:t>
            </a:r>
          </a:p>
          <a:p>
            <a:r>
              <a:rPr lang="en-US" sz="1400" dirty="0"/>
              <a:t>	• Less self-harm </a:t>
            </a:r>
          </a:p>
          <a:p>
            <a:r>
              <a:rPr lang="en-US" sz="1400" dirty="0"/>
              <a:t>	• Lower depressive and anxious symptoms </a:t>
            </a:r>
          </a:p>
          <a:p>
            <a:r>
              <a:rPr lang="en-US" sz="1400" dirty="0"/>
              <a:t>	• Higher self-esteem</a:t>
            </a:r>
            <a:br>
              <a:rPr lang="en-US" sz="1400" dirty="0"/>
            </a:br>
            <a:endParaRPr lang="en-US" sz="1400" dirty="0"/>
          </a:p>
          <a:p>
            <a:r>
              <a:rPr lang="en-US" sz="1400" dirty="0"/>
              <a:t>Katz-Wise et al., 2018, Trans Teen and Family Narratives Project</a:t>
            </a:r>
          </a:p>
          <a:p>
            <a:endParaRPr lang="en-US" sz="1200" kern="1200" dirty="0">
              <a:solidFill>
                <a:schemeClr val="tx1"/>
              </a:solidFill>
              <a:effectLst/>
              <a:latin typeface="Lato Regular"/>
              <a:ea typeface="+mn-ea"/>
              <a:cs typeface="+mn-cs"/>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117</a:t>
            </a:fld>
            <a:endParaRPr lang="en-US" dirty="0"/>
          </a:p>
        </p:txBody>
      </p:sp>
    </p:spTree>
    <p:extLst>
      <p:ext uri="{BB962C8B-B14F-4D97-AF65-F5344CB8AC3E}">
        <p14:creationId xmlns:p14="http://schemas.microsoft.com/office/powerpoint/2010/main" val="2159381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118</a:t>
            </a:fld>
            <a:endParaRPr lang="en-US" dirty="0"/>
          </a:p>
        </p:txBody>
      </p:sp>
    </p:spTree>
    <p:extLst>
      <p:ext uri="{BB962C8B-B14F-4D97-AF65-F5344CB8AC3E}">
        <p14:creationId xmlns:p14="http://schemas.microsoft.com/office/powerpoint/2010/main" val="35258977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119</a:t>
            </a:fld>
            <a:endParaRPr lang="en-US" dirty="0"/>
          </a:p>
        </p:txBody>
      </p:sp>
    </p:spTree>
    <p:extLst>
      <p:ext uri="{BB962C8B-B14F-4D97-AF65-F5344CB8AC3E}">
        <p14:creationId xmlns:p14="http://schemas.microsoft.com/office/powerpoint/2010/main" val="11629332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Journal of Ethics Nov 2016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120</a:t>
            </a:fld>
            <a:endParaRPr lang="en-US" dirty="0"/>
          </a:p>
        </p:txBody>
      </p:sp>
    </p:spTree>
    <p:extLst>
      <p:ext uri="{BB962C8B-B14F-4D97-AF65-F5344CB8AC3E}">
        <p14:creationId xmlns:p14="http://schemas.microsoft.com/office/powerpoint/2010/main" val="141277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and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5987" y="693203"/>
            <a:ext cx="7176482" cy="953787"/>
          </a:xfrm>
        </p:spPr>
        <p:txBody>
          <a:bodyPr>
            <a:normAutofit/>
          </a:bodyPr>
          <a:lstStyle>
            <a:lvl1pPr algn="l">
              <a:defRPr sz="4000">
                <a:solidFill>
                  <a:schemeClr val="accent4"/>
                </a:solidFill>
              </a:defRPr>
            </a:lvl1pPr>
          </a:lstStyle>
          <a:p>
            <a:r>
              <a:rPr lang="en-US" dirty="0"/>
              <a:t>Click to edit master title style</a:t>
            </a:r>
          </a:p>
        </p:txBody>
      </p:sp>
      <p:sp>
        <p:nvSpPr>
          <p:cNvPr id="3" name="Subtitle 2"/>
          <p:cNvSpPr>
            <a:spLocks noGrp="1"/>
          </p:cNvSpPr>
          <p:nvPr>
            <p:ph type="subTitle" idx="1" hasCustomPrompt="1"/>
          </p:nvPr>
        </p:nvSpPr>
        <p:spPr>
          <a:xfrm>
            <a:off x="975987" y="1658751"/>
            <a:ext cx="7176482" cy="1269892"/>
          </a:xfrm>
        </p:spPr>
        <p:txBody>
          <a:bodyPr>
            <a:normAutofit/>
          </a:bodyPr>
          <a:lstStyle>
            <a:lvl1pPr marL="0" indent="0" algn="l">
              <a:buNone/>
              <a:defRPr sz="1800">
                <a:solidFill>
                  <a:schemeClr val="tx1"/>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a:xfrm>
            <a:off x="975987" y="3681470"/>
            <a:ext cx="7175500" cy="1598613"/>
          </a:xfrm>
        </p:spPr>
        <p:txBody>
          <a:bodyPr>
            <a:noAutofit/>
          </a:bodyPr>
          <a:lstStyle>
            <a:lvl1pPr marL="0" indent="0">
              <a:buNone/>
              <a:defRPr sz="1800">
                <a:solidFill>
                  <a:srgbClr val="585E60"/>
                </a:solidFill>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8" name="Text Placeholder 7"/>
          <p:cNvSpPr>
            <a:spLocks noGrp="1"/>
          </p:cNvSpPr>
          <p:nvPr>
            <p:ph type="body" sz="quarter" idx="11" hasCustomPrompt="1"/>
          </p:nvPr>
        </p:nvSpPr>
        <p:spPr>
          <a:xfrm>
            <a:off x="976313" y="3139753"/>
            <a:ext cx="7175500" cy="459107"/>
          </a:xfrm>
        </p:spPr>
        <p:txBody>
          <a:bodyPr/>
          <a:lstStyle>
            <a:lvl1pPr marL="0" indent="0">
              <a:buNone/>
              <a:defRPr baseline="0">
                <a:solidFill>
                  <a:schemeClr val="accent2"/>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
        <p:nvSpPr>
          <p:cNvPr id="6"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65901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769509" y="944935"/>
            <a:ext cx="7604983" cy="828210"/>
          </a:xfrm>
        </p:spPr>
        <p:txBody>
          <a:bodyPr/>
          <a:lstStyle/>
          <a:p>
            <a:r>
              <a:rPr lang="en-US" dirty="0"/>
              <a:t>Click to edit Master title style</a:t>
            </a:r>
          </a:p>
        </p:txBody>
      </p:sp>
      <p:sp>
        <p:nvSpPr>
          <p:cNvPr id="10" name="Content Placeholder 9"/>
          <p:cNvSpPr>
            <a:spLocks noGrp="1"/>
          </p:cNvSpPr>
          <p:nvPr>
            <p:ph sz="quarter" idx="13"/>
          </p:nvPr>
        </p:nvSpPr>
        <p:spPr>
          <a:xfrm>
            <a:off x="1371600" y="2737301"/>
            <a:ext cx="6400800" cy="3474720"/>
          </a:xfrm>
        </p:spPr>
        <p:txBody>
          <a:bodyPr/>
          <a:lstStyle>
            <a:lvl1pPr marL="0" indent="0">
              <a:buNone/>
              <a:defRPr>
                <a:solidFill>
                  <a:srgbClr val="000000"/>
                </a:solidFill>
              </a:defRPr>
            </a:lvl1pPr>
            <a:lvl2pPr marL="457200" indent="0">
              <a:buNone/>
              <a:defRPr>
                <a:solidFill>
                  <a:srgbClr val="000000"/>
                </a:solidFill>
              </a:defRPr>
            </a:lvl2pPr>
            <a:lvl3pPr marL="914400" indent="0">
              <a:buNone/>
              <a:defRPr>
                <a:solidFill>
                  <a:srgbClr val="000000"/>
                </a:solidFill>
              </a:defRPr>
            </a:lvl3pPr>
            <a:lvl4pPr marL="1371600" indent="0">
              <a:buNone/>
              <a:defRPr>
                <a:solidFill>
                  <a:srgbClr val="000000"/>
                </a:solidFill>
              </a:defRPr>
            </a:lvl4pPr>
            <a:lvl5pPr marL="1828800" indent="0">
              <a:buNone/>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166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081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85621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03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lvl1pPr marL="0" indent="0">
              <a:buNone/>
              <a:defRPr/>
            </a:lvl1pPr>
          </a:lstStyle>
          <a:p>
            <a:endParaRPr lang="en-US" dirty="0"/>
          </a:p>
        </p:txBody>
      </p:sp>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4088788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p>
            <a:endParaRPr lang="en-US" dirty="0"/>
          </a:p>
        </p:txBody>
      </p:sp>
      <p:sp>
        <p:nvSpPr>
          <p:cNvPr id="4" name="Rectangle 3"/>
          <p:cNvSpPr/>
          <p:nvPr userDrawn="1"/>
        </p:nvSpPr>
        <p:spPr>
          <a:xfrm>
            <a:off x="1023021" y="1059712"/>
            <a:ext cx="7114125" cy="4738575"/>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183949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16335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184" y="482088"/>
            <a:ext cx="8031317" cy="5820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8743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3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6313" y="693203"/>
            <a:ext cx="7176482" cy="953787"/>
          </a:xfrm>
        </p:spPr>
        <p:txBody>
          <a:bodyPr>
            <a:normAutofit/>
          </a:bodyPr>
          <a:lstStyle>
            <a:lvl1pPr algn="l">
              <a:defRPr sz="4000"/>
            </a:lvl1pPr>
          </a:lstStyle>
          <a:p>
            <a:r>
              <a:rPr lang="en-US" dirty="0"/>
              <a:t>Click to edit master title style</a:t>
            </a:r>
          </a:p>
        </p:txBody>
      </p:sp>
      <p:sp>
        <p:nvSpPr>
          <p:cNvPr id="5" name="Subtitle 2"/>
          <p:cNvSpPr>
            <a:spLocks noGrp="1"/>
          </p:cNvSpPr>
          <p:nvPr>
            <p:ph type="subTitle" idx="1" hasCustomPrompt="1"/>
          </p:nvPr>
        </p:nvSpPr>
        <p:spPr>
          <a:xfrm>
            <a:off x="976313" y="1776331"/>
            <a:ext cx="7176482" cy="1269892"/>
          </a:xfrm>
        </p:spPr>
        <p:txBody>
          <a:bodyPr>
            <a:normAutofit/>
          </a:bodyPr>
          <a:lstStyle>
            <a:lvl1pPr marL="0" indent="0" algn="l">
              <a:buNone/>
              <a:defRPr sz="1800">
                <a:solidFill>
                  <a:srgbClr val="FFFFFF"/>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976313" y="3693228"/>
            <a:ext cx="7175500" cy="1598613"/>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976639" y="3139753"/>
            <a:ext cx="7175500" cy="459107"/>
          </a:xfrm>
        </p:spPr>
        <p:txBody>
          <a:bodyPr>
            <a:normAutofit/>
          </a:bodyPr>
          <a:lstStyle>
            <a:lvl1pPr marL="0" indent="0">
              <a:buNone/>
              <a:defRPr sz="2400" baseline="0">
                <a:solidFill>
                  <a:schemeClr val="bg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
        <p:nvSpPr>
          <p:cNvPr id="8"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61163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6" name="Text Placeholder 5"/>
          <p:cNvSpPr>
            <a:spLocks noGrp="1"/>
          </p:cNvSpPr>
          <p:nvPr>
            <p:ph type="body" sz="quarter" idx="10"/>
          </p:nvPr>
        </p:nvSpPr>
        <p:spPr>
          <a:xfrm>
            <a:off x="811213" y="1917626"/>
            <a:ext cx="7534275" cy="2938995"/>
          </a:xfrm>
        </p:spPr>
        <p:txBody>
          <a:bodyPr/>
          <a:lstStyle>
            <a:lvl1pPr marL="0" indent="0">
              <a:lnSpc>
                <a:spcPct val="130000"/>
              </a:lnSpc>
              <a:buNone/>
              <a:defRPr baseline="0">
                <a:solidFill>
                  <a:srgbClr val="000000"/>
                </a:solidFill>
                <a:latin typeface="Noto Serif"/>
                <a:cs typeface="Noto Serif"/>
              </a:defRPr>
            </a:lvl1pPr>
            <a:lvl2pPr marL="457200" indent="0">
              <a:lnSpc>
                <a:spcPct val="130000"/>
              </a:lnSpc>
              <a:buNone/>
              <a:defRPr baseline="0">
                <a:solidFill>
                  <a:srgbClr val="000000"/>
                </a:solidFill>
                <a:latin typeface="Noto Serif"/>
                <a:cs typeface="Noto Serif"/>
              </a:defRPr>
            </a:lvl2pPr>
            <a:lvl3pPr marL="914400" indent="0">
              <a:lnSpc>
                <a:spcPct val="130000"/>
              </a:lnSpc>
              <a:buNone/>
              <a:defRPr baseline="0">
                <a:solidFill>
                  <a:srgbClr val="000000"/>
                </a:solidFill>
                <a:latin typeface="Noto Serif"/>
                <a:cs typeface="Noto Serif"/>
              </a:defRPr>
            </a:lvl3pPr>
            <a:lvl4pPr marL="1371600" indent="0">
              <a:lnSpc>
                <a:spcPct val="130000"/>
              </a:lnSpc>
              <a:buNone/>
              <a:defRPr baseline="0">
                <a:solidFill>
                  <a:srgbClr val="000000"/>
                </a:solidFill>
                <a:latin typeface="Noto Serif"/>
                <a:cs typeface="Noto Serif"/>
              </a:defRPr>
            </a:lvl4pPr>
            <a:lvl5pPr marL="1828800" indent="0">
              <a:lnSpc>
                <a:spcPct val="130000"/>
              </a:lnSpc>
              <a:buNone/>
              <a:defRPr baseline="0">
                <a:solidFill>
                  <a:srgbClr val="000000"/>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4747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87189"/>
            <a:ext cx="753443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811213" y="1886221"/>
            <a:ext cx="7534275"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2979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940215" y="1774101"/>
            <a:ext cx="5585469" cy="3340740"/>
          </a:xfrm>
        </p:spPr>
        <p:txBody>
          <a:bodyPr>
            <a:normAutofit/>
          </a:bodyPr>
          <a:lstStyle>
            <a:lvl1pPr marL="228600" indent="-173736">
              <a:buNone/>
              <a:defRPr sz="4400"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Tree>
    <p:extLst>
      <p:ext uri="{BB962C8B-B14F-4D97-AF65-F5344CB8AC3E}">
        <p14:creationId xmlns:p14="http://schemas.microsoft.com/office/powerpoint/2010/main" val="1616783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02922" y="980126"/>
            <a:ext cx="7604983" cy="3370427"/>
          </a:xfrm>
        </p:spPr>
        <p:txBody>
          <a:bodyPr>
            <a:normAutofit/>
          </a:bodyPr>
          <a:lstStyle>
            <a:lvl1pPr algn="l">
              <a:lnSpc>
                <a:spcPct val="120000"/>
              </a:lnSpc>
              <a:defRPr sz="2800"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802922" y="4779720"/>
            <a:ext cx="4111625" cy="504825"/>
          </a:xfrm>
        </p:spPr>
        <p:txBody>
          <a:bodyPr/>
          <a:lstStyle>
            <a:lvl1pPr marL="0" indent="0">
              <a:buNone/>
              <a:defRPr sz="2000"/>
            </a:lvl1pPr>
          </a:lstStyle>
          <a:p>
            <a:pPr lvl="0"/>
            <a:r>
              <a:rPr lang="en-US" dirty="0"/>
              <a:t>— Click to add attribution</a:t>
            </a:r>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191244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Grey 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Tree>
    <p:extLst>
      <p:ext uri="{BB962C8B-B14F-4D97-AF65-F5344CB8AC3E}">
        <p14:creationId xmlns:p14="http://schemas.microsoft.com/office/powerpoint/2010/main" val="719086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and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5987" y="693203"/>
            <a:ext cx="7176482" cy="953787"/>
          </a:xfrm>
        </p:spPr>
        <p:txBody>
          <a:bodyPr>
            <a:normAutofit/>
          </a:bodyPr>
          <a:lstStyle>
            <a:lvl1pPr algn="l">
              <a:defRPr sz="4000">
                <a:solidFill>
                  <a:schemeClr val="accent4"/>
                </a:solidFill>
              </a:defRPr>
            </a:lvl1pPr>
          </a:lstStyle>
          <a:p>
            <a:r>
              <a:rPr lang="en-US" dirty="0"/>
              <a:t>Click to edit master title style</a:t>
            </a:r>
          </a:p>
        </p:txBody>
      </p:sp>
      <p:sp>
        <p:nvSpPr>
          <p:cNvPr id="3" name="Subtitle 2"/>
          <p:cNvSpPr>
            <a:spLocks noGrp="1"/>
          </p:cNvSpPr>
          <p:nvPr>
            <p:ph type="subTitle" idx="1" hasCustomPrompt="1"/>
          </p:nvPr>
        </p:nvSpPr>
        <p:spPr>
          <a:xfrm>
            <a:off x="975987" y="1658751"/>
            <a:ext cx="7176482" cy="1269892"/>
          </a:xfrm>
        </p:spPr>
        <p:txBody>
          <a:bodyPr>
            <a:normAutofit/>
          </a:bodyPr>
          <a:lstStyle>
            <a:lvl1pPr marL="0" indent="0" algn="l">
              <a:buNone/>
              <a:defRPr sz="1800">
                <a:solidFill>
                  <a:srgbClr val="000000"/>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a:xfrm>
            <a:off x="975987" y="3681470"/>
            <a:ext cx="7175500" cy="1598613"/>
          </a:xfrm>
        </p:spPr>
        <p:txBody>
          <a:bodyPr>
            <a:noAutofit/>
          </a:bodyPr>
          <a:lstStyle>
            <a:lvl1pPr marL="0" indent="0">
              <a:buNone/>
              <a:defRPr sz="1800">
                <a:solidFill>
                  <a:srgbClr val="000000"/>
                </a:solidFill>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8" name="Text Placeholder 7"/>
          <p:cNvSpPr>
            <a:spLocks noGrp="1"/>
          </p:cNvSpPr>
          <p:nvPr>
            <p:ph type="body" sz="quarter" idx="11" hasCustomPrompt="1"/>
          </p:nvPr>
        </p:nvSpPr>
        <p:spPr>
          <a:xfrm>
            <a:off x="976313" y="3139753"/>
            <a:ext cx="7175500" cy="459107"/>
          </a:xfrm>
        </p:spPr>
        <p:txBody>
          <a:bodyPr/>
          <a:lstStyle>
            <a:lvl1pPr marL="0" indent="0">
              <a:buNone/>
              <a:defRPr baseline="0">
                <a:solidFill>
                  <a:schemeClr val="accent2"/>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
        <p:nvSpPr>
          <p:cNvPr id="6"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3653889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6" name="Text Placeholder 5"/>
          <p:cNvSpPr>
            <a:spLocks noGrp="1"/>
          </p:cNvSpPr>
          <p:nvPr>
            <p:ph type="body" sz="quarter" idx="10"/>
          </p:nvPr>
        </p:nvSpPr>
        <p:spPr>
          <a:xfrm>
            <a:off x="811213" y="1917626"/>
            <a:ext cx="7534275" cy="2938995"/>
          </a:xfrm>
        </p:spPr>
        <p:txBody>
          <a:bodyPr/>
          <a:lstStyle>
            <a:lvl1pPr marL="0" indent="0">
              <a:lnSpc>
                <a:spcPct val="130000"/>
              </a:lnSpc>
              <a:buFont typeface="Arial" panose="020B0604020202020204" pitchFamily="34" charset="0"/>
              <a:buNone/>
              <a:defRPr>
                <a:solidFill>
                  <a:srgbClr val="000000"/>
                </a:solidFill>
                <a:latin typeface="Noto Serif"/>
                <a:cs typeface="Noto Serif"/>
              </a:defRPr>
            </a:lvl1pPr>
            <a:lvl2pPr marL="457200" indent="0">
              <a:lnSpc>
                <a:spcPct val="130000"/>
              </a:lnSpc>
              <a:buNone/>
              <a:defRPr>
                <a:solidFill>
                  <a:srgbClr val="000000"/>
                </a:solidFill>
                <a:latin typeface="Noto Serif"/>
                <a:cs typeface="Noto Serif"/>
              </a:defRPr>
            </a:lvl2pPr>
            <a:lvl3pPr marL="914400" indent="0">
              <a:lnSpc>
                <a:spcPct val="130000"/>
              </a:lnSpc>
              <a:buNone/>
              <a:defRPr>
                <a:solidFill>
                  <a:srgbClr val="000000"/>
                </a:solidFill>
                <a:latin typeface="Noto Serif"/>
                <a:cs typeface="Noto Serif"/>
              </a:defRPr>
            </a:lvl3pPr>
            <a:lvl4pPr marL="1371600" indent="0">
              <a:lnSpc>
                <a:spcPct val="130000"/>
              </a:lnSpc>
              <a:buNone/>
              <a:defRPr>
                <a:solidFill>
                  <a:srgbClr val="000000"/>
                </a:solidFill>
                <a:latin typeface="Noto Serif"/>
                <a:cs typeface="Noto Serif"/>
              </a:defRPr>
            </a:lvl4pPr>
            <a:lvl5pPr marL="1828800" indent="0">
              <a:lnSpc>
                <a:spcPct val="130000"/>
              </a:lnSpc>
              <a:buNone/>
              <a:defRPr>
                <a:solidFill>
                  <a:srgbClr val="000000"/>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941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244584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3174898" y="682610"/>
            <a:ext cx="5467880" cy="752528"/>
          </a:xfrm>
          <a:prstGeom prst="rect">
            <a:avLst/>
          </a:prstGeom>
        </p:spPr>
        <p:txBody>
          <a:bodyPr vert="horz" lIns="91440" tIns="45720" rIns="91440" bIns="45720" rtlCol="0" anchor="ctr">
            <a:noAutofit/>
          </a:bodyPr>
          <a:lstStyle>
            <a:lvl1pPr algn="l">
              <a:defRPr sz="3200"/>
            </a:lvl1pPr>
          </a:lstStyle>
          <a:p>
            <a:r>
              <a:rPr lang="en-US" dirty="0"/>
              <a:t>Click to edit master title style</a:t>
            </a:r>
          </a:p>
        </p:txBody>
      </p:sp>
      <p:sp>
        <p:nvSpPr>
          <p:cNvPr id="10" name="Text Placeholder 2"/>
          <p:cNvSpPr>
            <a:spLocks noGrp="1"/>
          </p:cNvSpPr>
          <p:nvPr>
            <p:ph idx="10" hasCustomPrompt="1"/>
          </p:nvPr>
        </p:nvSpPr>
        <p:spPr>
          <a:xfrm>
            <a:off x="3174898" y="1540962"/>
            <a:ext cx="5300242" cy="3314757"/>
          </a:xfrm>
          <a:prstGeom prst="rect">
            <a:avLst/>
          </a:prstGeom>
        </p:spPr>
        <p:txBody>
          <a:bodyPr vert="horz" lIns="91440" tIns="45720" rIns="91440" bIns="45720" rtlCol="0">
            <a:normAutofit/>
          </a:bodyPr>
          <a:lstStyle>
            <a:lvl1pPr marL="0" indent="0">
              <a:lnSpc>
                <a:spcPct val="130000"/>
              </a:lnSpc>
              <a:buFont typeface="Arial" panose="020B0604020202020204" pitchFamily="34" charset="0"/>
              <a:buNone/>
              <a:defRPr sz="2000">
                <a:solidFill>
                  <a:srgbClr val="000000"/>
                </a:solidFill>
                <a:latin typeface="Noto Serif"/>
                <a:cs typeface="Noto Serif"/>
              </a:defRPr>
            </a:lvl1pPr>
            <a:lvl2pPr marL="457200" indent="0">
              <a:lnSpc>
                <a:spcPct val="130000"/>
              </a:lnSpc>
              <a:buNone/>
              <a:defRPr sz="2000">
                <a:solidFill>
                  <a:srgbClr val="000000"/>
                </a:solidFill>
                <a:latin typeface="Noto Serif"/>
                <a:cs typeface="Noto Serif"/>
              </a:defRPr>
            </a:lvl2pPr>
            <a:lvl3pPr marL="914400" indent="0">
              <a:lnSpc>
                <a:spcPct val="130000"/>
              </a:lnSpc>
              <a:buNone/>
              <a:defRPr sz="2000">
                <a:solidFill>
                  <a:srgbClr val="000000"/>
                </a:solidFill>
                <a:latin typeface="Noto Serif"/>
                <a:cs typeface="Noto Serif"/>
              </a:defRPr>
            </a:lvl3pPr>
            <a:lvl4pPr marL="1371600" indent="0">
              <a:lnSpc>
                <a:spcPct val="130000"/>
              </a:lnSpc>
              <a:buNone/>
              <a:defRPr sz="2000">
                <a:solidFill>
                  <a:srgbClr val="000000"/>
                </a:solidFill>
                <a:latin typeface="Noto Serif"/>
                <a:cs typeface="Noto Serif"/>
              </a:defRPr>
            </a:lvl4pPr>
            <a:lvl5pPr marL="1828800" indent="0">
              <a:lnSpc>
                <a:spcPct val="130000"/>
              </a:lnSpc>
              <a:buNone/>
              <a:defRPr sz="2000">
                <a:solidFill>
                  <a:srgbClr val="000000"/>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3926258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lumn Bulleted Lis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254" y="683764"/>
            <a:ext cx="7957748" cy="82821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sz="half" idx="1" hasCustomPrompt="1"/>
          </p:nvPr>
        </p:nvSpPr>
        <p:spPr>
          <a:xfrm>
            <a:off x="575254" y="1634014"/>
            <a:ext cx="3920546" cy="3890908"/>
          </a:xfrm>
        </p:spPr>
        <p:txBody>
          <a:bodyPr>
            <a:normAutofit/>
          </a:bodyPr>
          <a:lstStyle>
            <a:lvl1pPr marL="0" indent="0">
              <a:buFont typeface="Arial" panose="020B0604020202020204" pitchFamily="34" charset="0"/>
              <a:buNone/>
              <a:defRPr sz="2000" b="0" i="0">
                <a:solidFill>
                  <a:srgbClr val="000000"/>
                </a:solidFill>
                <a:latin typeface="Noto Serif"/>
                <a:cs typeface="Noto Serif"/>
              </a:defRPr>
            </a:lvl1pPr>
            <a:lvl2pPr marL="457200" indent="0">
              <a:buNone/>
              <a:defRPr sz="2000" b="0" i="0">
                <a:solidFill>
                  <a:srgbClr val="000000"/>
                </a:solidFill>
                <a:latin typeface="Noto Serif"/>
                <a:cs typeface="Noto Serif"/>
              </a:defRPr>
            </a:lvl2pPr>
            <a:lvl3pPr marL="914400" indent="0">
              <a:buNone/>
              <a:defRPr sz="2000" b="0" i="0">
                <a:solidFill>
                  <a:srgbClr val="000000"/>
                </a:solidFill>
                <a:latin typeface="Noto Serif"/>
                <a:cs typeface="Noto Serif"/>
              </a:defRPr>
            </a:lvl3pPr>
            <a:lvl4pPr marL="1371600" indent="0">
              <a:buNone/>
              <a:defRPr sz="2000" b="0" i="0">
                <a:solidFill>
                  <a:srgbClr val="000000"/>
                </a:solidFill>
                <a:latin typeface="Noto Serif"/>
                <a:cs typeface="Noto Serif"/>
              </a:defRPr>
            </a:lvl4pPr>
            <a:lvl5pPr marL="1828800" indent="0">
              <a:buNone/>
              <a:defRPr sz="2000" b="0" i="0">
                <a:solidFill>
                  <a:srgbClr val="000000"/>
                </a:solidFill>
                <a:latin typeface="Noto Serif"/>
                <a:cs typeface="Noto Serif"/>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34013"/>
            <a:ext cx="3884802" cy="3890909"/>
          </a:xfrm>
        </p:spPr>
        <p:txBody>
          <a:bodyPr>
            <a:normAutofit/>
          </a:bodyPr>
          <a:lstStyle>
            <a:lvl1pPr marL="0" indent="0">
              <a:buFont typeface="Arial" panose="020B0604020202020204" pitchFamily="34" charset="0"/>
              <a:buNone/>
              <a:defRPr sz="2000">
                <a:solidFill>
                  <a:srgbClr val="000000"/>
                </a:solidFill>
                <a:latin typeface="Noto Serif"/>
                <a:cs typeface="Noto Serif"/>
              </a:defRPr>
            </a:lvl1pPr>
            <a:lvl2pPr marL="457200" indent="0">
              <a:buNone/>
              <a:defRPr sz="2000">
                <a:solidFill>
                  <a:srgbClr val="000000"/>
                </a:solidFill>
                <a:latin typeface="Noto Serif"/>
                <a:cs typeface="Noto Serif"/>
              </a:defRPr>
            </a:lvl2pPr>
            <a:lvl3pPr marL="914400" indent="0">
              <a:buNone/>
              <a:defRPr sz="2000">
                <a:solidFill>
                  <a:srgbClr val="000000"/>
                </a:solidFill>
                <a:latin typeface="Noto Serif"/>
                <a:cs typeface="Noto Serif"/>
              </a:defRPr>
            </a:lvl3pPr>
            <a:lvl4pPr marL="1371600" indent="0">
              <a:buNone/>
              <a:defRPr sz="2000">
                <a:solidFill>
                  <a:srgbClr val="000000"/>
                </a:solidFill>
                <a:latin typeface="Noto Serif"/>
                <a:cs typeface="Noto Serif"/>
              </a:defRPr>
            </a:lvl4pPr>
            <a:lvl5pPr marL="1828800" indent="0">
              <a:buNone/>
              <a:defRPr sz="2000">
                <a:solidFill>
                  <a:srgbClr val="000000"/>
                </a:solidFill>
                <a:latin typeface="Noto Serif"/>
                <a:cs typeface="Noto Serif"/>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3316150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987746" y="1187581"/>
            <a:ext cx="7243471" cy="451517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575864" y="493443"/>
            <a:ext cx="4597400" cy="447218"/>
          </a:xfrm>
        </p:spPr>
        <p:txBody>
          <a:bodyPr/>
          <a:lstStyle>
            <a:lvl1pPr marL="0" indent="0">
              <a:buNone/>
              <a:defRPr b="0" i="0">
                <a:solidFill>
                  <a:schemeClr val="accent4"/>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a:t>Title of Object</a:t>
            </a:r>
          </a:p>
        </p:txBody>
      </p:sp>
      <p:sp>
        <p:nvSpPr>
          <p:cNvPr id="4"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249222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244584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3174898" y="682610"/>
            <a:ext cx="5467880" cy="752528"/>
          </a:xfrm>
          <a:prstGeom prst="rect">
            <a:avLst/>
          </a:prstGeom>
        </p:spPr>
        <p:txBody>
          <a:bodyPr vert="horz" lIns="91440" tIns="45720" rIns="91440" bIns="45720" rtlCol="0" anchor="ctr">
            <a:noAutofit/>
          </a:bodyPr>
          <a:lstStyle>
            <a:lvl1pPr algn="l">
              <a:defRPr sz="3200"/>
            </a:lvl1pPr>
          </a:lstStyle>
          <a:p>
            <a:r>
              <a:rPr lang="en-US" dirty="0"/>
              <a:t>Click to edit master title style</a:t>
            </a:r>
          </a:p>
        </p:txBody>
      </p:sp>
      <p:sp>
        <p:nvSpPr>
          <p:cNvPr id="10" name="Text Placeholder 2"/>
          <p:cNvSpPr>
            <a:spLocks noGrp="1"/>
          </p:cNvSpPr>
          <p:nvPr>
            <p:ph idx="10" hasCustomPrompt="1"/>
          </p:nvPr>
        </p:nvSpPr>
        <p:spPr>
          <a:xfrm>
            <a:off x="3174898" y="1540962"/>
            <a:ext cx="5300242" cy="3314757"/>
          </a:xfrm>
          <a:prstGeom prst="rect">
            <a:avLst/>
          </a:prstGeom>
        </p:spPr>
        <p:txBody>
          <a:bodyPr vert="horz" lIns="91440" tIns="45720" rIns="91440" bIns="45720" rtlCol="0">
            <a:normAutofit/>
          </a:bodyPr>
          <a:lstStyle>
            <a:lvl1pPr marL="0" indent="0">
              <a:lnSpc>
                <a:spcPct val="130000"/>
              </a:lnSpc>
              <a:buNone/>
              <a:defRPr sz="2000">
                <a:solidFill>
                  <a:srgbClr val="000000"/>
                </a:solidFill>
                <a:latin typeface="Noto Serif"/>
                <a:cs typeface="Noto Serif"/>
              </a:defRPr>
            </a:lvl1pPr>
            <a:lvl2pPr marL="457200" indent="0">
              <a:lnSpc>
                <a:spcPct val="130000"/>
              </a:lnSpc>
              <a:buNone/>
              <a:defRPr sz="2000">
                <a:solidFill>
                  <a:srgbClr val="000000"/>
                </a:solidFill>
                <a:latin typeface="Noto Serif"/>
                <a:cs typeface="Noto Serif"/>
              </a:defRPr>
            </a:lvl2pPr>
            <a:lvl3pPr marL="914400" indent="0">
              <a:lnSpc>
                <a:spcPct val="130000"/>
              </a:lnSpc>
              <a:buNone/>
              <a:defRPr sz="2000">
                <a:solidFill>
                  <a:srgbClr val="000000"/>
                </a:solidFill>
                <a:latin typeface="Noto Serif"/>
                <a:cs typeface="Noto Serif"/>
              </a:defRPr>
            </a:lvl3pPr>
            <a:lvl4pPr marL="1371600" indent="0">
              <a:lnSpc>
                <a:spcPct val="130000"/>
              </a:lnSpc>
              <a:buNone/>
              <a:defRPr sz="2000">
                <a:solidFill>
                  <a:srgbClr val="000000"/>
                </a:solidFill>
                <a:latin typeface="Noto Serif"/>
                <a:cs typeface="Noto Serif"/>
              </a:defRPr>
            </a:lvl4pPr>
            <a:lvl5pPr marL="1828800" indent="0">
              <a:lnSpc>
                <a:spcPct val="130000"/>
              </a:lnSpc>
              <a:buNone/>
              <a:defRPr sz="2000">
                <a:solidFill>
                  <a:srgbClr val="000000"/>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3761858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ort Drop Quote, Lato ">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add short drop quote”</a:t>
            </a:r>
            <a:br>
              <a:rPr lang="en-US" dirty="0"/>
            </a:br>
            <a:endParaRPr lang="en-US" dirty="0"/>
          </a:p>
        </p:txBody>
      </p:sp>
      <p:sp>
        <p:nvSpPr>
          <p:cNvPr id="3"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2114704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nger Drop Quote, Noto Ser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922" y="980126"/>
            <a:ext cx="7604983" cy="3464874"/>
          </a:xfrm>
        </p:spPr>
        <p:txBody>
          <a:bodyPr>
            <a:normAutofit/>
          </a:bodyPr>
          <a:lstStyle>
            <a:lvl1pPr algn="l">
              <a:lnSpc>
                <a:spcPct val="120000"/>
              </a:lnSpc>
              <a:defRPr sz="2800" baseline="0">
                <a:solidFill>
                  <a:srgbClr val="585E60"/>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5" name="Text Placeholder 4"/>
          <p:cNvSpPr>
            <a:spLocks noGrp="1"/>
          </p:cNvSpPr>
          <p:nvPr>
            <p:ph type="body" sz="quarter" idx="10" hasCustomPrompt="1"/>
          </p:nvPr>
        </p:nvSpPr>
        <p:spPr>
          <a:xfrm>
            <a:off x="802922" y="5067404"/>
            <a:ext cx="4111625" cy="504825"/>
          </a:xfrm>
        </p:spPr>
        <p:txBody>
          <a:bodyPr/>
          <a:lstStyle>
            <a:lvl1pPr marL="0" indent="0">
              <a:buNone/>
              <a:defRPr sz="2000">
                <a:solidFill>
                  <a:srgbClr val="585E60"/>
                </a:solidFill>
              </a:defRPr>
            </a:lvl1pPr>
          </a:lstStyle>
          <a:p>
            <a:pPr lvl="0"/>
            <a:r>
              <a:rPr lang="en-US" dirty="0"/>
              <a:t>— Click to add attribution</a:t>
            </a:r>
          </a:p>
        </p:txBody>
      </p:sp>
    </p:spTree>
    <p:extLst>
      <p:ext uri="{BB962C8B-B14F-4D97-AF65-F5344CB8AC3E}">
        <p14:creationId xmlns:p14="http://schemas.microsoft.com/office/powerpoint/2010/main" val="2633844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lin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accent3"/>
                </a:solidFill>
              </a:defRPr>
            </a:lvl1pPr>
          </a:lstStyle>
          <a:p>
            <a:r>
              <a:rPr lang="en-US" dirty="0"/>
              <a:t>Click to edit title style</a:t>
            </a:r>
          </a:p>
        </p:txBody>
      </p:sp>
    </p:spTree>
    <p:extLst>
      <p:ext uri="{BB962C8B-B14F-4D97-AF65-F5344CB8AC3E}">
        <p14:creationId xmlns:p14="http://schemas.microsoft.com/office/powerpoint/2010/main" val="3145635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464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371600" y="1867146"/>
            <a:ext cx="6400800" cy="3474720"/>
          </a:xfrm>
        </p:spPr>
        <p:txBody>
          <a:bodyPr/>
          <a:lstStyle>
            <a:lvl1pPr marL="0" indent="0">
              <a:buFont typeface="Arial" panose="020B0604020202020204" pitchFamily="34" charset="0"/>
              <a:buNone/>
              <a:defRPr>
                <a:solidFill>
                  <a:srgbClr val="000000"/>
                </a:solidFill>
              </a:defRPr>
            </a:lvl1pPr>
            <a:lvl2pPr marL="457200" indent="0">
              <a:buNone/>
              <a:defRPr>
                <a:solidFill>
                  <a:srgbClr val="000000"/>
                </a:solidFill>
              </a:defRPr>
            </a:lvl2pPr>
            <a:lvl3pPr marL="914400" indent="0">
              <a:buNone/>
              <a:defRPr>
                <a:solidFill>
                  <a:srgbClr val="000000"/>
                </a:solidFill>
              </a:defRPr>
            </a:lvl3pPr>
            <a:lvl4pPr marL="1371600" indent="0">
              <a:buNone/>
              <a:defRPr>
                <a:solidFill>
                  <a:srgbClr val="000000"/>
                </a:solidFill>
              </a:defRPr>
            </a:lvl4pPr>
            <a:lvl5pPr marL="1828800" indent="0">
              <a:buNone/>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9879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66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marL="0" indent="0">
              <a:buFont typeface="Arial" panose="020B0604020202020204" pitchFamily="34" charset="0"/>
              <a:buNone/>
              <a:defRPr sz="2200">
                <a:solidFill>
                  <a:srgbClr val="000000"/>
                </a:solidFill>
              </a:defRPr>
            </a:lvl1pPr>
            <a:lvl2pPr marL="457200" indent="0">
              <a:buNone/>
              <a:defRPr sz="2000">
                <a:solidFill>
                  <a:srgbClr val="000000"/>
                </a:solidFill>
              </a:defRPr>
            </a:lvl2pPr>
            <a:lvl3pPr marL="914400" indent="0">
              <a:buNone/>
              <a:defRPr sz="1800">
                <a:solidFill>
                  <a:srgbClr val="000000"/>
                </a:solidFill>
              </a:defRPr>
            </a:lvl3pPr>
            <a:lvl4pPr marL="1371600" indent="0">
              <a:buNone/>
              <a:defRPr sz="1600">
                <a:solidFill>
                  <a:srgbClr val="000000"/>
                </a:solidFill>
              </a:defRPr>
            </a:lvl4pPr>
            <a:lvl5pPr marL="1828800" indent="0">
              <a:buNone/>
              <a:defRPr sz="1400">
                <a:solidFill>
                  <a:srgbClr val="00000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1458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77887" y="1010486"/>
            <a:ext cx="3694114" cy="2163020"/>
          </a:xfrm>
        </p:spPr>
        <p:txBody>
          <a:bodyPr anchor="b"/>
          <a:lstStyle>
            <a:lvl1pPr marL="0" indent="0">
              <a:buFont typeface="Georgia" pitchFamily="18" charset="0"/>
              <a:buNone/>
              <a:defRPr sz="16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489764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172200" y="6172200"/>
            <a:ext cx="2514600" cy="365125"/>
          </a:xfrm>
          <a:prstGeom prst="rect">
            <a:avLst/>
          </a:prstGeom>
        </p:spPr>
        <p:txBody>
          <a:bodyPr/>
          <a:lstStyle/>
          <a:p>
            <a:fld id="{BC6E723C-22B2-4D76-AE1B-180ACF412007}" type="datetime1">
              <a:rPr lang="en-US" smtClean="0">
                <a:solidFill>
                  <a:srgbClr val="585E60"/>
                </a:solidFill>
              </a:rPr>
              <a:pPr/>
              <a:t>9/27/2019</a:t>
            </a:fld>
            <a:endParaRPr lang="en-US" dirty="0">
              <a:solidFill>
                <a:srgbClr val="585E60"/>
              </a:solidFill>
            </a:endParaRPr>
          </a:p>
        </p:txBody>
      </p:sp>
      <p:sp>
        <p:nvSpPr>
          <p:cNvPr id="4" name="Footer Placeholder 3"/>
          <p:cNvSpPr>
            <a:spLocks noGrp="1"/>
          </p:cNvSpPr>
          <p:nvPr>
            <p:ph type="ftr" sz="quarter" idx="11"/>
          </p:nvPr>
        </p:nvSpPr>
        <p:spPr>
          <a:xfrm>
            <a:off x="457199" y="6172200"/>
            <a:ext cx="3352801" cy="365125"/>
          </a:xfrm>
          <a:prstGeom prst="rect">
            <a:avLst/>
          </a:prstGeom>
        </p:spPr>
        <p:txBody>
          <a:bodyPr/>
          <a:lstStyle/>
          <a:p>
            <a:endParaRPr lang="en-US" dirty="0">
              <a:solidFill>
                <a:srgbClr val="585E60"/>
              </a:solidFill>
            </a:endParaRPr>
          </a:p>
        </p:txBody>
      </p:sp>
      <p:sp>
        <p:nvSpPr>
          <p:cNvPr id="5" name="Slide Number Placeholder 4"/>
          <p:cNvSpPr>
            <a:spLocks noGrp="1"/>
          </p:cNvSpPr>
          <p:nvPr>
            <p:ph type="sldNum" sz="quarter" idx="12"/>
          </p:nvPr>
        </p:nvSpPr>
        <p:spPr>
          <a:xfrm>
            <a:off x="3810000" y="6172200"/>
            <a:ext cx="1828800" cy="365125"/>
          </a:xfrm>
          <a:prstGeom prst="rect">
            <a:avLst/>
          </a:prstGeom>
        </p:spPr>
        <p:txBody>
          <a:bodyPr/>
          <a:lstStyle/>
          <a:p>
            <a:fld id="{D7E63A33-8271-4DD0-9C48-789913D7C115}" type="slidenum">
              <a:rPr lang="en-US" smtClean="0">
                <a:solidFill>
                  <a:srgbClr val="585E60"/>
                </a:solidFill>
              </a:rPr>
              <a:pPr/>
              <a:t>‹#›</a:t>
            </a:fld>
            <a:endParaRPr lang="en-US" dirty="0">
              <a:solidFill>
                <a:srgbClr val="585E60"/>
              </a:solidFill>
            </a:endParaRPr>
          </a:p>
        </p:txBody>
      </p:sp>
    </p:spTree>
    <p:extLst>
      <p:ext uri="{BB962C8B-B14F-4D97-AF65-F5344CB8AC3E}">
        <p14:creationId xmlns:p14="http://schemas.microsoft.com/office/powerpoint/2010/main" val="61739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39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Bulleted Lis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254" y="683764"/>
            <a:ext cx="7957748" cy="82821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sz="half" idx="1" hasCustomPrompt="1"/>
          </p:nvPr>
        </p:nvSpPr>
        <p:spPr>
          <a:xfrm>
            <a:off x="575254" y="1634014"/>
            <a:ext cx="3920546" cy="3890908"/>
          </a:xfrm>
        </p:spPr>
        <p:txBody>
          <a:bodyPr>
            <a:normAutofit/>
          </a:bodyPr>
          <a:lstStyle>
            <a:lvl1pPr marL="0" indent="0">
              <a:buNone/>
              <a:defRPr sz="2000" b="0" i="0">
                <a:solidFill>
                  <a:srgbClr val="000000"/>
                </a:solidFill>
                <a:latin typeface="Noto Serif"/>
                <a:cs typeface="Noto Serif"/>
              </a:defRPr>
            </a:lvl1pPr>
            <a:lvl2pPr marL="457200" indent="0">
              <a:buNone/>
              <a:defRPr sz="2000" b="0" i="0">
                <a:solidFill>
                  <a:srgbClr val="000000"/>
                </a:solidFill>
                <a:latin typeface="Noto Serif"/>
                <a:cs typeface="Noto Serif"/>
              </a:defRPr>
            </a:lvl2pPr>
            <a:lvl3pPr marL="914400" indent="0">
              <a:buNone/>
              <a:defRPr sz="2000" b="0" i="0">
                <a:solidFill>
                  <a:srgbClr val="000000"/>
                </a:solidFill>
                <a:latin typeface="Noto Serif"/>
                <a:cs typeface="Noto Serif"/>
              </a:defRPr>
            </a:lvl3pPr>
            <a:lvl4pPr marL="1371600" indent="0">
              <a:buNone/>
              <a:defRPr sz="2000" b="0" i="0">
                <a:solidFill>
                  <a:srgbClr val="000000"/>
                </a:solidFill>
                <a:latin typeface="Noto Serif"/>
                <a:cs typeface="Noto Serif"/>
              </a:defRPr>
            </a:lvl4pPr>
            <a:lvl5pPr marL="1828800" indent="0">
              <a:buNone/>
              <a:defRPr sz="2000" b="0" i="0">
                <a:solidFill>
                  <a:srgbClr val="000000"/>
                </a:solidFill>
                <a:latin typeface="Noto Serif"/>
                <a:cs typeface="Noto Serif"/>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34013"/>
            <a:ext cx="3884802" cy="3890909"/>
          </a:xfrm>
        </p:spPr>
        <p:txBody>
          <a:bodyPr>
            <a:normAutofit/>
          </a:bodyPr>
          <a:lstStyle>
            <a:lvl1pPr marL="0" indent="0">
              <a:buNone/>
              <a:defRPr sz="2000">
                <a:solidFill>
                  <a:srgbClr val="000000"/>
                </a:solidFill>
                <a:latin typeface="Noto Serif"/>
                <a:cs typeface="Noto Serif"/>
              </a:defRPr>
            </a:lvl1pPr>
            <a:lvl2pPr marL="457200" indent="0">
              <a:buNone/>
              <a:defRPr sz="2000">
                <a:solidFill>
                  <a:srgbClr val="000000"/>
                </a:solidFill>
                <a:latin typeface="Noto Serif"/>
                <a:cs typeface="Noto Serif"/>
              </a:defRPr>
            </a:lvl2pPr>
            <a:lvl3pPr marL="914400" indent="0">
              <a:buNone/>
              <a:defRPr sz="2000">
                <a:solidFill>
                  <a:srgbClr val="000000"/>
                </a:solidFill>
                <a:latin typeface="Noto Serif"/>
                <a:cs typeface="Noto Serif"/>
              </a:defRPr>
            </a:lvl3pPr>
            <a:lvl4pPr marL="1371600" indent="0">
              <a:buNone/>
              <a:defRPr sz="2000">
                <a:solidFill>
                  <a:srgbClr val="000000"/>
                </a:solidFill>
                <a:latin typeface="Noto Serif"/>
                <a:cs typeface="Noto Serif"/>
              </a:defRPr>
            </a:lvl4pPr>
            <a:lvl5pPr marL="1828800" indent="0">
              <a:buNone/>
              <a:defRPr sz="2000">
                <a:solidFill>
                  <a:srgbClr val="000000"/>
                </a:solidFill>
                <a:latin typeface="Noto Serif"/>
                <a:cs typeface="Noto Serif"/>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032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987746" y="1187581"/>
            <a:ext cx="7243471" cy="451517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575864" y="493443"/>
            <a:ext cx="4597400" cy="447218"/>
          </a:xfrm>
        </p:spPr>
        <p:txBody>
          <a:bodyPr/>
          <a:lstStyle>
            <a:lvl1pPr marL="0" indent="0">
              <a:buNone/>
              <a:defRPr b="0" i="0">
                <a:solidFill>
                  <a:schemeClr val="accent4"/>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a:t>Title of Object</a:t>
            </a:r>
          </a:p>
        </p:txBody>
      </p:sp>
      <p:sp>
        <p:nvSpPr>
          <p:cNvPr id="4"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272320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hort Drop Quote, Lato ">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add short drop quote”</a:t>
            </a:r>
            <a:br>
              <a:rPr lang="en-US" dirty="0"/>
            </a:br>
            <a:endParaRPr lang="en-US" dirty="0"/>
          </a:p>
        </p:txBody>
      </p:sp>
      <p:sp>
        <p:nvSpPr>
          <p:cNvPr id="3"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12190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nger Drop Quote, Noto Ser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922" y="980126"/>
            <a:ext cx="7604983" cy="3464874"/>
          </a:xfrm>
        </p:spPr>
        <p:txBody>
          <a:bodyPr>
            <a:normAutofit/>
          </a:bodyPr>
          <a:lstStyle>
            <a:lvl1pPr algn="l">
              <a:lnSpc>
                <a:spcPct val="120000"/>
              </a:lnSpc>
              <a:defRPr sz="2800" baseline="0">
                <a:solidFill>
                  <a:srgbClr val="585E60"/>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5" name="Text Placeholder 4"/>
          <p:cNvSpPr>
            <a:spLocks noGrp="1"/>
          </p:cNvSpPr>
          <p:nvPr>
            <p:ph type="body" sz="quarter" idx="10" hasCustomPrompt="1"/>
          </p:nvPr>
        </p:nvSpPr>
        <p:spPr>
          <a:xfrm>
            <a:off x="802922" y="5067404"/>
            <a:ext cx="4111625" cy="504825"/>
          </a:xfrm>
        </p:spPr>
        <p:txBody>
          <a:bodyPr/>
          <a:lstStyle>
            <a:lvl1pPr marL="0" indent="0">
              <a:buNone/>
              <a:defRPr sz="2000">
                <a:solidFill>
                  <a:srgbClr val="585E60"/>
                </a:solidFill>
              </a:defRPr>
            </a:lvl1pPr>
          </a:lstStyle>
          <a:p>
            <a:pPr lvl="0"/>
            <a:r>
              <a:rPr lang="en-US" dirty="0"/>
              <a:t>— Click to add attribution</a:t>
            </a:r>
          </a:p>
        </p:txBody>
      </p:sp>
    </p:spTree>
    <p:extLst>
      <p:ext uri="{BB962C8B-B14F-4D97-AF65-F5344CB8AC3E}">
        <p14:creationId xmlns:p14="http://schemas.microsoft.com/office/powerpoint/2010/main" val="164284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accent3"/>
                </a:solidFill>
              </a:defRPr>
            </a:lvl1pPr>
          </a:lstStyle>
          <a:p>
            <a:r>
              <a:rPr lang="en-US" dirty="0"/>
              <a:t>Click to edit title style</a:t>
            </a:r>
          </a:p>
        </p:txBody>
      </p:sp>
    </p:spTree>
    <p:extLst>
      <p:ext uri="{BB962C8B-B14F-4D97-AF65-F5344CB8AC3E}">
        <p14:creationId xmlns:p14="http://schemas.microsoft.com/office/powerpoint/2010/main" val="217213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70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emf"/><Relationship Id="rId2" Type="http://schemas.openxmlformats.org/officeDocument/2006/relationships/slideLayout" Target="../slideLayouts/slideLayout26.xml"/><Relationship Id="rId16" Type="http://schemas.openxmlformats.org/officeDocument/2006/relationships/theme" Target="../theme/theme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922" y="677164"/>
            <a:ext cx="7604983" cy="82821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2922" y="1885144"/>
            <a:ext cx="7604983" cy="2985525"/>
          </a:xfrm>
          <a:prstGeom prst="rect">
            <a:avLst/>
          </a:prstGeom>
        </p:spPr>
        <p:txBody>
          <a:bodyPr vert="horz" lIns="91440" tIns="45720" rIns="91440" bIns="45720" rtlCol="0">
            <a:normAutofit/>
          </a:bodyPr>
          <a:lstStyle/>
          <a:p>
            <a:pPr lvl="0"/>
            <a:r>
              <a:rPr lang="en-US" dirty="0"/>
              <a:t>Click to edit master text style</a:t>
            </a:r>
          </a:p>
        </p:txBody>
      </p:sp>
      <p:pic>
        <p:nvPicPr>
          <p:cNvPr id="4" name="Picture 3" descr="OHSU-RGB-1CGRAY-POS.eps"/>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66700" y="5879300"/>
            <a:ext cx="430860" cy="739091"/>
          </a:xfrm>
          <a:prstGeom prst="rect">
            <a:avLst/>
          </a:prstGeom>
        </p:spPr>
      </p:pic>
    </p:spTree>
    <p:extLst>
      <p:ext uri="{BB962C8B-B14F-4D97-AF65-F5344CB8AC3E}">
        <p14:creationId xmlns:p14="http://schemas.microsoft.com/office/powerpoint/2010/main" val="3191492143"/>
      </p:ext>
    </p:extLst>
  </p:cSld>
  <p:clrMap bg1="lt1" tx1="dk1" bg2="lt2" tx2="dk2" accent1="accent1" accent2="accent2" accent3="accent3" accent4="accent4" accent5="accent5" accent6="accent6" hlink="hlink" folHlink="folHlink"/>
  <p:sldLayoutIdLst>
    <p:sldLayoutId id="2147483659" r:id="rId1"/>
    <p:sldLayoutId id="2147483687" r:id="rId2"/>
    <p:sldLayoutId id="2147483649" r:id="rId3"/>
    <p:sldLayoutId id="2147483662" r:id="rId4"/>
    <p:sldLayoutId id="2147483650" r:id="rId5"/>
    <p:sldLayoutId id="2147483669" r:id="rId6"/>
    <p:sldLayoutId id="2147483685" r:id="rId7"/>
    <p:sldLayoutId id="2147483689" r:id="rId8"/>
    <p:sldLayoutId id="2147483679" r:id="rId9"/>
    <p:sldLayoutId id="2147483691" r:id="rId10"/>
    <p:sldLayoutId id="2147483692" r:id="rId11"/>
    <p:sldLayoutId id="2147483695" r:id="rId12"/>
    <p:sldLayoutId id="2147483697" r:id="rId13"/>
  </p:sldLayoutIdLst>
  <p:hf sldNum="0" hdr="0" ftr="0" dt="0"/>
  <p:txStyles>
    <p:titleStyle>
      <a:lvl1pPr algn="ctr" defTabSz="457200" rtl="0" eaLnBrk="1" latinLnBrk="0" hangingPunct="1">
        <a:spcBef>
          <a:spcPct val="0"/>
        </a:spcBef>
        <a:buNone/>
        <a:defRPr sz="4400" b="0" i="0" kern="1200">
          <a:solidFill>
            <a:schemeClr val="accent3"/>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433" y="691263"/>
            <a:ext cx="733452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05433" y="2016825"/>
            <a:ext cx="7334529" cy="40672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9758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7" r:id="rId3"/>
    <p:sldLayoutId id="2147483668" r:id="rId4"/>
    <p:sldLayoutId id="2147483670" r:id="rId5"/>
  </p:sldLayoutIdLst>
  <p:hf sldNum="0" hdr="0" ftr="0" dt="0"/>
  <p:txStyles>
    <p:titleStyle>
      <a:lvl1pPr algn="l" defTabSz="457200" rtl="0" eaLnBrk="1" latinLnBrk="0" hangingPunct="1">
        <a:spcBef>
          <a:spcPct val="0"/>
        </a:spcBef>
        <a:buNone/>
        <a:defRPr sz="4400" b="0" i="0" kern="1200">
          <a:solidFill>
            <a:srgbClr val="002776"/>
          </a:solidFill>
          <a:latin typeface="Lato Regular"/>
          <a:ea typeface="+mj-ea"/>
          <a:cs typeface="Lato Regular"/>
        </a:defRPr>
      </a:lvl1pPr>
    </p:titleStyle>
    <p:bodyStyle>
      <a:lvl1pPr marL="0" indent="0" algn="l" defTabSz="457200" rtl="0" eaLnBrk="1" latinLnBrk="0" hangingPunct="1">
        <a:spcBef>
          <a:spcPct val="20000"/>
        </a:spcBef>
        <a:buFont typeface="Arial"/>
        <a:buNone/>
        <a:defRPr sz="3200" b="0" i="0" kern="1200">
          <a:solidFill>
            <a:srgbClr val="000000"/>
          </a:solidFill>
          <a:latin typeface="Noto Serif"/>
          <a:ea typeface="+mn-ea"/>
          <a:cs typeface="Noto Serif"/>
        </a:defRPr>
      </a:lvl1pPr>
      <a:lvl2pPr marL="457200" indent="0" algn="l" defTabSz="457200" rtl="0" eaLnBrk="1" latinLnBrk="0" hangingPunct="1">
        <a:spcBef>
          <a:spcPct val="20000"/>
        </a:spcBef>
        <a:buFont typeface="Arial"/>
        <a:buNone/>
        <a:defRPr sz="2800" b="0" i="0" kern="1200">
          <a:solidFill>
            <a:srgbClr val="000000"/>
          </a:solidFill>
          <a:latin typeface="Noto Serif"/>
          <a:ea typeface="+mn-ea"/>
          <a:cs typeface="Noto Serif"/>
        </a:defRPr>
      </a:lvl2pPr>
      <a:lvl3pPr marL="914400" indent="0" algn="l" defTabSz="457200" rtl="0" eaLnBrk="1" latinLnBrk="0" hangingPunct="1">
        <a:spcBef>
          <a:spcPct val="20000"/>
        </a:spcBef>
        <a:buFont typeface="Arial"/>
        <a:buNone/>
        <a:defRPr sz="2400" b="0" i="0" kern="1200">
          <a:solidFill>
            <a:srgbClr val="000000"/>
          </a:solidFill>
          <a:latin typeface="Noto Serif"/>
          <a:ea typeface="+mn-ea"/>
          <a:cs typeface="Noto Serif"/>
        </a:defRPr>
      </a:lvl3pPr>
      <a:lvl4pPr marL="1371600" indent="0" algn="l" defTabSz="457200" rtl="0" eaLnBrk="1" latinLnBrk="0" hangingPunct="1">
        <a:spcBef>
          <a:spcPct val="20000"/>
        </a:spcBef>
        <a:buFont typeface="Arial"/>
        <a:buNone/>
        <a:defRPr sz="2000" b="0" i="0" kern="1200">
          <a:solidFill>
            <a:srgbClr val="000000"/>
          </a:solidFill>
          <a:latin typeface="Noto Serif"/>
          <a:ea typeface="+mn-ea"/>
          <a:cs typeface="Noto Serif"/>
        </a:defRPr>
      </a:lvl4pPr>
      <a:lvl5pPr marL="1828800" indent="0" algn="l" defTabSz="457200" rtl="0" eaLnBrk="1" latinLnBrk="0" hangingPunct="1">
        <a:spcBef>
          <a:spcPct val="20000"/>
        </a:spcBef>
        <a:buFont typeface="Arial"/>
        <a:buNone/>
        <a:defRPr sz="2000" b="0" i="0" kern="1200">
          <a:solidFill>
            <a:srgbClr val="00000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811362" y="693736"/>
            <a:ext cx="753443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1362" y="2019299"/>
            <a:ext cx="7534430" cy="31430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HSU-REV.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5792" y="5838286"/>
            <a:ext cx="432452" cy="740664"/>
          </a:xfrm>
          <a:prstGeom prst="rect">
            <a:avLst/>
          </a:prstGeom>
        </p:spPr>
      </p:pic>
    </p:spTree>
    <p:extLst>
      <p:ext uri="{BB962C8B-B14F-4D97-AF65-F5344CB8AC3E}">
        <p14:creationId xmlns:p14="http://schemas.microsoft.com/office/powerpoint/2010/main" val="1399091007"/>
      </p:ext>
    </p:extLst>
  </p:cSld>
  <p:clrMap bg1="lt1" tx1="dk1" bg2="lt2" tx2="dk2" accent1="accent1" accent2="accent2" accent3="accent3" accent4="accent4" accent5="accent5" accent6="accent6" hlink="hlink" folHlink="folHlink"/>
  <p:sldLayoutIdLst>
    <p:sldLayoutId id="2147483681" r:id="rId1"/>
    <p:sldLayoutId id="2147483688" r:id="rId2"/>
    <p:sldLayoutId id="2147483674" r:id="rId3"/>
    <p:sldLayoutId id="2147483682" r:id="rId4"/>
    <p:sldLayoutId id="2147483686" r:id="rId5"/>
  </p:sldLayoutIdLst>
  <p:hf sldNum="0" hdr="0" ftr="0" dt="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1pPr>
      <a:lvl2pPr marL="4572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2pPr>
      <a:lvl3pPr marL="9144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3pPr>
      <a:lvl4pPr marL="13716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4pPr>
      <a:lvl5pPr marL="18288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752568" y="667743"/>
            <a:ext cx="7652018" cy="11430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52568" y="1993305"/>
            <a:ext cx="7652018" cy="40555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055342"/>
      </p:ext>
    </p:extLst>
  </p:cSld>
  <p:clrMap bg1="lt1" tx1="dk1" bg2="lt2" tx2="dk2" accent1="accent1" accent2="accent2" accent3="accent3" accent4="accent4" accent5="accent5" accent6="accent6" hlink="hlink" folHlink="folHlink"/>
  <p:sldLayoutIdLst>
    <p:sldLayoutId id="2147483678" r:id="rId1"/>
  </p:sldLayoutIdLst>
  <p:hf sldNum="0" hdr="0" ftr="0" dt="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1pPr>
      <a:lvl2pPr marL="4572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2pPr>
      <a:lvl3pPr marL="9144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3pPr>
      <a:lvl4pPr marL="13716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4pPr>
      <a:lvl5pPr marL="1828800" indent="0" algn="l" defTabSz="457200" rtl="0" eaLnBrk="1" latinLnBrk="0" hangingPunct="1">
        <a:spcBef>
          <a:spcPct val="20000"/>
        </a:spcBef>
        <a:buFont typeface="Arial"/>
        <a:buNone/>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922" y="677164"/>
            <a:ext cx="7604983" cy="82821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2922" y="1885144"/>
            <a:ext cx="7604983" cy="2985525"/>
          </a:xfrm>
          <a:prstGeom prst="rect">
            <a:avLst/>
          </a:prstGeom>
        </p:spPr>
        <p:txBody>
          <a:bodyPr vert="horz" lIns="91440" tIns="45720" rIns="91440" bIns="45720" rtlCol="0">
            <a:normAutofit/>
          </a:bodyPr>
          <a:lstStyle/>
          <a:p>
            <a:pPr lvl="0"/>
            <a:r>
              <a:rPr lang="en-US" dirty="0"/>
              <a:t>Click to edit master text style</a:t>
            </a:r>
          </a:p>
        </p:txBody>
      </p:sp>
      <p:pic>
        <p:nvPicPr>
          <p:cNvPr id="4" name="Picture 3" descr="OHSU-RGB-1CGRAY-POS.eps"/>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466700" y="5879300"/>
            <a:ext cx="430860" cy="739091"/>
          </a:xfrm>
          <a:prstGeom prst="rect">
            <a:avLst/>
          </a:prstGeom>
        </p:spPr>
      </p:pic>
    </p:spTree>
    <p:extLst>
      <p:ext uri="{BB962C8B-B14F-4D97-AF65-F5344CB8AC3E}">
        <p14:creationId xmlns:p14="http://schemas.microsoft.com/office/powerpoint/2010/main" val="10121068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hf hdr="0" ftr="0" dt="0"/>
  <p:txStyles>
    <p:titleStyle>
      <a:lvl1pPr algn="ctr" defTabSz="457200" rtl="0" eaLnBrk="1" latinLnBrk="0" hangingPunct="1">
        <a:spcBef>
          <a:spcPct val="0"/>
        </a:spcBef>
        <a:buNone/>
        <a:defRPr sz="4400" b="0" i="0" kern="1200">
          <a:solidFill>
            <a:schemeClr val="accent3"/>
          </a:solidFill>
          <a:latin typeface="Lato Regular"/>
          <a:ea typeface="+mj-ea"/>
          <a:cs typeface="Lato Regular"/>
        </a:defRPr>
      </a:lvl1pPr>
    </p:titleStyle>
    <p:bodyStyle>
      <a:lvl1pPr marL="0" indent="0" algn="l" defTabSz="457200" rtl="0" eaLnBrk="1" latinLnBrk="0" hangingPunct="1">
        <a:spcBef>
          <a:spcPct val="20000"/>
        </a:spcBef>
        <a:buFont typeface="Arial"/>
        <a:buNone/>
        <a:defRPr sz="2400" kern="1200">
          <a:solidFill>
            <a:srgbClr val="000000"/>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3.xml"/><Relationship Id="rId1" Type="http://schemas.openxmlformats.org/officeDocument/2006/relationships/slideLayout" Target="../slideLayouts/slideLayout10.xml"/><Relationship Id="rId5" Type="http://schemas.openxmlformats.org/officeDocument/2006/relationships/image" Target="../media/image67.png"/><Relationship Id="rId4" Type="http://schemas.openxmlformats.org/officeDocument/2006/relationships/image" Target="../media/image66.png"/></Relationships>
</file>

<file path=ppt/slides/_rels/slide1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7.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1.xml"/><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2.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image" Target="../media/image74.png"/></Relationships>
</file>

<file path=ppt/slides/_rels/slide1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hyperlink" Target="https://www.lgbthealtheducation.org/" TargetMode="External"/><Relationship Id="rId2" Type="http://schemas.openxmlformats.org/officeDocument/2006/relationships/hyperlink" Target="http://www.transequality.org/" TargetMode="External"/><Relationship Id="rId1" Type="http://schemas.openxmlformats.org/officeDocument/2006/relationships/slideLayout" Target="../slideLayouts/slideLayout10.xml"/><Relationship Id="rId5" Type="http://schemas.openxmlformats.org/officeDocument/2006/relationships/hyperlink" Target="http://www.transhealth.ucsf.edu/" TargetMode="External"/><Relationship Id="rId4" Type="http://schemas.openxmlformats.org/officeDocument/2006/relationships/hyperlink" Target="http://www.wpath.org/"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video" Target="https://www.youtube.com/embed/DrVsbNhyDn4?start=3&amp;feature=oembed" TargetMode="Externa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320"/>
            <a:ext cx="9144000" cy="6858000"/>
          </a:xfrm>
          <a:prstGeom prst="rect">
            <a:avLst/>
          </a:prstGeom>
        </p:spPr>
      </p:pic>
      <p:sp>
        <p:nvSpPr>
          <p:cNvPr id="4" name="TextBox 3"/>
          <p:cNvSpPr txBox="1"/>
          <p:nvPr/>
        </p:nvSpPr>
        <p:spPr>
          <a:xfrm>
            <a:off x="725731" y="4163415"/>
            <a:ext cx="8313648" cy="1446550"/>
          </a:xfrm>
          <a:prstGeom prst="rect">
            <a:avLst/>
          </a:prstGeom>
          <a:noFill/>
        </p:spPr>
        <p:txBody>
          <a:bodyPr wrap="square" rtlCol="0">
            <a:spAutoFit/>
          </a:bodyPr>
          <a:lstStyle/>
          <a:p>
            <a:r>
              <a:rPr lang="uk-UA" sz="4400" dirty="0">
                <a:solidFill>
                  <a:schemeClr val="bg1"/>
                </a:solidFill>
                <a:cs typeface="Lato Regular"/>
              </a:rPr>
              <a:t>Трансгендер і </a:t>
            </a:r>
            <a:r>
              <a:rPr lang="uk-UA" sz="4400" dirty="0" err="1">
                <a:solidFill>
                  <a:schemeClr val="bg1"/>
                </a:solidFill>
                <a:cs typeface="Lato Regular"/>
              </a:rPr>
              <a:t>Гендер</a:t>
            </a:r>
            <a:endParaRPr lang="uk-UA" sz="4400" dirty="0">
              <a:solidFill>
                <a:schemeClr val="bg1"/>
              </a:solidFill>
              <a:cs typeface="Lato Regular"/>
            </a:endParaRPr>
          </a:p>
          <a:p>
            <a:r>
              <a:rPr lang="uk-UA" sz="4400" dirty="0">
                <a:solidFill>
                  <a:schemeClr val="bg1"/>
                </a:solidFill>
                <a:cs typeface="Lato Regular"/>
              </a:rPr>
              <a:t>Різноманітна молодь</a:t>
            </a:r>
            <a:endParaRPr lang="en-US" sz="4400" dirty="0">
              <a:solidFill>
                <a:schemeClr val="bg1"/>
              </a:solidFill>
              <a:cs typeface="Lato Regular"/>
            </a:endParaRPr>
          </a:p>
        </p:txBody>
      </p:sp>
      <p:cxnSp>
        <p:nvCxnSpPr>
          <p:cNvPr id="6" name="Straight Connector 5" title="Straight line"/>
          <p:cNvCxnSpPr/>
          <p:nvPr/>
        </p:nvCxnSpPr>
        <p:spPr>
          <a:xfrm>
            <a:off x="725731" y="5762880"/>
            <a:ext cx="7594261" cy="864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6" descr="OHSU master brand logo." title="OHSU master bran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170" y="2416074"/>
            <a:ext cx="603495" cy="1034025"/>
          </a:xfrm>
          <a:prstGeom prst="rect">
            <a:avLst/>
          </a:prstGeom>
        </p:spPr>
      </p:pic>
      <p:sp>
        <p:nvSpPr>
          <p:cNvPr id="3" name="TextBox 2"/>
          <p:cNvSpPr txBox="1"/>
          <p:nvPr/>
        </p:nvSpPr>
        <p:spPr>
          <a:xfrm>
            <a:off x="843687" y="5924435"/>
            <a:ext cx="8077735" cy="369332"/>
          </a:xfrm>
          <a:prstGeom prst="rect">
            <a:avLst/>
          </a:prstGeom>
          <a:noFill/>
        </p:spPr>
        <p:txBody>
          <a:bodyPr wrap="square" rtlCol="0">
            <a:spAutoFit/>
          </a:bodyPr>
          <a:lstStyle/>
          <a:p>
            <a:r>
              <a:rPr lang="uk-UA" b="1" kern="0" spc="80" dirty="0">
                <a:solidFill>
                  <a:schemeClr val="bg1"/>
                </a:solidFill>
                <a:cs typeface="Lato Light"/>
              </a:rPr>
              <a:t>Дата: Вересень </a:t>
            </a:r>
            <a:r>
              <a:rPr lang="en-US" kern="0" spc="80" dirty="0">
                <a:solidFill>
                  <a:schemeClr val="bg1"/>
                </a:solidFill>
                <a:cs typeface="Lato Light"/>
              </a:rPr>
              <a:t>23, 2019   </a:t>
            </a:r>
            <a:r>
              <a:rPr lang="uk-UA" kern="0" spc="80" dirty="0">
                <a:solidFill>
                  <a:schemeClr val="bg1"/>
                </a:solidFill>
                <a:cs typeface="Lato Light"/>
              </a:rPr>
              <a:t>Викладач: Лінда Шмідт Д.М.</a:t>
            </a:r>
            <a:endParaRPr lang="en-US" kern="0" spc="80" dirty="0">
              <a:solidFill>
                <a:schemeClr val="bg1"/>
              </a:solidFill>
              <a:cs typeface="Lato Light"/>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880" y="2526455"/>
            <a:ext cx="1699156" cy="923644"/>
          </a:xfrm>
          <a:prstGeom prst="rect">
            <a:avLst/>
          </a:prstGeom>
        </p:spPr>
      </p:pic>
    </p:spTree>
    <p:extLst>
      <p:ext uri="{BB962C8B-B14F-4D97-AF65-F5344CB8AC3E}">
        <p14:creationId xmlns:p14="http://schemas.microsoft.com/office/powerpoint/2010/main" val="1094680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5EE82BC0-4EAF-4D83-9C94-B91B16B02E19}"/>
              </a:ext>
            </a:extLst>
          </p:cNvPr>
          <p:cNvPicPr>
            <a:picLocks noChangeAspect="1"/>
          </p:cNvPicPr>
          <p:nvPr/>
        </p:nvPicPr>
        <p:blipFill>
          <a:blip r:embed="rId3"/>
          <a:stretch>
            <a:fillRect/>
          </a:stretch>
        </p:blipFill>
        <p:spPr>
          <a:xfrm>
            <a:off x="0" y="342900"/>
            <a:ext cx="9144000" cy="6515100"/>
          </a:xfrm>
          <a:prstGeom prst="rect">
            <a:avLst/>
          </a:prstGeom>
        </p:spPr>
      </p:pic>
    </p:spTree>
    <p:extLst>
      <p:ext uri="{BB962C8B-B14F-4D97-AF65-F5344CB8AC3E}">
        <p14:creationId xmlns:p14="http://schemas.microsoft.com/office/powerpoint/2010/main" val="13254240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804785" y="320355"/>
            <a:ext cx="7534430" cy="1143000"/>
          </a:xfrm>
        </p:spPr>
        <p:txBody>
          <a:bodyPr/>
          <a:lstStyle/>
          <a:p>
            <a:pPr algn="ctr"/>
            <a:r>
              <a:rPr lang="uk-UA" dirty="0"/>
              <a:t>Стратегії подолання</a:t>
            </a:r>
            <a:endParaRPr lang="en-US" dirty="0"/>
          </a:p>
        </p:txBody>
      </p:sp>
      <p:sp>
        <p:nvSpPr>
          <p:cNvPr id="3" name="Text Placeholder 2">
            <a:extLst>
              <a:ext uri="{FF2B5EF4-FFF2-40B4-BE49-F238E27FC236}">
                <a16:creationId xmlns:a16="http://schemas.microsoft.com/office/drawing/2014/main" id="{011D2077-9E08-464F-9DAF-AFB675DB3E91}"/>
              </a:ext>
            </a:extLst>
          </p:cNvPr>
          <p:cNvSpPr>
            <a:spLocks noGrp="1"/>
          </p:cNvSpPr>
          <p:nvPr>
            <p:ph type="body" sz="quarter" idx="10"/>
          </p:nvPr>
        </p:nvSpPr>
        <p:spPr>
          <a:xfrm>
            <a:off x="2832577" y="1917626"/>
            <a:ext cx="3478847" cy="2938995"/>
          </a:xfrm>
        </p:spPr>
        <p:txBody>
          <a:bodyPr/>
          <a:lstStyle/>
          <a:p>
            <a:pPr>
              <a:lnSpc>
                <a:spcPct val="100000"/>
              </a:lnSpc>
              <a:spcBef>
                <a:spcPts val="1200"/>
              </a:spcBef>
            </a:pPr>
            <a:r>
              <a:rPr lang="uk-UA" sz="2800" dirty="0"/>
              <a:t>Внутрішні ресурси</a:t>
            </a:r>
            <a:endParaRPr lang="en-US" sz="2800" dirty="0"/>
          </a:p>
          <a:p>
            <a:pPr>
              <a:lnSpc>
                <a:spcPct val="100000"/>
              </a:lnSpc>
              <a:spcBef>
                <a:spcPts val="1200"/>
              </a:spcBef>
            </a:pPr>
            <a:r>
              <a:rPr lang="uk-UA" sz="2800" dirty="0"/>
              <a:t>Зовнішні ресурси</a:t>
            </a:r>
            <a:endParaRPr lang="en-US" sz="2800" dirty="0"/>
          </a:p>
          <a:p>
            <a:pPr>
              <a:lnSpc>
                <a:spcPct val="100000"/>
              </a:lnSpc>
              <a:spcBef>
                <a:spcPts val="600"/>
              </a:spcBef>
            </a:pPr>
            <a:r>
              <a:rPr lang="en-US" dirty="0"/>
              <a:t>	</a:t>
            </a:r>
            <a:r>
              <a:rPr lang="uk-UA" dirty="0"/>
              <a:t>Сім’я</a:t>
            </a:r>
            <a:endParaRPr lang="en-US" dirty="0"/>
          </a:p>
          <a:p>
            <a:pPr>
              <a:lnSpc>
                <a:spcPct val="100000"/>
              </a:lnSpc>
              <a:spcBef>
                <a:spcPts val="600"/>
              </a:spcBef>
            </a:pPr>
            <a:r>
              <a:rPr lang="en-US" dirty="0"/>
              <a:t>	</a:t>
            </a:r>
            <a:r>
              <a:rPr lang="uk-UA" dirty="0"/>
              <a:t>Школа</a:t>
            </a:r>
            <a:endParaRPr lang="en-US" dirty="0"/>
          </a:p>
          <a:p>
            <a:pPr>
              <a:lnSpc>
                <a:spcPct val="100000"/>
              </a:lnSpc>
              <a:spcBef>
                <a:spcPts val="600"/>
              </a:spcBef>
            </a:pPr>
            <a:r>
              <a:rPr lang="en-US" dirty="0"/>
              <a:t>	</a:t>
            </a:r>
            <a:r>
              <a:rPr lang="uk-UA" dirty="0"/>
              <a:t>інше </a:t>
            </a:r>
            <a:endParaRPr lang="en-US" dirty="0"/>
          </a:p>
        </p:txBody>
      </p:sp>
    </p:spTree>
    <p:extLst>
      <p:ext uri="{BB962C8B-B14F-4D97-AF65-F5344CB8AC3E}">
        <p14:creationId xmlns:p14="http://schemas.microsoft.com/office/powerpoint/2010/main" val="26704905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811362" y="566319"/>
            <a:ext cx="7534430" cy="1143000"/>
          </a:xfrm>
        </p:spPr>
        <p:txBody>
          <a:bodyPr>
            <a:normAutofit fontScale="90000"/>
          </a:bodyPr>
          <a:lstStyle/>
          <a:p>
            <a:pPr algn="ctr"/>
            <a:r>
              <a:rPr lang="uk-UA" dirty="0"/>
              <a:t>Гендерна </a:t>
            </a:r>
            <a:r>
              <a:rPr lang="uk-UA" dirty="0" err="1"/>
              <a:t>неконгруентність</a:t>
            </a:r>
            <a:r>
              <a:rPr lang="uk-UA" dirty="0"/>
              <a:t> та психічне здоров’я</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2767371" y="2143592"/>
            <a:ext cx="3609259" cy="3964899"/>
          </a:xfrm>
        </p:spPr>
        <p:txBody>
          <a:bodyPr>
            <a:normAutofit/>
          </a:bodyPr>
          <a:lstStyle/>
          <a:p>
            <a:r>
              <a:rPr lang="uk-UA" sz="2800" dirty="0"/>
              <a:t>Вік</a:t>
            </a:r>
            <a:r>
              <a:rPr lang="en-US" sz="2800" dirty="0"/>
              <a:t> 3 – 9</a:t>
            </a:r>
          </a:p>
          <a:p>
            <a:pPr>
              <a:lnSpc>
                <a:spcPct val="100000"/>
              </a:lnSpc>
              <a:spcBef>
                <a:spcPts val="0"/>
              </a:spcBef>
            </a:pPr>
            <a:r>
              <a:rPr lang="en-US" sz="2800" dirty="0"/>
              <a:t>	</a:t>
            </a:r>
            <a:r>
              <a:rPr lang="uk-UA" dirty="0"/>
              <a:t>ГРДУ</a:t>
            </a:r>
            <a:endParaRPr lang="en-US" dirty="0"/>
          </a:p>
          <a:p>
            <a:pPr>
              <a:lnSpc>
                <a:spcPct val="100000"/>
              </a:lnSpc>
              <a:spcBef>
                <a:spcPts val="0"/>
              </a:spcBef>
            </a:pPr>
            <a:r>
              <a:rPr lang="en-US" dirty="0"/>
              <a:t>	</a:t>
            </a:r>
            <a:r>
              <a:rPr lang="uk-UA" dirty="0"/>
              <a:t>Тривога</a:t>
            </a:r>
            <a:endParaRPr lang="en-US" dirty="0"/>
          </a:p>
          <a:p>
            <a:pPr>
              <a:spcBef>
                <a:spcPts val="1200"/>
              </a:spcBef>
            </a:pPr>
            <a:r>
              <a:rPr lang="uk-UA" sz="2800" dirty="0"/>
              <a:t>Вік</a:t>
            </a:r>
            <a:r>
              <a:rPr lang="en-US" sz="2800" dirty="0"/>
              <a:t> 10 -17 </a:t>
            </a:r>
          </a:p>
          <a:p>
            <a:pPr>
              <a:lnSpc>
                <a:spcPct val="100000"/>
              </a:lnSpc>
              <a:spcBef>
                <a:spcPts val="0"/>
              </a:spcBef>
            </a:pPr>
            <a:r>
              <a:rPr lang="en-US" sz="2800" dirty="0"/>
              <a:t>	</a:t>
            </a:r>
            <a:r>
              <a:rPr lang="uk-UA" dirty="0"/>
              <a:t>Депресивний розлад</a:t>
            </a:r>
            <a:r>
              <a:rPr lang="en-US" dirty="0"/>
              <a:t> </a:t>
            </a:r>
          </a:p>
          <a:p>
            <a:pPr>
              <a:lnSpc>
                <a:spcPct val="100000"/>
              </a:lnSpc>
              <a:spcBef>
                <a:spcPts val="0"/>
              </a:spcBef>
            </a:pPr>
            <a:r>
              <a:rPr lang="en-US" dirty="0"/>
              <a:t>	</a:t>
            </a:r>
            <a:r>
              <a:rPr lang="uk-UA" dirty="0"/>
              <a:t>Тривога</a:t>
            </a:r>
            <a:endParaRPr lang="en-US" dirty="0"/>
          </a:p>
          <a:p>
            <a:pPr>
              <a:lnSpc>
                <a:spcPct val="100000"/>
              </a:lnSpc>
              <a:spcBef>
                <a:spcPts val="0"/>
              </a:spcBef>
            </a:pPr>
            <a:r>
              <a:rPr lang="en-US" dirty="0"/>
              <a:t>	</a:t>
            </a:r>
            <a:r>
              <a:rPr lang="uk-UA" dirty="0"/>
              <a:t>ГРДУ</a:t>
            </a:r>
            <a:endParaRPr lang="en-US" dirty="0"/>
          </a:p>
        </p:txBody>
      </p:sp>
    </p:spTree>
    <p:extLst>
      <p:ext uri="{BB962C8B-B14F-4D97-AF65-F5344CB8AC3E}">
        <p14:creationId xmlns:p14="http://schemas.microsoft.com/office/powerpoint/2010/main" val="4209434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3061B7-1E87-433F-923A-100EAF52C32E}"/>
              </a:ext>
            </a:extLst>
          </p:cNvPr>
          <p:cNvGraphicFramePr>
            <a:graphicFrameLocks noGrp="1"/>
          </p:cNvGraphicFramePr>
          <p:nvPr>
            <p:extLst>
              <p:ext uri="{D42A27DB-BD31-4B8C-83A1-F6EECF244321}">
                <p14:modId xmlns:p14="http://schemas.microsoft.com/office/powerpoint/2010/main" val="3018761362"/>
              </p:ext>
            </p:extLst>
          </p:nvPr>
        </p:nvGraphicFramePr>
        <p:xfrm>
          <a:off x="1" y="137160"/>
          <a:ext cx="9006840" cy="6492240"/>
        </p:xfrm>
        <a:graphic>
          <a:graphicData uri="http://schemas.openxmlformats.org/drawingml/2006/table">
            <a:tbl>
              <a:tblPr firstRow="1" firstCol="1" bandRow="1">
                <a:tableStyleId>{5C22544A-7EE6-4342-B048-85BDC9FD1C3A}</a:tableStyleId>
              </a:tblPr>
              <a:tblGrid>
                <a:gridCol w="2032012">
                  <a:extLst>
                    <a:ext uri="{9D8B030D-6E8A-4147-A177-3AD203B41FA5}">
                      <a16:colId xmlns:a16="http://schemas.microsoft.com/office/drawing/2014/main" val="2723189813"/>
                    </a:ext>
                  </a:extLst>
                </a:gridCol>
                <a:gridCol w="3932616">
                  <a:extLst>
                    <a:ext uri="{9D8B030D-6E8A-4147-A177-3AD203B41FA5}">
                      <a16:colId xmlns:a16="http://schemas.microsoft.com/office/drawing/2014/main" val="2476377533"/>
                    </a:ext>
                  </a:extLst>
                </a:gridCol>
                <a:gridCol w="1621678">
                  <a:extLst>
                    <a:ext uri="{9D8B030D-6E8A-4147-A177-3AD203B41FA5}">
                      <a16:colId xmlns:a16="http://schemas.microsoft.com/office/drawing/2014/main" val="1792119168"/>
                    </a:ext>
                  </a:extLst>
                </a:gridCol>
                <a:gridCol w="1420534">
                  <a:extLst>
                    <a:ext uri="{9D8B030D-6E8A-4147-A177-3AD203B41FA5}">
                      <a16:colId xmlns:a16="http://schemas.microsoft.com/office/drawing/2014/main" val="3421523672"/>
                    </a:ext>
                  </a:extLst>
                </a:gridCol>
              </a:tblGrid>
              <a:tr h="678028">
                <a:tc gridSpan="4">
                  <a:txBody>
                    <a:bodyPr/>
                    <a:lstStyle/>
                    <a:p>
                      <a:pPr marL="222250" marR="0" indent="0">
                        <a:lnSpc>
                          <a:spcPct val="107000"/>
                        </a:lnSpc>
                        <a:spcBef>
                          <a:spcPts val="600"/>
                        </a:spcBef>
                        <a:spcAft>
                          <a:spcPts val="0"/>
                        </a:spcAft>
                      </a:pPr>
                      <a:r>
                        <a:rPr lang="uk-UA" sz="2800" dirty="0">
                          <a:solidFill>
                            <a:srgbClr val="000000"/>
                          </a:solidFill>
                          <a:effectLst/>
                          <a:latin typeface="+mn-lt"/>
                          <a:ea typeface="+mn-ea"/>
                          <a:cs typeface="+mn-cs"/>
                        </a:rPr>
                        <a:t>Поширені</a:t>
                      </a:r>
                      <a:r>
                        <a:rPr lang="uk-UA" sz="2800" baseline="0" dirty="0">
                          <a:solidFill>
                            <a:srgbClr val="000000"/>
                          </a:solidFill>
                          <a:effectLst/>
                          <a:latin typeface="+mn-lt"/>
                          <a:ea typeface="+mn-ea"/>
                          <a:cs typeface="+mn-cs"/>
                        </a:rPr>
                        <a:t> кроки при гендерному переході</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467" marR="90467" marT="45234" marB="45234" anchor="c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2660631"/>
                  </a:ext>
                </a:extLst>
              </a:tr>
              <a:tr h="492176">
                <a:tc>
                  <a:txBody>
                    <a:bodyPr/>
                    <a:lstStyle/>
                    <a:p>
                      <a:pPr marL="0" marR="0" indent="0">
                        <a:lnSpc>
                          <a:spcPct val="107000"/>
                        </a:lnSpc>
                        <a:spcBef>
                          <a:spcPts val="0"/>
                        </a:spcBef>
                        <a:spcAft>
                          <a:spcPts val="800"/>
                        </a:spcAft>
                      </a:pPr>
                      <a:r>
                        <a:rPr lang="en-US" sz="1400" dirty="0">
                          <a:solidFill>
                            <a:srgbClr val="000000"/>
                          </a:solidFill>
                          <a:effectLst/>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Приклади</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Вік</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uk-UA" sz="2000" dirty="0">
                          <a:solidFill>
                            <a:srgbClr val="000000"/>
                          </a:solidFill>
                          <a:effectLst/>
                        </a:rPr>
                        <a:t>Зворотність</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3436116"/>
                  </a:ext>
                </a:extLst>
              </a:tr>
              <a:tr h="1851537">
                <a:tc>
                  <a:txBody>
                    <a:bodyPr/>
                    <a:lstStyle/>
                    <a:p>
                      <a:pPr marL="228600" marR="0" indent="0" algn="l">
                        <a:lnSpc>
                          <a:spcPct val="107000"/>
                        </a:lnSpc>
                        <a:spcBef>
                          <a:spcPts val="0"/>
                        </a:spcBef>
                        <a:spcAft>
                          <a:spcPts val="0"/>
                        </a:spcAft>
                      </a:pPr>
                      <a:r>
                        <a:rPr lang="uk-UA" sz="2000" dirty="0">
                          <a:solidFill>
                            <a:srgbClr val="000000"/>
                          </a:solidFill>
                          <a:effectLst/>
                        </a:rPr>
                        <a:t>Соціальний перехід</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marR="0" indent="0">
                        <a:lnSpc>
                          <a:spcPct val="107000"/>
                        </a:lnSpc>
                        <a:spcBef>
                          <a:spcPts val="0"/>
                        </a:spcBef>
                        <a:spcAft>
                          <a:spcPts val="0"/>
                        </a:spcAft>
                      </a:pPr>
                      <a:r>
                        <a:rPr lang="uk-UA" sz="2000" dirty="0">
                          <a:solidFill>
                            <a:srgbClr val="000000"/>
                          </a:solidFill>
                          <a:effectLst/>
                        </a:rPr>
                        <a:t>Впровадження бажаної</a:t>
                      </a:r>
                      <a:r>
                        <a:rPr lang="uk-UA" sz="2000" baseline="0" dirty="0">
                          <a:solidFill>
                            <a:srgbClr val="000000"/>
                          </a:solidFill>
                          <a:effectLst/>
                        </a:rPr>
                        <a:t> зачіски, одягу, ім’я, </a:t>
                      </a:r>
                      <a:r>
                        <a:rPr lang="en-US" sz="2000" dirty="0">
                          <a:solidFill>
                            <a:srgbClr val="000000"/>
                          </a:solidFill>
                          <a:effectLst/>
                        </a:rPr>
                        <a:t>Adopting preferred hairstyles, clothing, name,</a:t>
                      </a:r>
                      <a:r>
                        <a:rPr lang="uk-UA" sz="2000" baseline="0" dirty="0">
                          <a:solidFill>
                            <a:srgbClr val="000000"/>
                          </a:solidFill>
                          <a:effectLst/>
                        </a:rPr>
                        <a:t> гендерних займенників</a:t>
                      </a:r>
                      <a:r>
                        <a:rPr lang="en-US" sz="2000" dirty="0">
                          <a:solidFill>
                            <a:srgbClr val="000000"/>
                          </a:solidFill>
                          <a:effectLst/>
                        </a:rPr>
                        <a:t>, </a:t>
                      </a:r>
                      <a:r>
                        <a:rPr lang="uk-UA" sz="2000" dirty="0">
                          <a:solidFill>
                            <a:srgbClr val="000000"/>
                          </a:solidFill>
                          <a:effectLst/>
                        </a:rPr>
                        <a:t>вбиральнь</a:t>
                      </a:r>
                      <a:r>
                        <a:rPr lang="uk-UA" sz="2000" baseline="0" dirty="0">
                          <a:solidFill>
                            <a:srgbClr val="000000"/>
                          </a:solidFill>
                          <a:effectLst/>
                        </a:rPr>
                        <a:t> та інших приміщень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uk-UA" sz="1800" dirty="0">
                          <a:solidFill>
                            <a:srgbClr val="000000"/>
                          </a:solidFill>
                          <a:effectLst/>
                          <a:latin typeface="+mn-lt"/>
                          <a:ea typeface="+mn-ea"/>
                          <a:cs typeface="+mn-cs"/>
                        </a:rPr>
                        <a:t>Будь</a:t>
                      </a:r>
                      <a:r>
                        <a:rPr lang="uk-UA" sz="1800" baseline="0" dirty="0">
                          <a:solidFill>
                            <a:srgbClr val="000000"/>
                          </a:solidFill>
                          <a:effectLst/>
                          <a:latin typeface="+mn-lt"/>
                          <a:ea typeface="+mn-ea"/>
                          <a:cs typeface="+mn-cs"/>
                        </a:rPr>
                        <a:t> який</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Зворотній</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534460"/>
                  </a:ext>
                </a:extLst>
              </a:tr>
              <a:tr h="1135402">
                <a:tc>
                  <a:txBody>
                    <a:bodyPr/>
                    <a:lstStyle/>
                    <a:p>
                      <a:pPr marL="228600" marR="0" indent="0" algn="l">
                        <a:lnSpc>
                          <a:spcPct val="107000"/>
                        </a:lnSpc>
                        <a:spcBef>
                          <a:spcPts val="0"/>
                        </a:spcBef>
                        <a:spcAft>
                          <a:spcPts val="0"/>
                        </a:spcAft>
                      </a:pPr>
                      <a:r>
                        <a:rPr lang="uk-UA" sz="2000" dirty="0" err="1">
                          <a:solidFill>
                            <a:srgbClr val="000000"/>
                          </a:solidFill>
                          <a:effectLst/>
                          <a:latin typeface="+mn-lt"/>
                          <a:ea typeface="+mn-ea"/>
                          <a:cs typeface="+mn-cs"/>
                        </a:rPr>
                        <a:t>Блокери</a:t>
                      </a:r>
                      <a:r>
                        <a:rPr lang="uk-UA" sz="2000" baseline="0" dirty="0">
                          <a:solidFill>
                            <a:srgbClr val="000000"/>
                          </a:solidFill>
                          <a:effectLst/>
                          <a:latin typeface="+mn-lt"/>
                          <a:ea typeface="+mn-ea"/>
                          <a:cs typeface="+mn-cs"/>
                        </a:rPr>
                        <a:t> статевого дозрівання</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marR="0" indent="0">
                        <a:lnSpc>
                          <a:spcPct val="107000"/>
                        </a:lnSpc>
                        <a:spcBef>
                          <a:spcPts val="0"/>
                        </a:spcBef>
                        <a:spcAft>
                          <a:spcPts val="0"/>
                        </a:spcAft>
                      </a:pPr>
                      <a:r>
                        <a:rPr lang="uk-UA" sz="2000" kern="1200" baseline="0" dirty="0">
                          <a:solidFill>
                            <a:srgbClr val="000000"/>
                          </a:solidFill>
                          <a:effectLst/>
                          <a:latin typeface="+mn-lt"/>
                          <a:ea typeface="+mn-ea"/>
                          <a:cs typeface="+mn-cs"/>
                        </a:rPr>
                        <a:t>Аналоги гормонів, що вивільняють </a:t>
                      </a:r>
                      <a:r>
                        <a:rPr lang="uk-UA" sz="2000" kern="1200" baseline="0" dirty="0" err="1">
                          <a:solidFill>
                            <a:srgbClr val="000000"/>
                          </a:solidFill>
                          <a:effectLst/>
                          <a:latin typeface="+mn-lt"/>
                          <a:ea typeface="+mn-ea"/>
                          <a:cs typeface="+mn-cs"/>
                        </a:rPr>
                        <a:t>гонадотропін</a:t>
                      </a:r>
                      <a:r>
                        <a:rPr lang="uk-UA" sz="2000" kern="1200" baseline="0" dirty="0">
                          <a:solidFill>
                            <a:srgbClr val="000000"/>
                          </a:solidFill>
                          <a:effectLst/>
                          <a:latin typeface="+mn-lt"/>
                          <a:ea typeface="+mn-ea"/>
                          <a:cs typeface="+mn-cs"/>
                        </a:rPr>
                        <a:t>, такі як </a:t>
                      </a:r>
                      <a:r>
                        <a:rPr lang="uk-UA" sz="2000" kern="1200" baseline="0" dirty="0" err="1">
                          <a:solidFill>
                            <a:srgbClr val="000000"/>
                          </a:solidFill>
                          <a:effectLst/>
                          <a:latin typeface="+mn-lt"/>
                          <a:ea typeface="+mn-ea"/>
                          <a:cs typeface="+mn-cs"/>
                        </a:rPr>
                        <a:t>лепролід</a:t>
                      </a:r>
                      <a:r>
                        <a:rPr lang="uk-UA" sz="2000" kern="1200" baseline="0" dirty="0">
                          <a:solidFill>
                            <a:srgbClr val="000000"/>
                          </a:solidFill>
                          <a:effectLst/>
                          <a:latin typeface="+mn-lt"/>
                          <a:ea typeface="+mn-ea"/>
                          <a:cs typeface="+mn-cs"/>
                        </a:rPr>
                        <a:t> та </a:t>
                      </a:r>
                      <a:r>
                        <a:rPr lang="uk-UA" sz="2000" kern="1200" baseline="0" dirty="0" err="1">
                          <a:solidFill>
                            <a:srgbClr val="000000"/>
                          </a:solidFill>
                          <a:effectLst/>
                          <a:latin typeface="+mn-lt"/>
                          <a:ea typeface="+mn-ea"/>
                          <a:cs typeface="+mn-cs"/>
                        </a:rPr>
                        <a:t>хестрелін</a:t>
                      </a:r>
                      <a:endParaRPr lang="en-US" sz="2000" kern="1200" baseline="0" dirty="0">
                        <a:solidFill>
                          <a:srgbClr val="000000"/>
                        </a:solidFill>
                        <a:effectLst/>
                        <a:latin typeface="+mn-lt"/>
                        <a:ea typeface="+mn-ea"/>
                        <a:cs typeface="+mn-cs"/>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uk-UA" sz="1800" dirty="0">
                          <a:solidFill>
                            <a:srgbClr val="000000"/>
                          </a:solidFill>
                          <a:effectLst/>
                        </a:rPr>
                        <a:t>Рання зрілість</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Зворотній</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2298341"/>
                  </a:ext>
                </a:extLst>
              </a:tr>
              <a:tr h="2335097">
                <a:tc>
                  <a:txBody>
                    <a:bodyPr/>
                    <a:lstStyle/>
                    <a:p>
                      <a:pPr marL="228600" marR="0" indent="0" algn="l">
                        <a:lnSpc>
                          <a:spcPct val="107000"/>
                        </a:lnSpc>
                        <a:spcBef>
                          <a:spcPts val="0"/>
                        </a:spcBef>
                        <a:spcAft>
                          <a:spcPts val="0"/>
                        </a:spcAft>
                      </a:pPr>
                      <a:r>
                        <a:rPr lang="uk-UA" sz="2000" b="1" kern="1200" baseline="0" dirty="0" err="1">
                          <a:solidFill>
                            <a:srgbClr val="000000"/>
                          </a:solidFill>
                          <a:effectLst/>
                          <a:latin typeface="+mn-lt"/>
                          <a:ea typeface="+mn-ea"/>
                          <a:cs typeface="+mn-cs"/>
                        </a:rPr>
                        <a:t>Гендерно</a:t>
                      </a:r>
                      <a:r>
                        <a:rPr lang="uk-UA" sz="2000" b="1" kern="1200" baseline="0" dirty="0">
                          <a:solidFill>
                            <a:srgbClr val="000000"/>
                          </a:solidFill>
                          <a:effectLst/>
                          <a:latin typeface="+mn-lt"/>
                          <a:ea typeface="+mn-ea"/>
                          <a:cs typeface="+mn-cs"/>
                        </a:rPr>
                        <a:t> підтверджуюча гормональна терапія</a:t>
                      </a:r>
                      <a:endParaRPr lang="en-US" sz="2000" b="1" kern="1200" baseline="0" dirty="0">
                        <a:solidFill>
                          <a:srgbClr val="000000"/>
                        </a:solidFill>
                        <a:effectLst/>
                        <a:latin typeface="+mn-lt"/>
                        <a:ea typeface="+mn-ea"/>
                        <a:cs typeface="+mn-cs"/>
                      </a:endParaRPr>
                    </a:p>
                  </a:txBody>
                  <a:tcPr marL="83706" marR="53479" marT="702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457200" marR="0" lvl="0" indent="-228600" fontAlgn="base">
                        <a:lnSpc>
                          <a:spcPct val="107000"/>
                        </a:lnSpc>
                        <a:spcBef>
                          <a:spcPts val="0"/>
                        </a:spcBef>
                        <a:spcAft>
                          <a:spcPts val="850"/>
                        </a:spcAft>
                        <a:buClr>
                          <a:srgbClr val="181717"/>
                        </a:buClr>
                        <a:buSzPct val="70000"/>
                        <a:buFont typeface="Arial" panose="020B0604020202020204" pitchFamily="34" charset="0"/>
                        <a:buChar char="•"/>
                      </a:pPr>
                      <a:r>
                        <a:rPr lang="uk-UA" sz="2000" u="none" strike="noStrike" dirty="0">
                          <a:solidFill>
                            <a:srgbClr val="000000"/>
                          </a:solidFill>
                          <a:effectLst/>
                          <a:uFill>
                            <a:solidFill>
                              <a:srgbClr val="000000"/>
                            </a:solidFill>
                          </a:uFill>
                        </a:rPr>
                        <a:t>Тестостерон (для жінок)</a:t>
                      </a:r>
                      <a:endParaRPr lang="en-US" sz="2000" u="none" strike="noStrike" dirty="0">
                        <a:solidFill>
                          <a:srgbClr val="000000"/>
                        </a:solidFill>
                        <a:effectLst/>
                        <a:uFill>
                          <a:solidFill>
                            <a:srgbClr val="000000"/>
                          </a:solidFill>
                        </a:uFill>
                      </a:endParaRPr>
                    </a:p>
                    <a:p>
                      <a:pPr marL="457200" marR="0" lvl="0" indent="-228600" fontAlgn="base">
                        <a:lnSpc>
                          <a:spcPct val="107000"/>
                        </a:lnSpc>
                        <a:spcBef>
                          <a:spcPts val="0"/>
                        </a:spcBef>
                        <a:spcAft>
                          <a:spcPts val="0"/>
                        </a:spcAft>
                        <a:buClr>
                          <a:srgbClr val="181717"/>
                        </a:buClr>
                        <a:buSzPct val="70000"/>
                        <a:buFont typeface="Arial" panose="020B0604020202020204" pitchFamily="34" charset="0"/>
                        <a:buChar char="•"/>
                      </a:pPr>
                      <a:r>
                        <a:rPr lang="uk-UA" sz="2000" u="none" strike="noStrike" dirty="0">
                          <a:solidFill>
                            <a:srgbClr val="000000"/>
                          </a:solidFill>
                          <a:effectLst/>
                          <a:uFill>
                            <a:solidFill>
                              <a:srgbClr val="000000"/>
                            </a:solidFill>
                          </a:uFill>
                        </a:rPr>
                        <a:t>Естроген</a:t>
                      </a:r>
                      <a:r>
                        <a:rPr lang="uk-UA" sz="2000" u="none" strike="noStrike" baseline="0" dirty="0">
                          <a:solidFill>
                            <a:srgbClr val="000000"/>
                          </a:solidFill>
                          <a:effectLst/>
                          <a:uFill>
                            <a:solidFill>
                              <a:srgbClr val="000000"/>
                            </a:solidFill>
                          </a:uFill>
                        </a:rPr>
                        <a:t> + інгібітор андрогену </a:t>
                      </a:r>
                      <a:r>
                        <a:rPr lang="en-US" sz="2000" u="none" strike="noStrike" dirty="0">
                          <a:solidFill>
                            <a:srgbClr val="000000"/>
                          </a:solidFill>
                          <a:effectLst/>
                          <a:uFill>
                            <a:solidFill>
                              <a:srgbClr val="000000"/>
                            </a:solidFill>
                          </a:uFill>
                        </a:rPr>
                        <a:t>(</a:t>
                      </a:r>
                      <a:r>
                        <a:rPr lang="uk-UA" sz="2000" u="none" strike="noStrike" dirty="0">
                          <a:solidFill>
                            <a:srgbClr val="000000"/>
                          </a:solidFill>
                          <a:effectLst/>
                          <a:uFill>
                            <a:solidFill>
                              <a:srgbClr val="000000"/>
                            </a:solidFill>
                          </a:uFill>
                        </a:rPr>
                        <a:t>для</a:t>
                      </a:r>
                      <a:r>
                        <a:rPr lang="uk-UA" sz="2000" u="none" strike="noStrike" baseline="0" dirty="0">
                          <a:solidFill>
                            <a:srgbClr val="000000"/>
                          </a:solidFill>
                          <a:effectLst/>
                          <a:uFill>
                            <a:solidFill>
                              <a:srgbClr val="000000"/>
                            </a:solidFill>
                          </a:uFill>
                        </a:rPr>
                        <a:t> чоловіків</a:t>
                      </a:r>
                      <a:r>
                        <a:rPr lang="en-US" sz="2000" u="none" strike="noStrike" dirty="0">
                          <a:solidFill>
                            <a:srgbClr val="000000"/>
                          </a:solidFill>
                          <a:effectLst/>
                          <a:uFill>
                            <a:solidFill>
                              <a:srgbClr val="000000"/>
                            </a:solidFill>
                          </a:uFill>
                        </a:rPr>
                        <a:t>) </a:t>
                      </a:r>
                      <a:endParaRPr lang="en-US" sz="20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87630" indent="0" algn="ctr">
                        <a:lnSpc>
                          <a:spcPct val="107000"/>
                        </a:lnSpc>
                        <a:spcBef>
                          <a:spcPts val="0"/>
                        </a:spcBef>
                        <a:spcAft>
                          <a:spcPts val="0"/>
                        </a:spcAft>
                      </a:pPr>
                      <a:r>
                        <a:rPr lang="uk-UA" sz="1800" dirty="0">
                          <a:solidFill>
                            <a:srgbClr val="000000"/>
                          </a:solidFill>
                          <a:effectLst/>
                        </a:rPr>
                        <a:t>Старші</a:t>
                      </a:r>
                      <a:r>
                        <a:rPr lang="uk-UA" sz="1800" baseline="0" dirty="0">
                          <a:solidFill>
                            <a:srgbClr val="000000"/>
                          </a:solidFill>
                          <a:effectLst/>
                        </a:rPr>
                        <a:t> підлітки</a:t>
                      </a:r>
                      <a:endParaRPr lang="en-US" sz="1800" dirty="0">
                        <a:solidFill>
                          <a:srgbClr val="000000"/>
                        </a:solidFill>
                        <a:effectLst/>
                      </a:endParaRPr>
                    </a:p>
                    <a:p>
                      <a:pPr marL="0" marR="0" indent="0" algn="ctr">
                        <a:lnSpc>
                          <a:spcPct val="107000"/>
                        </a:lnSpc>
                        <a:spcBef>
                          <a:spcPts val="0"/>
                        </a:spcBef>
                        <a:spcAft>
                          <a:spcPts val="850"/>
                        </a:spcAft>
                      </a:pPr>
                      <a:r>
                        <a:rPr lang="uk-UA" sz="1800" dirty="0">
                          <a:solidFill>
                            <a:srgbClr val="000000"/>
                          </a:solidFill>
                          <a:effectLst/>
                        </a:rPr>
                        <a:t>(в</a:t>
                      </a:r>
                      <a:r>
                        <a:rPr lang="uk-UA" sz="1800" baseline="0" dirty="0">
                          <a:solidFill>
                            <a:srgbClr val="000000"/>
                          </a:solidFill>
                          <a:effectLst/>
                        </a:rPr>
                        <a:t> міру необхідності</a:t>
                      </a:r>
                      <a:r>
                        <a:rPr lang="en-US" sz="1800" dirty="0">
                          <a:solidFill>
                            <a:srgbClr val="000000"/>
                          </a:solidFill>
                          <a:effectLst/>
                        </a:rPr>
                        <a:t>),</a:t>
                      </a:r>
                    </a:p>
                    <a:p>
                      <a:pPr marL="0" marR="0" indent="0" algn="ctr">
                        <a:lnSpc>
                          <a:spcPct val="107000"/>
                        </a:lnSpc>
                        <a:spcBef>
                          <a:spcPts val="0"/>
                        </a:spcBef>
                        <a:spcAft>
                          <a:spcPts val="0"/>
                        </a:spcAft>
                      </a:pPr>
                      <a:r>
                        <a:rPr lang="uk-UA" sz="1800" dirty="0">
                          <a:solidFill>
                            <a:srgbClr val="000000"/>
                          </a:solidFill>
                          <a:effectLst/>
                          <a:latin typeface="+mn-lt"/>
                          <a:ea typeface="+mn-ea"/>
                          <a:cs typeface="+mn-cs"/>
                        </a:rPr>
                        <a:t>Дорослі</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Частково</a:t>
                      </a:r>
                      <a:r>
                        <a:rPr lang="uk-UA" sz="2000" baseline="0" dirty="0">
                          <a:solidFill>
                            <a:srgbClr val="000000"/>
                          </a:solidFill>
                          <a:effectLst/>
                          <a:latin typeface="+mn-lt"/>
                          <a:ea typeface="+mn-ea"/>
                          <a:cs typeface="+mn-cs"/>
                        </a:rPr>
                        <a:t> зворотній</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677889106"/>
                  </a:ext>
                </a:extLst>
              </a:tr>
            </a:tbl>
          </a:graphicData>
        </a:graphic>
      </p:graphicFrame>
    </p:spTree>
    <p:extLst>
      <p:ext uri="{BB962C8B-B14F-4D97-AF65-F5344CB8AC3E}">
        <p14:creationId xmlns:p14="http://schemas.microsoft.com/office/powerpoint/2010/main" val="22885646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3061B7-1E87-433F-923A-100EAF52C32E}"/>
              </a:ext>
            </a:extLst>
          </p:cNvPr>
          <p:cNvGraphicFramePr>
            <a:graphicFrameLocks noGrp="1"/>
          </p:cNvGraphicFramePr>
          <p:nvPr>
            <p:extLst>
              <p:ext uri="{D42A27DB-BD31-4B8C-83A1-F6EECF244321}">
                <p14:modId xmlns:p14="http://schemas.microsoft.com/office/powerpoint/2010/main" val="660573615"/>
              </p:ext>
            </p:extLst>
          </p:nvPr>
        </p:nvGraphicFramePr>
        <p:xfrm>
          <a:off x="240029" y="316230"/>
          <a:ext cx="8778240" cy="5850195"/>
        </p:xfrm>
        <a:graphic>
          <a:graphicData uri="http://schemas.openxmlformats.org/drawingml/2006/table">
            <a:tbl>
              <a:tblPr firstRow="1" firstCol="1" bandRow="1">
                <a:tableStyleId>{5C22544A-7EE6-4342-B048-85BDC9FD1C3A}</a:tableStyleId>
              </a:tblPr>
              <a:tblGrid>
                <a:gridCol w="1980440">
                  <a:extLst>
                    <a:ext uri="{9D8B030D-6E8A-4147-A177-3AD203B41FA5}">
                      <a16:colId xmlns:a16="http://schemas.microsoft.com/office/drawing/2014/main" val="2723189813"/>
                    </a:ext>
                  </a:extLst>
                </a:gridCol>
                <a:gridCol w="3832802">
                  <a:extLst>
                    <a:ext uri="{9D8B030D-6E8A-4147-A177-3AD203B41FA5}">
                      <a16:colId xmlns:a16="http://schemas.microsoft.com/office/drawing/2014/main" val="2476377533"/>
                    </a:ext>
                  </a:extLst>
                </a:gridCol>
                <a:gridCol w="1580519">
                  <a:extLst>
                    <a:ext uri="{9D8B030D-6E8A-4147-A177-3AD203B41FA5}">
                      <a16:colId xmlns:a16="http://schemas.microsoft.com/office/drawing/2014/main" val="1792119168"/>
                    </a:ext>
                  </a:extLst>
                </a:gridCol>
                <a:gridCol w="1384479">
                  <a:extLst>
                    <a:ext uri="{9D8B030D-6E8A-4147-A177-3AD203B41FA5}">
                      <a16:colId xmlns:a16="http://schemas.microsoft.com/office/drawing/2014/main" val="3421523672"/>
                    </a:ext>
                  </a:extLst>
                </a:gridCol>
              </a:tblGrid>
              <a:tr h="799335">
                <a:tc gridSpan="4">
                  <a:txBody>
                    <a:bodyPr/>
                    <a:lstStyle/>
                    <a:p>
                      <a:pPr marL="222250" marR="0" indent="0">
                        <a:lnSpc>
                          <a:spcPct val="107000"/>
                        </a:lnSpc>
                        <a:spcBef>
                          <a:spcPts val="0"/>
                        </a:spcBef>
                        <a:spcAft>
                          <a:spcPts val="0"/>
                        </a:spcAft>
                      </a:pPr>
                      <a:r>
                        <a:rPr lang="uk-UA" sz="2800" dirty="0">
                          <a:solidFill>
                            <a:srgbClr val="000000"/>
                          </a:solidFill>
                          <a:effectLst/>
                          <a:latin typeface="+mn-lt"/>
                          <a:ea typeface="+mn-ea"/>
                          <a:cs typeface="+mn-cs"/>
                        </a:rPr>
                        <a:t>Поширені</a:t>
                      </a:r>
                      <a:r>
                        <a:rPr lang="uk-UA" sz="2800" baseline="0" dirty="0">
                          <a:solidFill>
                            <a:srgbClr val="000000"/>
                          </a:solidFill>
                          <a:effectLst/>
                          <a:latin typeface="+mn-lt"/>
                          <a:ea typeface="+mn-ea"/>
                          <a:cs typeface="+mn-cs"/>
                        </a:rPr>
                        <a:t> кроки при гендерному переході</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2660631"/>
                  </a:ext>
                </a:extLst>
              </a:tr>
              <a:tr h="777701">
                <a:tc>
                  <a:txBody>
                    <a:bodyPr/>
                    <a:lstStyle/>
                    <a:p>
                      <a:pPr marL="0" marR="0" indent="0">
                        <a:lnSpc>
                          <a:spcPct val="107000"/>
                        </a:lnSpc>
                        <a:spcBef>
                          <a:spcPts val="0"/>
                        </a:spcBef>
                        <a:spcAft>
                          <a:spcPts val="800"/>
                        </a:spcAft>
                      </a:pPr>
                      <a:r>
                        <a:rPr lang="en-US" sz="2000" dirty="0">
                          <a:solidFill>
                            <a:srgbClr val="000000"/>
                          </a:solidFill>
                          <a:effectLst/>
                        </a:rPr>
                        <a: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Приклади</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Вік</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7000"/>
                        </a:lnSpc>
                        <a:spcBef>
                          <a:spcPts val="0"/>
                        </a:spcBef>
                        <a:spcAft>
                          <a:spcPts val="0"/>
                        </a:spcAft>
                      </a:pPr>
                      <a:r>
                        <a:rPr lang="uk-UA" sz="1900" baseline="0" dirty="0">
                          <a:solidFill>
                            <a:srgbClr val="000000"/>
                          </a:solidFill>
                          <a:effectLst/>
                        </a:rPr>
                        <a:t>Зворотність</a:t>
                      </a:r>
                      <a:endParaRPr lang="en-US" sz="19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436116"/>
                  </a:ext>
                </a:extLst>
              </a:tr>
              <a:tr h="2586737">
                <a:tc>
                  <a:txBody>
                    <a:bodyPr/>
                    <a:lstStyle/>
                    <a:p>
                      <a:pPr marL="0" marR="0" indent="0" algn="l">
                        <a:lnSpc>
                          <a:spcPct val="107000"/>
                        </a:lnSpc>
                        <a:spcBef>
                          <a:spcPts val="0"/>
                        </a:spcBef>
                        <a:spcAft>
                          <a:spcPts val="0"/>
                        </a:spcAft>
                      </a:pPr>
                      <a:r>
                        <a:rPr lang="uk-UA" sz="2000" dirty="0" err="1">
                          <a:solidFill>
                            <a:srgbClr val="000000"/>
                          </a:solidFill>
                          <a:effectLst/>
                        </a:rPr>
                        <a:t>Гендерно</a:t>
                      </a:r>
                      <a:r>
                        <a:rPr lang="uk-UA" sz="2000" dirty="0">
                          <a:solidFill>
                            <a:srgbClr val="000000"/>
                          </a:solidFill>
                          <a:effectLst/>
                        </a:rPr>
                        <a:t>-підтверджуючі операції</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228600" fontAlgn="base">
                        <a:lnSpc>
                          <a:spcPct val="94000"/>
                        </a:lnSpc>
                        <a:spcBef>
                          <a:spcPts val="0"/>
                        </a:spcBef>
                        <a:spcAft>
                          <a:spcPts val="1000"/>
                        </a:spcAft>
                        <a:buClr>
                          <a:srgbClr val="181717"/>
                        </a:buClr>
                        <a:buSzPts val="900"/>
                        <a:buFont typeface="Arial" panose="020B0604020202020204" pitchFamily="34" charset="0"/>
                        <a:buChar char="•"/>
                      </a:pPr>
                      <a:r>
                        <a:rPr lang="uk-UA" sz="2000" u="none" strike="noStrike" dirty="0">
                          <a:solidFill>
                            <a:srgbClr val="000000"/>
                          </a:solidFill>
                          <a:effectLst/>
                          <a:uFill>
                            <a:solidFill>
                              <a:srgbClr val="000000"/>
                            </a:solidFill>
                          </a:uFill>
                        </a:rPr>
                        <a:t>Основні операції(збільшення</a:t>
                      </a:r>
                      <a:r>
                        <a:rPr lang="uk-UA" sz="2000" u="none" strike="noStrike" baseline="0" dirty="0">
                          <a:solidFill>
                            <a:srgbClr val="000000"/>
                          </a:solidFill>
                          <a:effectLst/>
                          <a:uFill>
                            <a:solidFill>
                              <a:srgbClr val="000000"/>
                            </a:solidFill>
                          </a:uFill>
                        </a:rPr>
                        <a:t> грудей чи створення типової форми грудей для чоловіків</a:t>
                      </a:r>
                      <a:r>
                        <a:rPr lang="en-US" sz="2000" u="none" strike="noStrike" dirty="0">
                          <a:solidFill>
                            <a:srgbClr val="000000"/>
                          </a:solidFill>
                          <a:effectLst/>
                          <a:uFill>
                            <a:solidFill>
                              <a:srgbClr val="000000"/>
                            </a:solidFill>
                          </a:uFill>
                        </a:rPr>
                        <a:t>)</a:t>
                      </a:r>
                    </a:p>
                    <a:p>
                      <a:pPr marL="342900" marR="0" lvl="0" indent="-228600" fontAlgn="base">
                        <a:lnSpc>
                          <a:spcPct val="94000"/>
                        </a:lnSpc>
                        <a:spcBef>
                          <a:spcPts val="0"/>
                        </a:spcBef>
                        <a:spcAft>
                          <a:spcPts val="1000"/>
                        </a:spcAft>
                        <a:buClr>
                          <a:srgbClr val="181717"/>
                        </a:buClr>
                        <a:buSzPts val="900"/>
                        <a:buFont typeface="Arial" panose="020B0604020202020204" pitchFamily="34" charset="0"/>
                        <a:buChar char="•"/>
                      </a:pPr>
                      <a:r>
                        <a:rPr lang="uk-UA" sz="2000" u="none" strike="noStrike" dirty="0">
                          <a:solidFill>
                            <a:srgbClr val="000000"/>
                          </a:solidFill>
                          <a:effectLst/>
                          <a:uFill>
                            <a:solidFill>
                              <a:srgbClr val="000000"/>
                            </a:solidFill>
                          </a:uFill>
                        </a:rPr>
                        <a:t>Низинна хірургія(хірургія на </a:t>
                      </a:r>
                      <a:r>
                        <a:rPr lang="uk-UA" sz="2000" u="none" strike="noStrike" dirty="0" err="1">
                          <a:solidFill>
                            <a:srgbClr val="000000"/>
                          </a:solidFill>
                          <a:effectLst/>
                          <a:uFill>
                            <a:solidFill>
                              <a:srgbClr val="000000"/>
                            </a:solidFill>
                          </a:uFill>
                        </a:rPr>
                        <a:t>геніталіях</a:t>
                      </a:r>
                      <a:r>
                        <a:rPr lang="uk-UA" sz="2000" u="none" strike="noStrike" dirty="0">
                          <a:solidFill>
                            <a:srgbClr val="000000"/>
                          </a:solidFill>
                          <a:effectLst/>
                          <a:uFill>
                            <a:solidFill>
                              <a:srgbClr val="000000"/>
                            </a:solidFill>
                          </a:uFill>
                        </a:rPr>
                        <a:t> та репродуктивних органах</a:t>
                      </a:r>
                      <a:r>
                        <a:rPr lang="en-US" sz="2000" u="none" strike="noStrike" dirty="0">
                          <a:solidFill>
                            <a:srgbClr val="000000"/>
                          </a:solidFill>
                          <a:effectLst/>
                          <a:uFill>
                            <a:solidFill>
                              <a:srgbClr val="000000"/>
                            </a:solidFill>
                          </a:uFill>
                        </a:rPr>
                        <a:t>) </a:t>
                      </a:r>
                    </a:p>
                    <a:p>
                      <a:pPr marL="342900" marR="0" lvl="0" indent="-228600" fontAlgn="base">
                        <a:lnSpc>
                          <a:spcPct val="107000"/>
                        </a:lnSpc>
                        <a:spcBef>
                          <a:spcPts val="0"/>
                        </a:spcBef>
                        <a:spcAft>
                          <a:spcPts val="0"/>
                        </a:spcAft>
                        <a:buClr>
                          <a:srgbClr val="181717"/>
                        </a:buClr>
                        <a:buSzPts val="900"/>
                        <a:buFont typeface="Arial" panose="020B0604020202020204" pitchFamily="34" charset="0"/>
                        <a:buChar char="•"/>
                      </a:pPr>
                      <a:r>
                        <a:rPr lang="uk-UA" sz="2000" u="none" strike="noStrike" dirty="0">
                          <a:solidFill>
                            <a:srgbClr val="000000"/>
                          </a:solidFill>
                          <a:effectLst/>
                          <a:uFill>
                            <a:solidFill>
                              <a:srgbClr val="000000"/>
                            </a:solidFill>
                          </a:uFill>
                          <a:latin typeface="+mn-lt"/>
                          <a:ea typeface="+mn-ea"/>
                          <a:cs typeface="+mn-cs"/>
                        </a:rPr>
                        <a:t>Хірургія</a:t>
                      </a:r>
                      <a:r>
                        <a:rPr lang="uk-UA" sz="2000" u="none" strike="noStrike" baseline="0" dirty="0">
                          <a:solidFill>
                            <a:srgbClr val="000000"/>
                          </a:solidFill>
                          <a:effectLst/>
                          <a:uFill>
                            <a:solidFill>
                              <a:srgbClr val="000000"/>
                            </a:solidFill>
                          </a:uFill>
                          <a:latin typeface="+mn-lt"/>
                          <a:ea typeface="+mn-ea"/>
                          <a:cs typeface="+mn-cs"/>
                        </a:rPr>
                        <a:t> рис обличчя</a:t>
                      </a:r>
                      <a:endParaRPr lang="en-US" sz="200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87630" indent="0" algn="ctr">
                        <a:lnSpc>
                          <a:spcPct val="107000"/>
                        </a:lnSpc>
                        <a:spcBef>
                          <a:spcPts val="0"/>
                        </a:spcBef>
                        <a:spcAft>
                          <a:spcPts val="0"/>
                        </a:spcAft>
                      </a:pPr>
                      <a:r>
                        <a:rPr lang="uk-UA" sz="1900" baseline="0" dirty="0">
                          <a:solidFill>
                            <a:srgbClr val="000000"/>
                          </a:solidFill>
                          <a:effectLst/>
                        </a:rPr>
                        <a:t>Старші підлітки</a:t>
                      </a:r>
                      <a:endParaRPr lang="en-US" sz="1900" baseline="0" dirty="0">
                        <a:solidFill>
                          <a:srgbClr val="000000"/>
                        </a:solidFill>
                        <a:effectLst/>
                      </a:endParaRPr>
                    </a:p>
                    <a:p>
                      <a:pPr marL="0" marR="0" indent="0" algn="ctr">
                        <a:lnSpc>
                          <a:spcPct val="107000"/>
                        </a:lnSpc>
                        <a:spcBef>
                          <a:spcPts val="0"/>
                        </a:spcBef>
                        <a:spcAft>
                          <a:spcPts val="850"/>
                        </a:spcAft>
                      </a:pPr>
                      <a:r>
                        <a:rPr lang="uk-UA" sz="1900" baseline="0" dirty="0">
                          <a:solidFill>
                            <a:srgbClr val="000000"/>
                          </a:solidFill>
                          <a:effectLst/>
                        </a:rPr>
                        <a:t>(в міру необхідності</a:t>
                      </a:r>
                      <a:r>
                        <a:rPr lang="en-US" sz="1900" baseline="0" dirty="0">
                          <a:solidFill>
                            <a:srgbClr val="000000"/>
                          </a:solidFill>
                          <a:effectLst/>
                        </a:rPr>
                        <a:t>),</a:t>
                      </a:r>
                    </a:p>
                    <a:p>
                      <a:pPr marL="0" marR="0" indent="0" algn="ctr">
                        <a:lnSpc>
                          <a:spcPct val="107000"/>
                        </a:lnSpc>
                        <a:spcBef>
                          <a:spcPts val="0"/>
                        </a:spcBef>
                        <a:spcAft>
                          <a:spcPts val="0"/>
                        </a:spcAft>
                      </a:pPr>
                      <a:r>
                        <a:rPr lang="uk-UA" sz="1900" baseline="0" dirty="0">
                          <a:solidFill>
                            <a:srgbClr val="000000"/>
                          </a:solidFill>
                          <a:effectLst/>
                          <a:latin typeface="+mn-lt"/>
                          <a:ea typeface="+mn-ea"/>
                          <a:cs typeface="+mn-cs"/>
                        </a:rPr>
                        <a:t>Дорослі</a:t>
                      </a:r>
                      <a:endParaRPr lang="en-US" sz="19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Не</a:t>
                      </a:r>
                      <a:r>
                        <a:rPr lang="uk-UA" sz="2000" baseline="0" dirty="0">
                          <a:solidFill>
                            <a:srgbClr val="000000"/>
                          </a:solidFill>
                          <a:effectLst/>
                          <a:latin typeface="+mn-lt"/>
                          <a:ea typeface="+mn-ea"/>
                          <a:cs typeface="+mn-cs"/>
                        </a:rPr>
                        <a:t> зворотній</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3715674"/>
                  </a:ext>
                </a:extLst>
              </a:tr>
              <a:tr h="1135937">
                <a:tc>
                  <a:txBody>
                    <a:bodyPr/>
                    <a:lstStyle/>
                    <a:p>
                      <a:pPr marL="0" marR="0" indent="0" algn="l">
                        <a:lnSpc>
                          <a:spcPct val="107000"/>
                        </a:lnSpc>
                        <a:spcBef>
                          <a:spcPts val="0"/>
                        </a:spcBef>
                        <a:spcAft>
                          <a:spcPts val="0"/>
                        </a:spcAft>
                      </a:pPr>
                      <a:r>
                        <a:rPr lang="uk-UA" sz="2000" dirty="0">
                          <a:solidFill>
                            <a:srgbClr val="000000"/>
                          </a:solidFill>
                          <a:effectLst/>
                        </a:rPr>
                        <a:t>Юридичний перехід</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nSpc>
                          <a:spcPct val="107000"/>
                        </a:lnSpc>
                        <a:spcBef>
                          <a:spcPts val="0"/>
                        </a:spcBef>
                        <a:spcAft>
                          <a:spcPts val="0"/>
                        </a:spcAft>
                      </a:pPr>
                      <a:endParaRPr lang="en-US" sz="2000" dirty="0">
                        <a:solidFill>
                          <a:srgbClr val="000000"/>
                        </a:solidFill>
                        <a:effectLst/>
                      </a:endParaRPr>
                    </a:p>
                    <a:p>
                      <a:pPr marL="0" marR="0" indent="0">
                        <a:lnSpc>
                          <a:spcPct val="107000"/>
                        </a:lnSpc>
                        <a:spcBef>
                          <a:spcPts val="0"/>
                        </a:spcBef>
                        <a:spcAft>
                          <a:spcPts val="0"/>
                        </a:spcAft>
                      </a:pPr>
                      <a:r>
                        <a:rPr lang="uk-UA" sz="2000" dirty="0">
                          <a:solidFill>
                            <a:srgbClr val="000000"/>
                          </a:solidFill>
                          <a:effectLst/>
                        </a:rPr>
                        <a:t>Зміна гендеру та імені наданих при народженні</a:t>
                      </a:r>
                      <a:r>
                        <a:rPr lang="en-US" sz="2000" dirty="0">
                          <a:solidFill>
                            <a:srgbClr val="000000"/>
                          </a:solidFill>
                          <a:effectLst/>
                        </a:rPr>
                        <a:t>, </a:t>
                      </a:r>
                      <a:r>
                        <a:rPr lang="uk-UA" sz="2000" dirty="0">
                          <a:solidFill>
                            <a:srgbClr val="000000"/>
                          </a:solidFill>
                          <a:effectLst/>
                        </a:rPr>
                        <a:t>шкільних</a:t>
                      </a:r>
                      <a:r>
                        <a:rPr lang="uk-UA" sz="2000" baseline="0" dirty="0">
                          <a:solidFill>
                            <a:srgbClr val="000000"/>
                          </a:solidFill>
                          <a:effectLst/>
                        </a:rPr>
                        <a:t> записів та інших документів</a:t>
                      </a:r>
                      <a:endParaRPr lang="en-US" sz="2000" baseline="0" dirty="0">
                        <a:solidFill>
                          <a:srgbClr val="000000"/>
                        </a:solidFill>
                        <a:effectLst/>
                      </a:endParaRPr>
                    </a:p>
                    <a:p>
                      <a:pPr marL="0" marR="0" indent="0">
                        <a:lnSpc>
                          <a:spcPct val="107000"/>
                        </a:lnSpc>
                        <a:spcBef>
                          <a:spcPts val="0"/>
                        </a:spcBef>
                        <a:spcAft>
                          <a:spcPts val="0"/>
                        </a:spcAft>
                      </a:pPr>
                      <a:endParaRPr lang="en-US" sz="20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Будь</a:t>
                      </a:r>
                      <a:r>
                        <a:rPr lang="uk-UA" sz="2000" baseline="0" dirty="0">
                          <a:solidFill>
                            <a:srgbClr val="000000"/>
                          </a:solidFill>
                          <a:effectLst/>
                          <a:latin typeface="+mn-lt"/>
                          <a:ea typeface="+mn-ea"/>
                          <a:cs typeface="+mn-cs"/>
                        </a:rPr>
                        <a:t> який</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a:lnSpc>
                          <a:spcPct val="107000"/>
                        </a:lnSpc>
                        <a:spcBef>
                          <a:spcPts val="0"/>
                        </a:spcBef>
                        <a:spcAft>
                          <a:spcPts val="0"/>
                        </a:spcAft>
                      </a:pPr>
                      <a:r>
                        <a:rPr lang="uk-UA" sz="2000" dirty="0">
                          <a:solidFill>
                            <a:srgbClr val="000000"/>
                          </a:solidFill>
                          <a:effectLst/>
                          <a:latin typeface="+mn-lt"/>
                          <a:ea typeface="+mn-ea"/>
                          <a:cs typeface="+mn-cs"/>
                        </a:rPr>
                        <a:t>Зворотній</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3706" marR="53479" marT="7022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5015668"/>
                  </a:ext>
                </a:extLst>
              </a:tr>
            </a:tbl>
          </a:graphicData>
        </a:graphic>
      </p:graphicFrame>
    </p:spTree>
    <p:extLst>
      <p:ext uri="{BB962C8B-B14F-4D97-AF65-F5344CB8AC3E}">
        <p14:creationId xmlns:p14="http://schemas.microsoft.com/office/powerpoint/2010/main" val="37192336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44E34B7-2A2C-4F75-B508-C02E65513A4A}"/>
              </a:ext>
            </a:extLst>
          </p:cNvPr>
          <p:cNvGraphicFramePr>
            <a:graphicFrameLocks noGrp="1"/>
          </p:cNvGraphicFramePr>
          <p:nvPr>
            <p:extLst>
              <p:ext uri="{D42A27DB-BD31-4B8C-83A1-F6EECF244321}">
                <p14:modId xmlns:p14="http://schemas.microsoft.com/office/powerpoint/2010/main" val="2184654635"/>
              </p:ext>
            </p:extLst>
          </p:nvPr>
        </p:nvGraphicFramePr>
        <p:xfrm>
          <a:off x="486138" y="113213"/>
          <a:ext cx="8073340" cy="6665289"/>
        </p:xfrm>
        <a:graphic>
          <a:graphicData uri="http://schemas.openxmlformats.org/drawingml/2006/table">
            <a:tbl>
              <a:tblPr firstRow="1" firstCol="1" bandRow="1"/>
              <a:tblGrid>
                <a:gridCol w="1479165">
                  <a:extLst>
                    <a:ext uri="{9D8B030D-6E8A-4147-A177-3AD203B41FA5}">
                      <a16:colId xmlns:a16="http://schemas.microsoft.com/office/drawing/2014/main" val="413104842"/>
                    </a:ext>
                  </a:extLst>
                </a:gridCol>
                <a:gridCol w="2089378">
                  <a:extLst>
                    <a:ext uri="{9D8B030D-6E8A-4147-A177-3AD203B41FA5}">
                      <a16:colId xmlns:a16="http://schemas.microsoft.com/office/drawing/2014/main" val="3688978993"/>
                    </a:ext>
                  </a:extLst>
                </a:gridCol>
                <a:gridCol w="2067689">
                  <a:extLst>
                    <a:ext uri="{9D8B030D-6E8A-4147-A177-3AD203B41FA5}">
                      <a16:colId xmlns:a16="http://schemas.microsoft.com/office/drawing/2014/main" val="3195353734"/>
                    </a:ext>
                  </a:extLst>
                </a:gridCol>
                <a:gridCol w="2437108">
                  <a:extLst>
                    <a:ext uri="{9D8B030D-6E8A-4147-A177-3AD203B41FA5}">
                      <a16:colId xmlns:a16="http://schemas.microsoft.com/office/drawing/2014/main" val="1236184225"/>
                    </a:ext>
                  </a:extLst>
                </a:gridCol>
              </a:tblGrid>
              <a:tr h="511110">
                <a:tc gridSpan="3">
                  <a:txBody>
                    <a:bodyPr/>
                    <a:lstStyle/>
                    <a:p>
                      <a:pPr marL="114300" marR="0" indent="0">
                        <a:lnSpc>
                          <a:spcPct val="107000"/>
                        </a:lnSpc>
                        <a:spcBef>
                          <a:spcPts val="0"/>
                        </a:spcBef>
                        <a:spcAft>
                          <a:spcPts val="0"/>
                        </a:spcAft>
                      </a:pPr>
                      <a:r>
                        <a:rPr lang="uk-UA"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Порівняння</a:t>
                      </a:r>
                      <a:r>
                        <a:rPr lang="uk-UA" sz="11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підходів щодо гендерної дисфорії у дитинстві</a:t>
                      </a:r>
                      <a:endParaRPr lang="en-US" sz="11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181717"/>
                      </a:solidFill>
                      <a:prstDash val="solid"/>
                      <a:round/>
                      <a:headEnd type="none" w="med" len="med"/>
                      <a:tailEnd type="none" w="med" len="med"/>
                    </a:lnL>
                    <a:lnR>
                      <a:noFill/>
                    </a:lnR>
                    <a:lnT w="12700" cap="flat" cmpd="sng" algn="ctr">
                      <a:solidFill>
                        <a:srgbClr val="181717"/>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181717"/>
                    </a:solidFill>
                  </a:tcPr>
                </a:tc>
                <a:tc hMerge="1">
                  <a:txBody>
                    <a:bodyPr/>
                    <a:lstStyle/>
                    <a:p>
                      <a:endParaRPr lang="en-US"/>
                    </a:p>
                  </a:txBody>
                  <a:tcPr/>
                </a:tc>
                <a:tc hMerge="1">
                  <a:txBody>
                    <a:bodyPr/>
                    <a:lstStyle/>
                    <a:p>
                      <a:endParaRPr lang="en-US"/>
                    </a:p>
                  </a:txBody>
                  <a:tcPr/>
                </a:tc>
                <a:tc>
                  <a:txBody>
                    <a:bodyPr/>
                    <a:lstStyle/>
                    <a:p>
                      <a:pPr marL="0" marR="0" indent="0">
                        <a:lnSpc>
                          <a:spcPct val="107000"/>
                        </a:lnSpc>
                        <a:spcBef>
                          <a:spcPts val="0"/>
                        </a:spcBef>
                        <a:spcAft>
                          <a:spcPts val="800"/>
                        </a:spcAft>
                      </a:pPr>
                      <a:r>
                        <a:rPr lang="en-US" sz="5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p>
                  </a:txBody>
                  <a:tcPr marL="23850" marR="34285" marT="45017" marB="0">
                    <a:lnL>
                      <a:noFill/>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181717"/>
                    </a:solidFill>
                  </a:tcPr>
                </a:tc>
                <a:extLst>
                  <a:ext uri="{0D108BD9-81ED-4DB2-BD59-A6C34878D82A}">
                    <a16:rowId xmlns:a16="http://schemas.microsoft.com/office/drawing/2014/main" val="812208106"/>
                  </a:ext>
                </a:extLst>
              </a:tr>
              <a:tr h="379586">
                <a:tc>
                  <a:txBody>
                    <a:bodyPr/>
                    <a:lstStyle/>
                    <a:p>
                      <a:pPr marL="0" marR="0" indent="0">
                        <a:lnSpc>
                          <a:spcPct val="107000"/>
                        </a:lnSpc>
                        <a:spcBef>
                          <a:spcPts val="0"/>
                        </a:spcBef>
                        <a:spcAft>
                          <a:spcPts val="800"/>
                        </a:spcAft>
                      </a:pP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0" marR="0" indent="0" algn="ctr" defTabSz="457200" rtl="0" eaLnBrk="1" latinLnBrk="0" hangingPunct="1">
                        <a:lnSpc>
                          <a:spcPct val="107000"/>
                        </a:lnSpc>
                        <a:spcBef>
                          <a:spcPts val="0"/>
                        </a:spcBef>
                        <a:spcAft>
                          <a:spcPts val="0"/>
                        </a:spcAft>
                      </a:pPr>
                      <a:r>
                        <a:rPr lang="uk-UA" sz="1000" b="1"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Репараційна / конвертаційна</a:t>
                      </a:r>
                      <a:endParaRPr lang="en-US" sz="1000" b="1"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0" marR="0" indent="0" algn="ctr">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Відтермінована зміна</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0" marR="0" indent="0" algn="ctr">
                        <a:lnSpc>
                          <a:spcPct val="107000"/>
                        </a:lnSpc>
                        <a:spcBef>
                          <a:spcPts val="0"/>
                        </a:spcBef>
                        <a:spcAft>
                          <a:spcPts val="0"/>
                        </a:spcAft>
                      </a:pPr>
                      <a:r>
                        <a:rPr lang="uk-UA" sz="1000" b="1"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Гендерно</a:t>
                      </a: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-сприятливий</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3513829588"/>
                  </a:ext>
                </a:extLst>
              </a:tr>
              <a:tr h="542459">
                <a:tc>
                  <a:txBody>
                    <a:bodyPr/>
                    <a:lstStyle/>
                    <a:p>
                      <a:pPr marL="63500" marR="0" indent="0">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Опис</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ru-RU"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Зусилля</a:t>
                      </a:r>
                      <a:r>
                        <a:rPr lang="ru-RU"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ru-RU"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щодо</a:t>
                      </a:r>
                      <a:r>
                        <a:rPr lang="ru-RU"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ru-RU"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усунення</a:t>
                      </a:r>
                      <a:r>
                        <a:rPr lang="ru-RU"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ru-RU"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трансгендерної</a:t>
                      </a:r>
                      <a:r>
                        <a:rPr lang="ru-RU"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ru-RU"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ідентичності</a:t>
                      </a:r>
                      <a:r>
                        <a:rPr lang="ru-RU"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ru-RU"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або</a:t>
                      </a:r>
                      <a:r>
                        <a:rPr lang="ru-RU"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гендерно-</a:t>
                      </a:r>
                      <a:r>
                        <a:rPr lang="ru-RU"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експансивних</a:t>
                      </a:r>
                      <a:r>
                        <a:rPr lang="ru-RU"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рис</a:t>
                      </a:r>
                      <a:endParaRPr lang="en-US"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Перехід</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відкладається до пізнього підліткового чи дорослого віку</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 </a:t>
                      </a:r>
                      <a:r>
                        <a:rPr lang="uk-UA" sz="10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відтерміновує</a:t>
                      </a: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гендерне</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вираження, що може змінитися з часом</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1293275100"/>
                  </a:ext>
                </a:extLst>
              </a:tr>
              <a:tr h="542459">
                <a:tc>
                  <a:txBody>
                    <a:bodyPr/>
                    <a:lstStyle/>
                    <a:p>
                      <a:pPr marL="63500" marR="0" indent="0">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Представлення експансивних ознак статі</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Психологічний розлад</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81</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Психологічний розлад, що інколи</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вимагає гендерного переходу</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Природня</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варіація</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82</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930933820"/>
                  </a:ext>
                </a:extLst>
              </a:tr>
              <a:tr h="885625">
                <a:tc>
                  <a:txBody>
                    <a:bodyPr/>
                    <a:lstStyle/>
                    <a:p>
                      <a:pPr marL="63500" marR="0" indent="0">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Кому потрібно здійснювати перехід</a:t>
                      </a:r>
                      <a:r>
                        <a:rPr lang="en-US"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889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Гендерний перехід ніколи не буде доцільним.</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Діти з гендерною </a:t>
                      </a:r>
                      <a:r>
                        <a:rPr lang="uk-UA" sz="10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дисфорією</a:t>
                      </a: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повинні отримувати</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терапію і </a:t>
                      </a: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жити </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з визначеною при народженні статтю</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83</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63500" marR="0" indent="0" algn="l" defTabSz="457200" rtl="0" eaLnBrk="1" fontAlgn="auto" latinLnBrk="0" hangingPunct="1">
                        <a:lnSpc>
                          <a:spcPct val="103000"/>
                        </a:lnSpc>
                        <a:spcBef>
                          <a:spcPts val="0"/>
                        </a:spcBef>
                        <a:spcAft>
                          <a:spcPts val="0"/>
                        </a:spcAft>
                        <a:buClrTx/>
                        <a:buSzTx/>
                        <a:buFontTx/>
                        <a:buNone/>
                        <a:tabLst/>
                        <a:defRPr/>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Перехід</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відкладається до пізнього підліткового чи дорослого віку, щоб впевнитися, у тому що дитина не робить це в поспіху.</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84</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172720" indent="0" algn="l" defTabSz="457200" rtl="0" eaLnBrk="1" fontAlgn="auto" latinLnBrk="0" hangingPunct="1">
                        <a:lnSpc>
                          <a:spcPct val="107000"/>
                        </a:lnSpc>
                        <a:spcBef>
                          <a:spcPts val="0"/>
                        </a:spcBef>
                        <a:spcAft>
                          <a:spcPts val="0"/>
                        </a:spcAft>
                        <a:buClrTx/>
                        <a:buSzTx/>
                        <a:buFontTx/>
                        <a:buNone/>
                        <a:tabLst/>
                        <a:defRPr/>
                      </a:pPr>
                      <a:r>
                        <a:rPr lang="uk-UA"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Розрізнення </a:t>
                      </a:r>
                      <a:r>
                        <a:rPr lang="uk-UA"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гендерно</a:t>
                      </a:r>
                      <a:r>
                        <a:rPr lang="uk-UA"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-експансивних</a:t>
                      </a:r>
                      <a:r>
                        <a:rPr lang="uk-UA" sz="1000" kern="12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uk-UA"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рис від </a:t>
                      </a:r>
                      <a:r>
                        <a:rPr lang="uk-UA" sz="1000" kern="12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трансгендерної</a:t>
                      </a:r>
                      <a:r>
                        <a:rPr lang="uk-UA" sz="1000" kern="12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ідентичності. Див. «Стійкий Послідовний Наполегливий». Втручання слід робити у відповідному віці</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85</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2677310423"/>
                  </a:ext>
                </a:extLst>
              </a:tr>
              <a:tr h="474483">
                <a:tc>
                  <a:txBody>
                    <a:bodyPr/>
                    <a:lstStyle/>
                    <a:p>
                      <a:pPr marL="63500" marR="0" indent="0">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Передбачення</a:t>
                      </a:r>
                      <a:r>
                        <a:rPr lang="uk-UA" sz="1000" b="1"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результату</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живе з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першопочатково</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визначеним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гендером</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86</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живе з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першопочатково</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визначеним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гендером</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живе з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гендером</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який відповідає її гендерній ідентичності</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766573591"/>
                  </a:ext>
                </a:extLst>
              </a:tr>
              <a:tr h="885625">
                <a:tc>
                  <a:txBody>
                    <a:bodyPr/>
                    <a:lstStyle/>
                    <a:p>
                      <a:pPr marL="63500" marR="41275" indent="0">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Яких</a:t>
                      </a:r>
                      <a:r>
                        <a:rPr lang="uk-UA" sz="1000" b="1"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наслідків слід уникати?</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 зважилася</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на перехід</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87</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63500" marR="3175"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Перехід</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є не обов’язковим, або вона жаліє про рішення</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88</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56515"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 переживає </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тривал</a:t>
                      </a: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і фізичні та психічні наслідки, включаючи депресію, тривогу, зловживання</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психоактивними речовинами та суїцид через сором та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віктимізацію</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89</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3161555971"/>
                  </a:ext>
                </a:extLst>
              </a:tr>
              <a:tr h="726483">
                <a:tc>
                  <a:txBody>
                    <a:bodyPr/>
                    <a:lstStyle/>
                    <a:p>
                      <a:pPr marL="63500" marR="0" indent="0">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Що пояснює проблеми з психічним здоров’ям у </a:t>
                      </a:r>
                      <a:r>
                        <a:rPr lang="uk-UA" sz="1000" b="1"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трансгендерних</a:t>
                      </a: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дітей</a:t>
                      </a:r>
                      <a:r>
                        <a:rPr lang="en-US"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Проблеми з психічним здоров’ям або сімейна</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динаміка, що дає сумніватися дітям щодо свого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гендеру</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90</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63500" marR="42545"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Гендерна дисфорія чи проблеми з психічним здоров’ям можуть походити</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від первинного стану мозку.</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91</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Зазвичай ці проблеми є результатом</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тиску життя у визначеній при народженні статі чи відкинення і </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віктимізацію</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через анти-</a:t>
                      </a:r>
                      <a:r>
                        <a:rPr lang="uk-UA" sz="1000" baseline="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трансгендерну</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стигму. </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92</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2716759608"/>
                  </a:ext>
                </a:extLst>
              </a:tr>
              <a:tr h="1717459">
                <a:tc>
                  <a:txBody>
                    <a:bodyPr/>
                    <a:lstStyle/>
                    <a:p>
                      <a:pPr marL="63500" marR="0" indent="0">
                        <a:lnSpc>
                          <a:spcPct val="107000"/>
                        </a:lnSpc>
                        <a:spcBef>
                          <a:spcPts val="0"/>
                        </a:spcBef>
                        <a:spcAft>
                          <a:spcPts val="0"/>
                        </a:spcAft>
                      </a:pPr>
                      <a:r>
                        <a:rPr lang="uk-UA" sz="1000" b="1"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Поширена</a:t>
                      </a:r>
                      <a:r>
                        <a:rPr lang="uk-UA" sz="1000" b="1"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критика</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137160"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Докази того, що лікування </a:t>
                      </a:r>
                      <a:r>
                        <a:rPr lang="uk-UA" sz="10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гомосексуальності</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є не ефективним та завдає серйозних психологічних ушкоджень, може вказувати, що і ця терапія ймовірно є не ефективною та шкідливою</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aseline="30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93,94</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tc>
                  <a:txBody>
                    <a:bodyPr/>
                    <a:lstStyle/>
                    <a:p>
                      <a:pPr marL="63500" marR="86995" indent="0">
                        <a:lnSpc>
                          <a:spcPct val="107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Діти, які страждають від гендерної дисфорії можуть розпочати лікування раніше</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 може стидатись </a:t>
                      </a:r>
                      <a:r>
                        <a:rPr lang="uk-UA" sz="10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трансгендерності</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що в подальшому може привести до суїциду</a:t>
                      </a:r>
                      <a:r>
                        <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можуть вимагатися операції,</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яких можна було б уникнути за рахунок придушення статевої зрілості.</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nchor="ctr">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tcPr>
                </a:tc>
                <a:tc>
                  <a:txBody>
                    <a:bodyPr/>
                    <a:lstStyle/>
                    <a:p>
                      <a:pPr marL="63500" marR="88265" indent="0">
                        <a:lnSpc>
                          <a:spcPct val="102000"/>
                        </a:lnSpc>
                        <a:spcBef>
                          <a:spcPts val="0"/>
                        </a:spcBef>
                        <a:spcAft>
                          <a:spcPts val="0"/>
                        </a:spcAft>
                      </a:pPr>
                      <a:r>
                        <a:rPr lang="uk-UA"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Дитина може змінити</a:t>
                      </a:r>
                      <a:r>
                        <a:rPr lang="uk-UA" sz="1000" baseline="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стать під тиском сім’ї чи лікарів; вона може жалкувати про це і соромитись почати зворотній процес; діти можуть проходити лікування, без якого успішно б жили. </a:t>
                      </a:r>
                      <a:endParaRPr lang="en-US" sz="10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endParaRPr>
                    </a:p>
                  </a:txBody>
                  <a:tcPr marL="23850" marR="34285" marT="45017" marB="0">
                    <a:lnL w="12700" cap="flat" cmpd="sng" algn="ctr">
                      <a:solidFill>
                        <a:srgbClr val="999A9A"/>
                      </a:solidFill>
                      <a:prstDash val="solid"/>
                      <a:round/>
                      <a:headEnd type="none" w="med" len="med"/>
                      <a:tailEnd type="none" w="med" len="med"/>
                    </a:lnL>
                    <a:lnR w="12700" cap="flat" cmpd="sng" algn="ctr">
                      <a:solidFill>
                        <a:srgbClr val="999A9A"/>
                      </a:solidFill>
                      <a:prstDash val="solid"/>
                      <a:round/>
                      <a:headEnd type="none" w="med" len="med"/>
                      <a:tailEnd type="none" w="med" len="med"/>
                    </a:lnR>
                    <a:lnT w="12700" cap="flat" cmpd="sng" algn="ctr">
                      <a:solidFill>
                        <a:srgbClr val="999A9A"/>
                      </a:solidFill>
                      <a:prstDash val="solid"/>
                      <a:round/>
                      <a:headEnd type="none" w="med" len="med"/>
                      <a:tailEnd type="none" w="med" len="med"/>
                    </a:lnT>
                    <a:lnB w="12700" cap="flat" cmpd="sng" algn="ctr">
                      <a:solidFill>
                        <a:srgbClr val="999A9A"/>
                      </a:solidFill>
                      <a:prstDash val="solid"/>
                      <a:round/>
                      <a:headEnd type="none" w="med" len="med"/>
                      <a:tailEnd type="none" w="med" len="med"/>
                    </a:lnB>
                    <a:solidFill>
                      <a:srgbClr val="E3E6EF"/>
                    </a:solidFill>
                  </a:tcPr>
                </a:tc>
                <a:extLst>
                  <a:ext uri="{0D108BD9-81ED-4DB2-BD59-A6C34878D82A}">
                    <a16:rowId xmlns:a16="http://schemas.microsoft.com/office/drawing/2014/main" val="2559704044"/>
                  </a:ext>
                </a:extLst>
              </a:tr>
            </a:tbl>
          </a:graphicData>
        </a:graphic>
      </p:graphicFrame>
    </p:spTree>
    <p:extLst>
      <p:ext uri="{BB962C8B-B14F-4D97-AF65-F5344CB8AC3E}">
        <p14:creationId xmlns:p14="http://schemas.microsoft.com/office/powerpoint/2010/main" val="7720186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804785" y="407488"/>
            <a:ext cx="7534430" cy="1143000"/>
          </a:xfrm>
        </p:spPr>
        <p:txBody>
          <a:bodyPr>
            <a:normAutofit fontScale="90000"/>
          </a:bodyPr>
          <a:lstStyle/>
          <a:p>
            <a:pPr algn="ctr"/>
            <a:r>
              <a:rPr lang="uk-UA" dirty="0"/>
              <a:t>Психічне здоров’я транс молоді</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804785" y="1567752"/>
            <a:ext cx="7534275" cy="4817145"/>
          </a:xfrm>
        </p:spPr>
        <p:txBody>
          <a:bodyPr>
            <a:normAutofit/>
          </a:bodyPr>
          <a:lstStyle/>
          <a:p>
            <a:r>
              <a:rPr lang="uk-UA" sz="2800" dirty="0"/>
              <a:t>Порівняно з молоддю, яка ідентифікує себе з біологічною статтю, мають вищі показники</a:t>
            </a:r>
            <a:r>
              <a:rPr lang="en-US" sz="2800" dirty="0"/>
              <a:t>:</a:t>
            </a:r>
          </a:p>
          <a:p>
            <a:pPr marL="285750"/>
            <a:r>
              <a:rPr lang="uk-UA" dirty="0"/>
              <a:t>Депресія</a:t>
            </a:r>
            <a:endParaRPr lang="en-US" dirty="0"/>
          </a:p>
          <a:p>
            <a:pPr marL="285750"/>
            <a:r>
              <a:rPr lang="uk-UA" dirty="0"/>
              <a:t>Тривога</a:t>
            </a:r>
            <a:endParaRPr lang="en-US" dirty="0"/>
          </a:p>
          <a:p>
            <a:pPr marL="285750"/>
            <a:r>
              <a:rPr lang="uk-UA" dirty="0" err="1"/>
              <a:t>Самоушкодження</a:t>
            </a:r>
            <a:r>
              <a:rPr lang="en-US" dirty="0"/>
              <a:t> </a:t>
            </a:r>
          </a:p>
          <a:p>
            <a:pPr marL="285750"/>
            <a:r>
              <a:rPr lang="uk-UA" dirty="0" err="1"/>
              <a:t>Суїцидальність</a:t>
            </a:r>
            <a:r>
              <a:rPr lang="uk-UA" dirty="0"/>
              <a:t> (ідеї/спроби)</a:t>
            </a:r>
            <a:endParaRPr lang="en-US" dirty="0"/>
          </a:p>
          <a:p>
            <a:endParaRPr lang="en-US" dirty="0"/>
          </a:p>
        </p:txBody>
      </p:sp>
    </p:spTree>
    <p:extLst>
      <p:ext uri="{BB962C8B-B14F-4D97-AF65-F5344CB8AC3E}">
        <p14:creationId xmlns:p14="http://schemas.microsoft.com/office/powerpoint/2010/main" val="4856720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331288"/>
            <a:ext cx="9144000" cy="1143000"/>
          </a:xfrm>
        </p:spPr>
        <p:txBody>
          <a:bodyPr>
            <a:normAutofit/>
          </a:bodyPr>
          <a:lstStyle/>
          <a:p>
            <a:pPr algn="ctr"/>
            <a:r>
              <a:rPr lang="uk-UA" dirty="0"/>
              <a:t>Психічне здоров’я транс молоді</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1050093" y="1567752"/>
            <a:ext cx="7043815" cy="4817145"/>
          </a:xfrm>
        </p:spPr>
        <p:txBody>
          <a:bodyPr>
            <a:normAutofit/>
          </a:bodyPr>
          <a:lstStyle/>
          <a:p>
            <a:pPr>
              <a:lnSpc>
                <a:spcPct val="100000"/>
              </a:lnSpc>
              <a:spcBef>
                <a:spcPts val="0"/>
              </a:spcBef>
            </a:pPr>
            <a:r>
              <a:rPr lang="uk-UA" sz="2800" dirty="0"/>
              <a:t>Порівняно з молоддю, яка ідентифікує себе з біологічною статтю, мають вищі показники</a:t>
            </a:r>
            <a:r>
              <a:rPr lang="en-US" sz="2800" dirty="0"/>
              <a:t>:</a:t>
            </a:r>
          </a:p>
          <a:p>
            <a:pPr marL="285750">
              <a:lnSpc>
                <a:spcPct val="100000"/>
              </a:lnSpc>
              <a:spcBef>
                <a:spcPts val="1200"/>
              </a:spcBef>
              <a:spcAft>
                <a:spcPts val="1200"/>
              </a:spcAft>
            </a:pPr>
            <a:r>
              <a:rPr lang="uk-UA" dirty="0"/>
              <a:t>Зловживання психоактивними речовинами</a:t>
            </a:r>
            <a:endParaRPr lang="en-US" dirty="0"/>
          </a:p>
          <a:p>
            <a:pPr marL="285750">
              <a:lnSpc>
                <a:spcPct val="110000"/>
              </a:lnSpc>
              <a:spcBef>
                <a:spcPts val="0"/>
              </a:spcBef>
            </a:pPr>
            <a:r>
              <a:rPr lang="uk-UA" dirty="0"/>
              <a:t>Амбулаторне та стаціонарне лікування в психіатричних клініках</a:t>
            </a:r>
            <a:endParaRPr lang="en-US" dirty="0"/>
          </a:p>
          <a:p>
            <a:pPr marL="285750"/>
            <a:r>
              <a:rPr lang="uk-UA" dirty="0"/>
              <a:t>Ризикована сексуальна поведінка</a:t>
            </a:r>
            <a:endParaRPr lang="en-US" dirty="0"/>
          </a:p>
          <a:p>
            <a:pPr marL="285750"/>
            <a:r>
              <a:rPr lang="uk-UA" dirty="0"/>
              <a:t>Слабкі сімейні зв’язки</a:t>
            </a:r>
            <a:endParaRPr lang="en-US" dirty="0"/>
          </a:p>
          <a:p>
            <a:pPr algn="ctr">
              <a:lnSpc>
                <a:spcPct val="110000"/>
              </a:lnSpc>
              <a:spcBef>
                <a:spcPts val="0"/>
              </a:spcBef>
            </a:pPr>
            <a:r>
              <a:rPr lang="uk-UA" sz="7200" b="1" dirty="0">
                <a:solidFill>
                  <a:srgbClr val="FF0000"/>
                </a:solidFill>
              </a:rPr>
              <a:t>Проте </a:t>
            </a:r>
            <a:endParaRPr lang="en-US" sz="7200" b="1" dirty="0">
              <a:solidFill>
                <a:srgbClr val="FF0000"/>
              </a:solidFill>
            </a:endParaRPr>
          </a:p>
        </p:txBody>
      </p:sp>
    </p:spTree>
    <p:extLst>
      <p:ext uri="{BB962C8B-B14F-4D97-AF65-F5344CB8AC3E}">
        <p14:creationId xmlns:p14="http://schemas.microsoft.com/office/powerpoint/2010/main" val="32852655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472440"/>
            <a:ext cx="9144000" cy="1442619"/>
          </a:xfrm>
        </p:spPr>
        <p:txBody>
          <a:bodyPr>
            <a:normAutofit/>
          </a:bodyPr>
          <a:lstStyle/>
          <a:p>
            <a:pPr algn="ctr"/>
            <a:r>
              <a:rPr lang="uk-UA" dirty="0"/>
              <a:t>Гендерна </a:t>
            </a:r>
            <a:r>
              <a:rPr lang="uk-UA" dirty="0" err="1"/>
              <a:t>неконгруентність</a:t>
            </a:r>
            <a:r>
              <a:rPr lang="uk-UA" dirty="0"/>
              <a:t> та Розлад спектру аутизму</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1921029" y="2502231"/>
            <a:ext cx="5301942" cy="1726869"/>
          </a:xfrm>
        </p:spPr>
        <p:txBody>
          <a:bodyPr>
            <a:normAutofit/>
          </a:bodyPr>
          <a:lstStyle/>
          <a:p>
            <a:r>
              <a:rPr lang="uk-UA" sz="2800" dirty="0"/>
              <a:t>Гендерна дисфорія</a:t>
            </a:r>
            <a:r>
              <a:rPr lang="en-US" sz="2800" dirty="0"/>
              <a:t> </a:t>
            </a:r>
            <a:r>
              <a:rPr lang="en-US" sz="2800" dirty="0">
                <a:sym typeface="Wingdings" panose="05000000000000000000" pitchFamily="2" charset="2"/>
              </a:rPr>
              <a:t></a:t>
            </a:r>
            <a:r>
              <a:rPr lang="en-US" sz="2800" dirty="0"/>
              <a:t> </a:t>
            </a:r>
            <a:r>
              <a:rPr lang="uk-UA" sz="2800" dirty="0"/>
              <a:t>РСА</a:t>
            </a:r>
            <a:endParaRPr lang="en-US" sz="2800" dirty="0"/>
          </a:p>
          <a:p>
            <a:r>
              <a:rPr lang="en-US" sz="2800" dirty="0"/>
              <a:t>7X </a:t>
            </a:r>
            <a:r>
              <a:rPr lang="uk-UA" sz="2800" dirty="0"/>
              <a:t>ймовірніше гендерний варіант</a:t>
            </a:r>
            <a:endParaRPr lang="en-US" sz="2800" dirty="0"/>
          </a:p>
          <a:p>
            <a:endParaRPr lang="en-US" sz="2800" dirty="0"/>
          </a:p>
        </p:txBody>
      </p:sp>
    </p:spTree>
    <p:extLst>
      <p:ext uri="{BB962C8B-B14F-4D97-AF65-F5344CB8AC3E}">
        <p14:creationId xmlns:p14="http://schemas.microsoft.com/office/powerpoint/2010/main" val="39157645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78FF63-6FAD-4954-9F78-BE1DE310F05B}"/>
              </a:ext>
            </a:extLst>
          </p:cNvPr>
          <p:cNvGrpSpPr/>
          <p:nvPr/>
        </p:nvGrpSpPr>
        <p:grpSpPr>
          <a:xfrm>
            <a:off x="1087547" y="2351243"/>
            <a:ext cx="6968906" cy="4119272"/>
            <a:chOff x="996846" y="2232370"/>
            <a:chExt cx="6968906" cy="4119272"/>
          </a:xfrm>
        </p:grpSpPr>
        <p:pic>
          <p:nvPicPr>
            <p:cNvPr id="6" name="Picture 5" descr="A drawing of a person&#10;&#10;Description automatically generated">
              <a:extLst>
                <a:ext uri="{FF2B5EF4-FFF2-40B4-BE49-F238E27FC236}">
                  <a16:creationId xmlns:a16="http://schemas.microsoft.com/office/drawing/2014/main" id="{7E892880-5735-49CE-B56C-55EAB154FB2C}"/>
                </a:ext>
              </a:extLst>
            </p:cNvPr>
            <p:cNvPicPr>
              <a:picLocks noChangeAspect="1"/>
            </p:cNvPicPr>
            <p:nvPr/>
          </p:nvPicPr>
          <p:blipFill>
            <a:blip r:embed="rId3"/>
            <a:stretch>
              <a:fillRect/>
            </a:stretch>
          </p:blipFill>
          <p:spPr>
            <a:xfrm rot="21411542">
              <a:off x="996846" y="2232370"/>
              <a:ext cx="2592549" cy="4119272"/>
            </a:xfrm>
            <a:prstGeom prst="rect">
              <a:avLst/>
            </a:prstGeom>
          </p:spPr>
        </p:pic>
        <p:sp>
          <p:nvSpPr>
            <p:cNvPr id="8" name="TextBox 7">
              <a:extLst>
                <a:ext uri="{FF2B5EF4-FFF2-40B4-BE49-F238E27FC236}">
                  <a16:creationId xmlns:a16="http://schemas.microsoft.com/office/drawing/2014/main" id="{0420D617-67B9-4878-AB80-88B79E38D910}"/>
                </a:ext>
              </a:extLst>
            </p:cNvPr>
            <p:cNvSpPr txBox="1"/>
            <p:nvPr/>
          </p:nvSpPr>
          <p:spPr>
            <a:xfrm>
              <a:off x="3700301" y="3530183"/>
              <a:ext cx="1176728" cy="646331"/>
            </a:xfrm>
            <a:prstGeom prst="rect">
              <a:avLst/>
            </a:prstGeom>
            <a:noFill/>
          </p:spPr>
          <p:txBody>
            <a:bodyPr wrap="square" rtlCol="0">
              <a:spAutoFit/>
            </a:bodyPr>
            <a:lstStyle/>
            <a:p>
              <a:pPr algn="ctr"/>
              <a:r>
                <a:rPr lang="uk-UA" sz="3600" dirty="0">
                  <a:solidFill>
                    <a:srgbClr val="000000"/>
                  </a:solidFill>
                </a:rPr>
                <a:t>АБО</a:t>
              </a:r>
              <a:endParaRPr lang="en-US" sz="3600" dirty="0">
                <a:solidFill>
                  <a:srgbClr val="000000"/>
                </a:solidFill>
              </a:endParaRPr>
            </a:p>
          </p:txBody>
        </p:sp>
        <p:pic>
          <p:nvPicPr>
            <p:cNvPr id="10" name="Picture 9" descr="A close up of a sign&#10;&#10;Description automatically generated">
              <a:extLst>
                <a:ext uri="{FF2B5EF4-FFF2-40B4-BE49-F238E27FC236}">
                  <a16:creationId xmlns:a16="http://schemas.microsoft.com/office/drawing/2014/main" id="{F932487B-776D-47D1-A8D1-53DAE1772F9C}"/>
                </a:ext>
              </a:extLst>
            </p:cNvPr>
            <p:cNvPicPr>
              <a:picLocks noChangeAspect="1"/>
            </p:cNvPicPr>
            <p:nvPr/>
          </p:nvPicPr>
          <p:blipFill>
            <a:blip r:embed="rId4"/>
            <a:stretch>
              <a:fillRect/>
            </a:stretch>
          </p:blipFill>
          <p:spPr>
            <a:xfrm>
              <a:off x="5237542" y="2343266"/>
              <a:ext cx="2728210" cy="3666496"/>
            </a:xfrm>
            <a:prstGeom prst="rect">
              <a:avLst/>
            </a:prstGeom>
          </p:spPr>
        </p:pic>
      </p:grpSp>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461285"/>
            <a:ext cx="9144000" cy="1450239"/>
          </a:xfrm>
        </p:spPr>
        <p:txBody>
          <a:bodyPr>
            <a:normAutofit/>
          </a:bodyPr>
          <a:lstStyle/>
          <a:p>
            <a:pPr algn="ctr"/>
            <a:r>
              <a:rPr lang="uk-UA" dirty="0"/>
              <a:t>Гендерна </a:t>
            </a:r>
            <a:r>
              <a:rPr lang="uk-UA" dirty="0" err="1"/>
              <a:t>неконгруентність</a:t>
            </a:r>
            <a:r>
              <a:rPr lang="uk-UA" dirty="0"/>
              <a:t> та Розлад спектру аутизму</a:t>
            </a:r>
            <a:endParaRPr lang="en-US" dirty="0"/>
          </a:p>
        </p:txBody>
      </p:sp>
    </p:spTree>
    <p:extLst>
      <p:ext uri="{BB962C8B-B14F-4D97-AF65-F5344CB8AC3E}">
        <p14:creationId xmlns:p14="http://schemas.microsoft.com/office/powerpoint/2010/main" val="24224349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426720"/>
            <a:ext cx="9144000" cy="1564539"/>
          </a:xfrm>
        </p:spPr>
        <p:txBody>
          <a:bodyPr>
            <a:normAutofit/>
          </a:bodyPr>
          <a:lstStyle/>
          <a:p>
            <a:pPr algn="ctr"/>
            <a:r>
              <a:rPr lang="uk-UA" dirty="0"/>
              <a:t>Гендерна </a:t>
            </a:r>
            <a:r>
              <a:rPr lang="uk-UA" dirty="0" err="1"/>
              <a:t>неконгруентність</a:t>
            </a:r>
            <a:r>
              <a:rPr lang="uk-UA" dirty="0"/>
              <a:t> та Розлад спектру аутизму</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1605757" y="2191684"/>
            <a:ext cx="5932487" cy="3964899"/>
          </a:xfrm>
        </p:spPr>
        <p:txBody>
          <a:bodyPr>
            <a:normAutofit/>
          </a:bodyPr>
          <a:lstStyle/>
          <a:p>
            <a:pPr>
              <a:lnSpc>
                <a:spcPct val="100000"/>
              </a:lnSpc>
              <a:spcBef>
                <a:spcPts val="0"/>
              </a:spcBef>
            </a:pPr>
            <a:r>
              <a:rPr lang="uk-UA" sz="2800" dirty="0"/>
              <a:t>Автентичний чи обмежений інтерес</a:t>
            </a:r>
            <a:r>
              <a:rPr lang="en-US" sz="2800" dirty="0"/>
              <a:t>?</a:t>
            </a:r>
          </a:p>
          <a:p>
            <a:pPr marL="403225">
              <a:lnSpc>
                <a:spcPct val="100000"/>
              </a:lnSpc>
              <a:spcBef>
                <a:spcPts val="600"/>
              </a:spcBef>
            </a:pPr>
            <a:r>
              <a:rPr lang="uk-UA" dirty="0"/>
              <a:t>Послідовність</a:t>
            </a:r>
          </a:p>
          <a:p>
            <a:pPr marL="403225">
              <a:lnSpc>
                <a:spcPct val="100000"/>
              </a:lnSpc>
              <a:spcBef>
                <a:spcPts val="600"/>
              </a:spcBef>
            </a:pPr>
            <a:r>
              <a:rPr lang="uk-UA" dirty="0"/>
              <a:t>Вплив втручань</a:t>
            </a:r>
          </a:p>
          <a:p>
            <a:pPr marL="746125">
              <a:lnSpc>
                <a:spcPct val="100000"/>
              </a:lnSpc>
              <a:spcBef>
                <a:spcPts val="0"/>
              </a:spcBef>
            </a:pPr>
            <a:r>
              <a:rPr lang="uk-UA" dirty="0"/>
              <a:t>Соціальний перехід</a:t>
            </a:r>
            <a:endParaRPr lang="en-US" dirty="0"/>
          </a:p>
          <a:p>
            <a:endParaRPr lang="en-US" sz="2800" dirty="0"/>
          </a:p>
        </p:txBody>
      </p:sp>
    </p:spTree>
    <p:extLst>
      <p:ext uri="{BB962C8B-B14F-4D97-AF65-F5344CB8AC3E}">
        <p14:creationId xmlns:p14="http://schemas.microsoft.com/office/powerpoint/2010/main" val="388836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402" y="2834685"/>
            <a:ext cx="2724150" cy="1347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79" y="4679810"/>
            <a:ext cx="1933518" cy="1918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636" y="377570"/>
            <a:ext cx="2478031" cy="2003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369" y="272995"/>
            <a:ext cx="2006799" cy="2090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14883" y="2426017"/>
            <a:ext cx="1261064" cy="215444"/>
          </a:xfrm>
          <a:prstGeom prst="rect">
            <a:avLst/>
          </a:prstGeom>
          <a:noFill/>
        </p:spPr>
        <p:txBody>
          <a:bodyPr wrap="square" rtlCol="0">
            <a:spAutoFit/>
          </a:bodyPr>
          <a:lstStyle/>
          <a:p>
            <a:r>
              <a:rPr lang="en-US" sz="800" dirty="0"/>
              <a:t>Jazz Jennings</a:t>
            </a:r>
          </a:p>
        </p:txBody>
      </p:sp>
      <p:sp>
        <p:nvSpPr>
          <p:cNvPr id="14" name="TextBox 13"/>
          <p:cNvSpPr txBox="1"/>
          <p:nvPr/>
        </p:nvSpPr>
        <p:spPr>
          <a:xfrm>
            <a:off x="1378320" y="6617170"/>
            <a:ext cx="954253" cy="215444"/>
          </a:xfrm>
          <a:prstGeom prst="rect">
            <a:avLst/>
          </a:prstGeom>
          <a:noFill/>
        </p:spPr>
        <p:txBody>
          <a:bodyPr wrap="square" rtlCol="0">
            <a:spAutoFit/>
          </a:bodyPr>
          <a:lstStyle/>
          <a:p>
            <a:r>
              <a:rPr lang="en-US" sz="800" dirty="0"/>
              <a:t>Aydin Dowling</a:t>
            </a:r>
          </a:p>
        </p:txBody>
      </p:sp>
      <p:sp>
        <p:nvSpPr>
          <p:cNvPr id="16" name="TextBox 15"/>
          <p:cNvSpPr txBox="1"/>
          <p:nvPr/>
        </p:nvSpPr>
        <p:spPr>
          <a:xfrm>
            <a:off x="7418497" y="2482657"/>
            <a:ext cx="822396" cy="215444"/>
          </a:xfrm>
          <a:prstGeom prst="rect">
            <a:avLst/>
          </a:prstGeom>
          <a:noFill/>
        </p:spPr>
        <p:txBody>
          <a:bodyPr wrap="square" rtlCol="0">
            <a:spAutoFit/>
          </a:bodyPr>
          <a:lstStyle/>
          <a:p>
            <a:r>
              <a:rPr lang="en-US" sz="800" dirty="0"/>
              <a:t>Laverne Cox</a:t>
            </a:r>
          </a:p>
        </p:txBody>
      </p:sp>
      <p:sp>
        <p:nvSpPr>
          <p:cNvPr id="17" name="TextBox 16"/>
          <p:cNvSpPr txBox="1"/>
          <p:nvPr/>
        </p:nvSpPr>
        <p:spPr>
          <a:xfrm>
            <a:off x="7256710" y="4225464"/>
            <a:ext cx="1145969" cy="215444"/>
          </a:xfrm>
          <a:prstGeom prst="rect">
            <a:avLst/>
          </a:prstGeom>
          <a:noFill/>
        </p:spPr>
        <p:txBody>
          <a:bodyPr wrap="square" rtlCol="0">
            <a:spAutoFit/>
          </a:bodyPr>
          <a:lstStyle/>
          <a:p>
            <a:r>
              <a:rPr lang="en-US" sz="800" dirty="0"/>
              <a:t>Caitlyn Jenner</a:t>
            </a: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1156" y="4635779"/>
            <a:ext cx="1919288" cy="1865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6683725" y="6557578"/>
            <a:ext cx="1145969" cy="215444"/>
          </a:xfrm>
          <a:prstGeom prst="rect">
            <a:avLst/>
          </a:prstGeom>
          <a:noFill/>
        </p:spPr>
        <p:txBody>
          <a:bodyPr wrap="square" rtlCol="0">
            <a:spAutoFit/>
          </a:bodyPr>
          <a:lstStyle/>
          <a:p>
            <a:r>
              <a:rPr lang="en-US" sz="800" dirty="0"/>
              <a:t>Kye Allums</a:t>
            </a:r>
          </a:p>
        </p:txBody>
      </p:sp>
      <p:sp>
        <p:nvSpPr>
          <p:cNvPr id="6" name="Slide Number Placeholder 5"/>
          <p:cNvSpPr>
            <a:spLocks noGrp="1"/>
          </p:cNvSpPr>
          <p:nvPr>
            <p:ph type="sldNum" sz="quarter" idx="4294967295"/>
          </p:nvPr>
        </p:nvSpPr>
        <p:spPr>
          <a:xfrm>
            <a:off x="119149" y="6434608"/>
            <a:ext cx="1828800" cy="365125"/>
          </a:xfrm>
          <a:prstGeom prst="rect">
            <a:avLst/>
          </a:prstGeom>
        </p:spPr>
        <p:txBody>
          <a:bodyPr/>
          <a:lstStyle/>
          <a:p>
            <a:fld id="{D7E63A33-8271-4DD0-9C48-789913D7C115}" type="slidenum">
              <a:rPr lang="en-US" sz="1100" smtClean="0"/>
              <a:pPr/>
              <a:t>11</a:t>
            </a:fld>
            <a:endParaRPr lang="en-US" sz="1100" dirty="0"/>
          </a:p>
        </p:txBody>
      </p:sp>
      <p:sp>
        <p:nvSpPr>
          <p:cNvPr id="15" name="Title 2"/>
          <p:cNvSpPr>
            <a:spLocks noGrp="1"/>
          </p:cNvSpPr>
          <p:nvPr>
            <p:ph type="title"/>
          </p:nvPr>
        </p:nvSpPr>
        <p:spPr>
          <a:xfrm>
            <a:off x="1002102" y="228600"/>
            <a:ext cx="6512511" cy="762000"/>
          </a:xfrm>
        </p:spPr>
        <p:txBody>
          <a:bodyPr/>
          <a:lstStyle/>
          <a:p>
            <a:pPr marL="0" indent="0">
              <a:buNone/>
            </a:pPr>
            <a:r>
              <a:rPr lang="uk-UA" dirty="0" err="1"/>
              <a:t>Наглядність</a:t>
            </a:r>
            <a:endParaRPr lang="en-US" dirty="0">
              <a:effectLst/>
            </a:endParaRPr>
          </a:p>
        </p:txBody>
      </p:sp>
      <p:pic>
        <p:nvPicPr>
          <p:cNvPr id="20" name="Picture 19"/>
          <p:cNvPicPr>
            <a:picLocks noChangeAspect="1"/>
          </p:cNvPicPr>
          <p:nvPr/>
        </p:nvPicPr>
        <p:blipFill>
          <a:blip r:embed="rId8"/>
          <a:stretch>
            <a:fillRect/>
          </a:stretch>
        </p:blipFill>
        <p:spPr>
          <a:xfrm>
            <a:off x="3519939" y="4087219"/>
            <a:ext cx="1981691" cy="2530664"/>
          </a:xfrm>
          <a:prstGeom prst="rect">
            <a:avLst/>
          </a:prstGeom>
        </p:spPr>
      </p:pic>
      <p:pic>
        <p:nvPicPr>
          <p:cNvPr id="21" name="Picture 20"/>
          <p:cNvPicPr>
            <a:picLocks noChangeAspect="1"/>
          </p:cNvPicPr>
          <p:nvPr/>
        </p:nvPicPr>
        <p:blipFill>
          <a:blip r:embed="rId9"/>
          <a:stretch>
            <a:fillRect/>
          </a:stretch>
        </p:blipFill>
        <p:spPr>
          <a:xfrm>
            <a:off x="614995" y="2652500"/>
            <a:ext cx="2348617" cy="1673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1033549" y="4336701"/>
            <a:ext cx="1642370" cy="215444"/>
          </a:xfrm>
          <a:prstGeom prst="rect">
            <a:avLst/>
          </a:prstGeom>
          <a:noFill/>
        </p:spPr>
        <p:txBody>
          <a:bodyPr wrap="square" rtlCol="0">
            <a:spAutoFit/>
          </a:bodyPr>
          <a:lstStyle/>
          <a:p>
            <a:r>
              <a:rPr lang="en-US" sz="800" dirty="0"/>
              <a:t>Asia Kate Dillon</a:t>
            </a:r>
          </a:p>
        </p:txBody>
      </p:sp>
      <p:pic>
        <p:nvPicPr>
          <p:cNvPr id="23" name="Picture 22"/>
          <p:cNvPicPr>
            <a:picLocks noChangeAspect="1"/>
          </p:cNvPicPr>
          <p:nvPr/>
        </p:nvPicPr>
        <p:blipFill>
          <a:blip r:embed="rId10"/>
          <a:stretch>
            <a:fillRect/>
          </a:stretch>
        </p:blipFill>
        <p:spPr>
          <a:xfrm>
            <a:off x="3385643" y="1114512"/>
            <a:ext cx="2180035" cy="2623010"/>
          </a:xfrm>
          <a:prstGeom prst="rect">
            <a:avLst/>
          </a:prstGeom>
        </p:spPr>
      </p:pic>
      <p:sp>
        <p:nvSpPr>
          <p:cNvPr id="24" name="TextBox 23"/>
          <p:cNvSpPr txBox="1"/>
          <p:nvPr/>
        </p:nvSpPr>
        <p:spPr>
          <a:xfrm>
            <a:off x="3730752" y="3645990"/>
            <a:ext cx="1431996" cy="215444"/>
          </a:xfrm>
          <a:prstGeom prst="rect">
            <a:avLst/>
          </a:prstGeom>
          <a:noFill/>
        </p:spPr>
        <p:txBody>
          <a:bodyPr wrap="square" rtlCol="0">
            <a:spAutoFit/>
          </a:bodyPr>
          <a:lstStyle/>
          <a:p>
            <a:pPr algn="r"/>
            <a:r>
              <a:rPr lang="en-US" sz="800" dirty="0"/>
              <a:t>Raffi Freedman Gurspan</a:t>
            </a:r>
          </a:p>
        </p:txBody>
      </p:sp>
    </p:spTree>
    <p:extLst>
      <p:ext uri="{BB962C8B-B14F-4D97-AF65-F5344CB8AC3E}">
        <p14:creationId xmlns:p14="http://schemas.microsoft.com/office/powerpoint/2010/main" val="873036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405658"/>
            <a:ext cx="9144000" cy="1585275"/>
          </a:xfrm>
        </p:spPr>
        <p:txBody>
          <a:bodyPr>
            <a:normAutofit/>
          </a:bodyPr>
          <a:lstStyle/>
          <a:p>
            <a:pPr algn="ctr"/>
            <a:r>
              <a:rPr lang="uk-UA" dirty="0"/>
              <a:t>Гендерна невідповідність</a:t>
            </a:r>
            <a:br>
              <a:rPr lang="uk-UA" dirty="0"/>
            </a:br>
            <a:r>
              <a:rPr lang="uk-UA" dirty="0"/>
              <a:t>молодь та тривога</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2501959" y="2345636"/>
            <a:ext cx="4140083" cy="3314068"/>
          </a:xfrm>
        </p:spPr>
        <p:txBody>
          <a:bodyPr/>
          <a:lstStyle/>
          <a:p>
            <a:r>
              <a:rPr lang="uk-UA" sz="2800" dirty="0"/>
              <a:t>Виявлено вищі показники</a:t>
            </a:r>
            <a:endParaRPr lang="uk-UA" dirty="0"/>
          </a:p>
          <a:p>
            <a:pPr algn="ctr"/>
            <a:r>
              <a:rPr lang="uk-UA" sz="3200" dirty="0">
                <a:solidFill>
                  <a:srgbClr val="C00000"/>
                </a:solidFill>
              </a:rPr>
              <a:t>ПРОТЕ</a:t>
            </a:r>
            <a:endParaRPr lang="en-US" sz="3200" dirty="0">
              <a:solidFill>
                <a:srgbClr val="C00000"/>
              </a:solidFill>
            </a:endParaRPr>
          </a:p>
        </p:txBody>
      </p:sp>
    </p:spTree>
    <p:extLst>
      <p:ext uri="{BB962C8B-B14F-4D97-AF65-F5344CB8AC3E}">
        <p14:creationId xmlns:p14="http://schemas.microsoft.com/office/powerpoint/2010/main" val="36818791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317690"/>
            <a:ext cx="9144000" cy="1820202"/>
          </a:xfrm>
        </p:spPr>
        <p:txBody>
          <a:bodyPr>
            <a:normAutofit/>
          </a:bodyPr>
          <a:lstStyle/>
          <a:p>
            <a:pPr algn="ctr"/>
            <a:r>
              <a:rPr lang="uk-UA" dirty="0"/>
              <a:t>Гендерна невідповідність</a:t>
            </a:r>
            <a:br>
              <a:rPr lang="uk-UA" dirty="0"/>
            </a:br>
            <a:r>
              <a:rPr lang="uk-UA" dirty="0"/>
              <a:t>молодь та депресія</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438150" y="2540774"/>
            <a:ext cx="8267700" cy="3377678"/>
          </a:xfrm>
        </p:spPr>
        <p:txBody>
          <a:bodyPr/>
          <a:lstStyle/>
          <a:p>
            <a:r>
              <a:rPr lang="uk-UA" sz="2800" dirty="0"/>
              <a:t>Найбільш поширений психіатричний розлад</a:t>
            </a:r>
            <a:endParaRPr lang="en-US" sz="2800" dirty="0"/>
          </a:p>
          <a:p>
            <a:r>
              <a:rPr lang="en-US" sz="2800" dirty="0"/>
              <a:t>2 – 3 X </a:t>
            </a:r>
            <a:r>
              <a:rPr lang="uk-UA" sz="2800" dirty="0"/>
              <a:t>зустрічається</a:t>
            </a:r>
            <a:endParaRPr lang="en-US" sz="2800" dirty="0"/>
          </a:p>
          <a:p>
            <a:r>
              <a:rPr lang="uk-UA" sz="2800" dirty="0"/>
              <a:t>Гендерні медичні втручання зменшують страждання </a:t>
            </a:r>
            <a:endParaRPr lang="en-US" sz="2800" dirty="0"/>
          </a:p>
          <a:p>
            <a:endParaRPr lang="en-US" dirty="0"/>
          </a:p>
        </p:txBody>
      </p:sp>
    </p:spTree>
    <p:extLst>
      <p:ext uri="{BB962C8B-B14F-4D97-AF65-F5344CB8AC3E}">
        <p14:creationId xmlns:p14="http://schemas.microsoft.com/office/powerpoint/2010/main" val="2176046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267014"/>
            <a:ext cx="9144000" cy="2636205"/>
          </a:xfrm>
        </p:spPr>
        <p:txBody>
          <a:bodyPr>
            <a:normAutofit/>
          </a:bodyPr>
          <a:lstStyle/>
          <a:p>
            <a:pPr algn="ctr"/>
            <a:r>
              <a:rPr lang="uk-UA" dirty="0"/>
              <a:t>Гендерна невідповідність</a:t>
            </a:r>
            <a:br>
              <a:rPr lang="uk-UA" dirty="0"/>
            </a:br>
            <a:r>
              <a:rPr lang="uk-UA" dirty="0"/>
              <a:t>молодь та </a:t>
            </a:r>
            <a:r>
              <a:rPr lang="uk-UA" dirty="0" err="1"/>
              <a:t>самоушкодження</a:t>
            </a:r>
            <a:br>
              <a:rPr lang="uk-UA" dirty="0"/>
            </a:br>
            <a:r>
              <a:rPr lang="uk-UA" dirty="0"/>
              <a:t>/суїцид</a:t>
            </a:r>
            <a:endParaRPr lang="en-US" dirty="0"/>
          </a:p>
        </p:txBody>
      </p:sp>
    </p:spTree>
    <p:extLst>
      <p:ext uri="{BB962C8B-B14F-4D97-AF65-F5344CB8AC3E}">
        <p14:creationId xmlns:p14="http://schemas.microsoft.com/office/powerpoint/2010/main" val="36203071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 y="156378"/>
            <a:ext cx="9144000" cy="1512401"/>
          </a:xfrm>
        </p:spPr>
        <p:txBody>
          <a:bodyPr>
            <a:normAutofit/>
          </a:bodyPr>
          <a:lstStyle/>
          <a:p>
            <a:r>
              <a:rPr lang="uk-UA" dirty="0"/>
              <a:t>Тривога та Депресія</a:t>
            </a:r>
            <a:endParaRPr lang="en-US" dirty="0"/>
          </a:p>
        </p:txBody>
      </p:sp>
      <p:sp>
        <p:nvSpPr>
          <p:cNvPr id="3" name="Content Placeholder 2"/>
          <p:cNvSpPr>
            <a:spLocks noGrp="1"/>
          </p:cNvSpPr>
          <p:nvPr>
            <p:ph sz="quarter" idx="13"/>
          </p:nvPr>
        </p:nvSpPr>
        <p:spPr>
          <a:xfrm>
            <a:off x="1829318" y="1706635"/>
            <a:ext cx="5485364" cy="4381744"/>
          </a:xfrm>
        </p:spPr>
        <p:txBody>
          <a:bodyPr>
            <a:noAutofit/>
          </a:bodyPr>
          <a:lstStyle/>
          <a:p>
            <a:pPr marL="0" indent="0">
              <a:buNone/>
            </a:pPr>
            <a:r>
              <a:rPr lang="en-US" dirty="0">
                <a:latin typeface="+mn-lt"/>
              </a:rPr>
              <a:t>OHSU DGC</a:t>
            </a:r>
          </a:p>
          <a:p>
            <a:pPr marL="0" indent="0">
              <a:buNone/>
            </a:pPr>
            <a:r>
              <a:rPr lang="uk-UA" sz="1800" dirty="0">
                <a:latin typeface="+mn-lt"/>
              </a:rPr>
              <a:t>Вересень</a:t>
            </a:r>
            <a:r>
              <a:rPr lang="en-US" sz="1800" dirty="0">
                <a:latin typeface="+mn-lt"/>
              </a:rPr>
              <a:t> 2017 </a:t>
            </a:r>
            <a:r>
              <a:rPr lang="uk-UA" sz="1800" dirty="0">
                <a:latin typeface="+mn-lt"/>
              </a:rPr>
              <a:t>- Квітень</a:t>
            </a:r>
            <a:r>
              <a:rPr lang="en-US" sz="1800" dirty="0">
                <a:latin typeface="+mn-lt"/>
              </a:rPr>
              <a:t> 2018</a:t>
            </a:r>
            <a:endParaRPr lang="en-US" dirty="0">
              <a:latin typeface="+mn-lt"/>
            </a:endParaRPr>
          </a:p>
          <a:p>
            <a:r>
              <a:rPr lang="uk-UA" sz="2800" dirty="0">
                <a:latin typeface="+mn-lt"/>
              </a:rPr>
              <a:t>Депресія</a:t>
            </a:r>
            <a:r>
              <a:rPr lang="en-US" sz="2800" dirty="0">
                <a:latin typeface="+mn-lt"/>
              </a:rPr>
              <a:t> </a:t>
            </a:r>
            <a:r>
              <a:rPr lang="en-US" sz="2800" u="sng" dirty="0">
                <a:latin typeface="+mn-lt"/>
              </a:rPr>
              <a:t>&gt;</a:t>
            </a:r>
            <a:r>
              <a:rPr lang="en-US" sz="2800" dirty="0">
                <a:latin typeface="+mn-lt"/>
              </a:rPr>
              <a:t> 13 </a:t>
            </a:r>
            <a:r>
              <a:rPr lang="uk-UA" sz="2800" dirty="0">
                <a:latin typeface="+mn-lt"/>
              </a:rPr>
              <a:t>років</a:t>
            </a:r>
            <a:r>
              <a:rPr lang="en-US" sz="2800" dirty="0">
                <a:latin typeface="+mn-lt"/>
              </a:rPr>
              <a:t> (n= 226):</a:t>
            </a:r>
          </a:p>
          <a:p>
            <a:pPr marL="285750"/>
            <a:r>
              <a:rPr lang="en-US" dirty="0">
                <a:latin typeface="+mn-lt"/>
              </a:rPr>
              <a:t>45% </a:t>
            </a:r>
            <a:r>
              <a:rPr lang="uk-UA" dirty="0">
                <a:latin typeface="+mn-lt"/>
              </a:rPr>
              <a:t>не на гормональному лікуванні </a:t>
            </a:r>
            <a:endParaRPr lang="en-US" dirty="0">
              <a:latin typeface="+mn-lt"/>
            </a:endParaRPr>
          </a:p>
          <a:p>
            <a:pPr marL="285750"/>
            <a:r>
              <a:rPr lang="en-US" dirty="0">
                <a:latin typeface="+mn-lt"/>
              </a:rPr>
              <a:t>36% </a:t>
            </a:r>
            <a:r>
              <a:rPr lang="uk-UA" dirty="0">
                <a:latin typeface="+mn-lt"/>
              </a:rPr>
              <a:t>на гормональному лікуванні</a:t>
            </a:r>
            <a:endParaRPr lang="en-US" dirty="0">
              <a:latin typeface="+mn-lt"/>
            </a:endParaRPr>
          </a:p>
          <a:p>
            <a:pPr marL="0" indent="0">
              <a:buNone/>
            </a:pPr>
            <a:endParaRPr lang="en-US" dirty="0">
              <a:latin typeface="+mn-lt"/>
            </a:endParaRPr>
          </a:p>
          <a:p>
            <a:r>
              <a:rPr lang="uk-UA" sz="2800" dirty="0"/>
              <a:t>Тривога</a:t>
            </a:r>
            <a:r>
              <a:rPr lang="en-US" sz="2800" dirty="0"/>
              <a:t> </a:t>
            </a:r>
            <a:r>
              <a:rPr lang="en-US" sz="2800" u="sng" dirty="0"/>
              <a:t>&gt;</a:t>
            </a:r>
            <a:r>
              <a:rPr lang="en-US" sz="2800" dirty="0"/>
              <a:t> 13 </a:t>
            </a:r>
            <a:r>
              <a:rPr lang="uk-UA" sz="2800" dirty="0"/>
              <a:t>років</a:t>
            </a:r>
            <a:r>
              <a:rPr lang="en-US" sz="2800" dirty="0"/>
              <a:t> (n= 222):</a:t>
            </a:r>
          </a:p>
          <a:p>
            <a:pPr marL="285750"/>
            <a:r>
              <a:rPr lang="en-US" dirty="0">
                <a:latin typeface="+mn-lt"/>
              </a:rPr>
              <a:t>76% </a:t>
            </a:r>
            <a:r>
              <a:rPr lang="uk-UA" dirty="0"/>
              <a:t>не на гормональному лікуванні </a:t>
            </a:r>
            <a:endParaRPr lang="en-US" dirty="0">
              <a:latin typeface="+mn-lt"/>
            </a:endParaRPr>
          </a:p>
          <a:p>
            <a:pPr marL="285750"/>
            <a:r>
              <a:rPr lang="en-US" dirty="0">
                <a:latin typeface="+mn-lt"/>
              </a:rPr>
              <a:t>46% </a:t>
            </a:r>
            <a:r>
              <a:rPr lang="uk-UA" dirty="0"/>
              <a:t>на гормональному лікуванні </a:t>
            </a:r>
            <a:endParaRPr lang="en-US" dirty="0">
              <a:latin typeface="+mn-lt"/>
            </a:endParaRPr>
          </a:p>
        </p:txBody>
      </p:sp>
    </p:spTree>
    <p:extLst>
      <p:ext uri="{BB962C8B-B14F-4D97-AF65-F5344CB8AC3E}">
        <p14:creationId xmlns:p14="http://schemas.microsoft.com/office/powerpoint/2010/main" val="7400702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6350" y="308097"/>
            <a:ext cx="9144000" cy="1143000"/>
          </a:xfrm>
        </p:spPr>
        <p:txBody>
          <a:bodyPr>
            <a:normAutofit/>
          </a:bodyPr>
          <a:lstStyle/>
          <a:p>
            <a:pPr algn="ctr"/>
            <a:r>
              <a:rPr lang="uk-UA" dirty="0"/>
              <a:t>Психічне здоров’я транс молоді</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1110457" y="1917626"/>
            <a:ext cx="6923087" cy="4246639"/>
          </a:xfrm>
        </p:spPr>
        <p:txBody>
          <a:bodyPr>
            <a:normAutofit/>
          </a:bodyPr>
          <a:lstStyle/>
          <a:p>
            <a:r>
              <a:rPr lang="uk-UA" sz="2800" dirty="0"/>
              <a:t>Порушення психічного здоров’я стосується:</a:t>
            </a:r>
            <a:endParaRPr lang="en-US" sz="2800" dirty="0"/>
          </a:p>
          <a:p>
            <a:r>
              <a:rPr lang="en-US" dirty="0"/>
              <a:t>	</a:t>
            </a:r>
            <a:r>
              <a:rPr lang="uk-UA" dirty="0"/>
              <a:t>Стрес приналежності до гендерної меншості</a:t>
            </a:r>
            <a:endParaRPr lang="en-US" dirty="0"/>
          </a:p>
          <a:p>
            <a:r>
              <a:rPr lang="en-US" dirty="0"/>
              <a:t>	</a:t>
            </a:r>
            <a:r>
              <a:rPr lang="uk-UA" dirty="0"/>
              <a:t>Нестача сімейної підтримки</a:t>
            </a:r>
            <a:endParaRPr lang="en-US" dirty="0"/>
          </a:p>
          <a:p>
            <a:endParaRPr lang="en-US" dirty="0"/>
          </a:p>
        </p:txBody>
      </p:sp>
    </p:spTree>
    <p:extLst>
      <p:ext uri="{BB962C8B-B14F-4D97-AF65-F5344CB8AC3E}">
        <p14:creationId xmlns:p14="http://schemas.microsoft.com/office/powerpoint/2010/main" val="32851219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308428"/>
            <a:ext cx="9144000" cy="1143000"/>
          </a:xfrm>
        </p:spPr>
        <p:txBody>
          <a:bodyPr>
            <a:normAutofit/>
          </a:bodyPr>
          <a:lstStyle/>
          <a:p>
            <a:pPr algn="ctr"/>
            <a:r>
              <a:rPr lang="uk-UA" dirty="0"/>
              <a:t>Психічне здоров’я транс молоді</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2543613" y="1567752"/>
            <a:ext cx="4056775" cy="4817145"/>
          </a:xfrm>
        </p:spPr>
        <p:txBody>
          <a:bodyPr>
            <a:normAutofit/>
          </a:bodyPr>
          <a:lstStyle/>
          <a:p>
            <a:r>
              <a:rPr lang="uk-UA" sz="2800" dirty="0"/>
              <a:t>Захисна роль сім’ї</a:t>
            </a:r>
            <a:endParaRPr lang="en-US" sz="2800" dirty="0"/>
          </a:p>
          <a:p>
            <a:pPr marL="285750"/>
            <a:r>
              <a:rPr lang="uk-UA" dirty="0"/>
              <a:t>Нормування рівня депресії</a:t>
            </a:r>
            <a:endParaRPr lang="en-US" dirty="0"/>
          </a:p>
          <a:p>
            <a:endParaRPr lang="en-US" dirty="0"/>
          </a:p>
        </p:txBody>
      </p:sp>
    </p:spTree>
    <p:extLst>
      <p:ext uri="{BB962C8B-B14F-4D97-AF65-F5344CB8AC3E}">
        <p14:creationId xmlns:p14="http://schemas.microsoft.com/office/powerpoint/2010/main" val="34258241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0" y="323668"/>
            <a:ext cx="9144000" cy="1143000"/>
          </a:xfrm>
        </p:spPr>
        <p:txBody>
          <a:bodyPr>
            <a:normAutofit/>
          </a:bodyPr>
          <a:lstStyle/>
          <a:p>
            <a:pPr algn="ctr"/>
            <a:r>
              <a:rPr lang="uk-UA" dirty="0"/>
              <a:t>Психічне здоров’я транс молоді</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1842573" y="1567752"/>
            <a:ext cx="5458855" cy="4817145"/>
          </a:xfrm>
        </p:spPr>
        <p:txBody>
          <a:bodyPr>
            <a:normAutofit/>
          </a:bodyPr>
          <a:lstStyle/>
          <a:p>
            <a:r>
              <a:rPr lang="uk-UA" sz="2800" dirty="0"/>
              <a:t>Батьківська підтримка пов’язана з</a:t>
            </a:r>
            <a:r>
              <a:rPr lang="en-US" sz="2800" dirty="0"/>
              <a:t>:</a:t>
            </a:r>
          </a:p>
          <a:p>
            <a:pPr marL="396875">
              <a:lnSpc>
                <a:spcPct val="110000"/>
              </a:lnSpc>
              <a:spcBef>
                <a:spcPts val="600"/>
              </a:spcBef>
              <a:spcAft>
                <a:spcPts val="600"/>
              </a:spcAft>
            </a:pPr>
            <a:r>
              <a:rPr lang="uk-UA" dirty="0"/>
              <a:t>Вище задоволення життям</a:t>
            </a:r>
            <a:endParaRPr lang="en-US" dirty="0"/>
          </a:p>
          <a:p>
            <a:pPr marL="396875">
              <a:lnSpc>
                <a:spcPct val="110000"/>
              </a:lnSpc>
              <a:spcBef>
                <a:spcPts val="600"/>
              </a:spcBef>
              <a:spcAft>
                <a:spcPts val="600"/>
              </a:spcAft>
            </a:pPr>
            <a:r>
              <a:rPr lang="uk-UA" dirty="0"/>
              <a:t>Менше сприймають себе як тягар</a:t>
            </a:r>
            <a:endParaRPr lang="en-US" dirty="0"/>
          </a:p>
          <a:p>
            <a:pPr marL="396875">
              <a:lnSpc>
                <a:spcPct val="110000"/>
              </a:lnSpc>
              <a:spcBef>
                <a:spcPts val="600"/>
              </a:spcBef>
              <a:spcAft>
                <a:spcPts val="600"/>
              </a:spcAft>
            </a:pPr>
            <a:r>
              <a:rPr lang="uk-UA" dirty="0"/>
              <a:t>Менше депресивних симптомів</a:t>
            </a:r>
            <a:endParaRPr lang="en-US" dirty="0"/>
          </a:p>
          <a:p>
            <a:pPr marL="396875">
              <a:lnSpc>
                <a:spcPct val="110000"/>
              </a:lnSpc>
              <a:spcBef>
                <a:spcPts val="600"/>
              </a:spcBef>
              <a:spcAft>
                <a:spcPts val="600"/>
              </a:spcAft>
            </a:pPr>
            <a:r>
              <a:rPr lang="uk-UA" dirty="0"/>
              <a:t>Менший показник </a:t>
            </a:r>
            <a:r>
              <a:rPr lang="uk-UA" dirty="0" err="1"/>
              <a:t>суїцидальності</a:t>
            </a:r>
            <a:endParaRPr lang="en-US" dirty="0"/>
          </a:p>
          <a:p>
            <a:endParaRPr lang="en-US" dirty="0"/>
          </a:p>
        </p:txBody>
      </p:sp>
    </p:spTree>
    <p:extLst>
      <p:ext uri="{BB962C8B-B14F-4D97-AF65-F5344CB8AC3E}">
        <p14:creationId xmlns:p14="http://schemas.microsoft.com/office/powerpoint/2010/main" val="30802225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6B20-2184-46E6-84FB-FBDD78B1DD37}"/>
              </a:ext>
            </a:extLst>
          </p:cNvPr>
          <p:cNvSpPr>
            <a:spLocks noGrp="1"/>
          </p:cNvSpPr>
          <p:nvPr>
            <p:ph type="title"/>
          </p:nvPr>
        </p:nvSpPr>
        <p:spPr>
          <a:xfrm>
            <a:off x="933450" y="636088"/>
            <a:ext cx="7277100" cy="1143000"/>
          </a:xfrm>
        </p:spPr>
        <p:txBody>
          <a:bodyPr>
            <a:normAutofit fontScale="90000"/>
          </a:bodyPr>
          <a:lstStyle/>
          <a:p>
            <a:pPr algn="ctr"/>
            <a:r>
              <a:rPr lang="uk-UA" dirty="0"/>
              <a:t>Сімейне функціонування та психічне здоров’я</a:t>
            </a:r>
            <a:endParaRPr lang="en-US" dirty="0"/>
          </a:p>
        </p:txBody>
      </p:sp>
      <p:sp>
        <p:nvSpPr>
          <p:cNvPr id="3" name="Text Placeholder 2">
            <a:extLst>
              <a:ext uri="{FF2B5EF4-FFF2-40B4-BE49-F238E27FC236}">
                <a16:creationId xmlns:a16="http://schemas.microsoft.com/office/drawing/2014/main" id="{62B7B1D9-54B3-4898-A769-81C52688FD99}"/>
              </a:ext>
            </a:extLst>
          </p:cNvPr>
          <p:cNvSpPr>
            <a:spLocks noGrp="1"/>
          </p:cNvSpPr>
          <p:nvPr>
            <p:ph type="body" sz="quarter" idx="10"/>
          </p:nvPr>
        </p:nvSpPr>
        <p:spPr>
          <a:xfrm>
            <a:off x="608866" y="2122004"/>
            <a:ext cx="7926267" cy="4468633"/>
          </a:xfrm>
        </p:spPr>
        <p:txBody>
          <a:bodyPr>
            <a:normAutofit/>
          </a:bodyPr>
          <a:lstStyle/>
          <a:p>
            <a:pPr>
              <a:lnSpc>
                <a:spcPct val="100000"/>
              </a:lnSpc>
              <a:spcBef>
                <a:spcPts val="0"/>
              </a:spcBef>
            </a:pPr>
            <a:r>
              <a:rPr lang="uk-UA" sz="2800" dirty="0"/>
              <a:t>Краща сімейна комунікація</a:t>
            </a:r>
            <a:endParaRPr lang="en-US" sz="2800" dirty="0"/>
          </a:p>
          <a:p>
            <a:pPr marL="342900">
              <a:lnSpc>
                <a:spcPct val="100000"/>
              </a:lnSpc>
              <a:spcBef>
                <a:spcPts val="600"/>
              </a:spcBef>
            </a:pPr>
            <a:r>
              <a:rPr lang="uk-UA" dirty="0"/>
              <a:t>Нижчий показник депресивних та тривожних симптомів</a:t>
            </a:r>
            <a:endParaRPr lang="en-US" dirty="0"/>
          </a:p>
          <a:p>
            <a:pPr marL="342900">
              <a:lnSpc>
                <a:spcPct val="100000"/>
              </a:lnSpc>
              <a:spcBef>
                <a:spcPts val="600"/>
              </a:spcBef>
            </a:pPr>
            <a:r>
              <a:rPr lang="uk-UA" dirty="0"/>
              <a:t>Вища самооцінка та стійкість</a:t>
            </a:r>
            <a:r>
              <a:rPr lang="en-US" dirty="0"/>
              <a:t> </a:t>
            </a:r>
          </a:p>
          <a:p>
            <a:pPr marL="342900">
              <a:lnSpc>
                <a:spcPct val="100000"/>
              </a:lnSpc>
              <a:spcBef>
                <a:spcPts val="600"/>
              </a:spcBef>
            </a:pPr>
            <a:endParaRPr lang="en-US" dirty="0"/>
          </a:p>
          <a:p>
            <a:pPr>
              <a:lnSpc>
                <a:spcPct val="100000"/>
              </a:lnSpc>
              <a:spcBef>
                <a:spcPts val="0"/>
              </a:spcBef>
            </a:pPr>
            <a:r>
              <a:rPr lang="uk-UA" sz="2800" dirty="0"/>
              <a:t>Вища задоволеність сім’єю</a:t>
            </a:r>
            <a:endParaRPr lang="en-US" sz="2800" dirty="0"/>
          </a:p>
          <a:p>
            <a:pPr marL="342900">
              <a:lnSpc>
                <a:spcPct val="100000"/>
              </a:lnSpc>
              <a:spcBef>
                <a:spcPts val="600"/>
              </a:spcBef>
            </a:pPr>
            <a:r>
              <a:rPr lang="uk-UA" dirty="0"/>
              <a:t>Менший показник самоушкодження</a:t>
            </a:r>
            <a:r>
              <a:rPr lang="en-US" dirty="0"/>
              <a:t> </a:t>
            </a:r>
          </a:p>
          <a:p>
            <a:pPr marL="342900">
              <a:lnSpc>
                <a:spcPct val="100000"/>
              </a:lnSpc>
              <a:spcBef>
                <a:spcPts val="600"/>
              </a:spcBef>
            </a:pPr>
            <a:r>
              <a:rPr lang="uk-UA" dirty="0"/>
              <a:t>Нижчий показник депресивних та тривожних симптомів</a:t>
            </a:r>
            <a:endParaRPr lang="en-US" dirty="0"/>
          </a:p>
          <a:p>
            <a:pPr marL="342900">
              <a:lnSpc>
                <a:spcPct val="100000"/>
              </a:lnSpc>
              <a:spcBef>
                <a:spcPts val="600"/>
              </a:spcBef>
            </a:pPr>
            <a:r>
              <a:rPr lang="uk-UA" dirty="0"/>
              <a:t>Вища самооцінка</a:t>
            </a:r>
            <a:endParaRPr lang="en-US" dirty="0"/>
          </a:p>
        </p:txBody>
      </p:sp>
    </p:spTree>
    <p:extLst>
      <p:ext uri="{BB962C8B-B14F-4D97-AF65-F5344CB8AC3E}">
        <p14:creationId xmlns:p14="http://schemas.microsoft.com/office/powerpoint/2010/main" val="2717089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318091"/>
            <a:ext cx="7534430" cy="1143000"/>
          </a:xfrm>
        </p:spPr>
        <p:txBody>
          <a:bodyPr>
            <a:normAutofit/>
          </a:bodyPr>
          <a:lstStyle/>
          <a:p>
            <a:pPr algn="ctr"/>
            <a:r>
              <a:rPr lang="uk-UA" dirty="0"/>
              <a:t>Урок</a:t>
            </a:r>
            <a:r>
              <a:rPr lang="en-US" dirty="0"/>
              <a:t> 1</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Розуміння здоров’я </a:t>
            </a:r>
            <a:r>
              <a:rPr lang="uk-UA" sz="2800" dirty="0" err="1"/>
              <a:t>трансгендерів</a:t>
            </a:r>
            <a:r>
              <a:rPr lang="uk-UA" sz="2800" dirty="0"/>
              <a:t> означає розуміння ризиків з якими стикаються ці люди</a:t>
            </a:r>
          </a:p>
          <a:p>
            <a:endParaRPr lang="en-US" dirty="0"/>
          </a:p>
        </p:txBody>
      </p:sp>
    </p:spTree>
    <p:extLst>
      <p:ext uri="{BB962C8B-B14F-4D97-AF65-F5344CB8AC3E}">
        <p14:creationId xmlns:p14="http://schemas.microsoft.com/office/powerpoint/2010/main" val="2359001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318091"/>
            <a:ext cx="7534430" cy="1143000"/>
          </a:xfrm>
        </p:spPr>
        <p:txBody>
          <a:bodyPr>
            <a:normAutofit/>
          </a:bodyPr>
          <a:lstStyle/>
          <a:p>
            <a:pPr algn="ctr"/>
            <a:r>
              <a:rPr lang="uk-UA" dirty="0"/>
              <a:t>Урок</a:t>
            </a:r>
            <a:r>
              <a:rPr lang="en-US" dirty="0"/>
              <a:t> 2</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Скромність терапевта може бути джерелом зменшення тривожності пацієнта.</a:t>
            </a:r>
          </a:p>
          <a:p>
            <a:pPr algn="ctr">
              <a:lnSpc>
                <a:spcPct val="100000"/>
              </a:lnSpc>
            </a:pPr>
            <a:endParaRPr lang="uk-UA" sz="2800" dirty="0"/>
          </a:p>
          <a:p>
            <a:endParaRPr lang="en-US" dirty="0"/>
          </a:p>
        </p:txBody>
      </p:sp>
    </p:spTree>
    <p:extLst>
      <p:ext uri="{BB962C8B-B14F-4D97-AF65-F5344CB8AC3E}">
        <p14:creationId xmlns:p14="http://schemas.microsoft.com/office/powerpoint/2010/main" val="3530967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crowd&#10;&#10;Description automatically generated">
            <a:extLst>
              <a:ext uri="{FF2B5EF4-FFF2-40B4-BE49-F238E27FC236}">
                <a16:creationId xmlns:a16="http://schemas.microsoft.com/office/drawing/2014/main" id="{6823D96A-B7A2-41F7-BD28-43DD31A5AD96}"/>
              </a:ext>
            </a:extLst>
          </p:cNvPr>
          <p:cNvPicPr>
            <a:picLocks noChangeAspect="1"/>
          </p:cNvPicPr>
          <p:nvPr/>
        </p:nvPicPr>
        <p:blipFill>
          <a:blip r:embed="rId2"/>
          <a:stretch>
            <a:fillRect/>
          </a:stretch>
        </p:blipFill>
        <p:spPr>
          <a:xfrm>
            <a:off x="2054437" y="13318"/>
            <a:ext cx="5035127" cy="6852539"/>
          </a:xfrm>
          <a:prstGeom prst="rect">
            <a:avLst/>
          </a:prstGeom>
        </p:spPr>
      </p:pic>
    </p:spTree>
    <p:extLst>
      <p:ext uri="{BB962C8B-B14F-4D97-AF65-F5344CB8AC3E}">
        <p14:creationId xmlns:p14="http://schemas.microsoft.com/office/powerpoint/2010/main" val="24950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318091"/>
            <a:ext cx="7534430" cy="1143000"/>
          </a:xfrm>
        </p:spPr>
        <p:txBody>
          <a:bodyPr>
            <a:normAutofit/>
          </a:bodyPr>
          <a:lstStyle/>
          <a:p>
            <a:pPr algn="ctr"/>
            <a:r>
              <a:rPr lang="uk-UA" dirty="0"/>
              <a:t>Урок</a:t>
            </a:r>
            <a:r>
              <a:rPr lang="en-US" dirty="0"/>
              <a:t> 3</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Пацієнти </a:t>
            </a:r>
            <a:r>
              <a:rPr lang="uk-UA" sz="2800" dirty="0" err="1"/>
              <a:t>трансгендери</a:t>
            </a:r>
            <a:r>
              <a:rPr lang="uk-UA" sz="2800" dirty="0"/>
              <a:t> не однакові, а тому потребують різних форм допомоги.</a:t>
            </a:r>
          </a:p>
          <a:p>
            <a:pPr algn="ctr">
              <a:lnSpc>
                <a:spcPct val="100000"/>
              </a:lnSpc>
            </a:pPr>
            <a:endParaRPr lang="uk-UA" sz="2800" dirty="0"/>
          </a:p>
          <a:p>
            <a:endParaRPr lang="en-US" dirty="0"/>
          </a:p>
        </p:txBody>
      </p:sp>
    </p:spTree>
    <p:extLst>
      <p:ext uri="{BB962C8B-B14F-4D97-AF65-F5344CB8AC3E}">
        <p14:creationId xmlns:p14="http://schemas.microsoft.com/office/powerpoint/2010/main" val="17330296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318091"/>
            <a:ext cx="7534430" cy="1143000"/>
          </a:xfrm>
        </p:spPr>
        <p:txBody>
          <a:bodyPr>
            <a:normAutofit/>
          </a:bodyPr>
          <a:lstStyle/>
          <a:p>
            <a:pPr algn="ctr"/>
            <a:r>
              <a:rPr lang="uk-UA" dirty="0"/>
              <a:t>Урок</a:t>
            </a:r>
            <a:r>
              <a:rPr lang="en-US" dirty="0"/>
              <a:t> 4</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Немає єдиного правильного шляху переходу пацієнта чи порядку подій, які мають при цьому статися.</a:t>
            </a:r>
          </a:p>
          <a:p>
            <a:pPr algn="ctr">
              <a:lnSpc>
                <a:spcPct val="100000"/>
              </a:lnSpc>
            </a:pPr>
            <a:endParaRPr lang="uk-UA" sz="2800" dirty="0"/>
          </a:p>
          <a:p>
            <a:endParaRPr lang="en-US" dirty="0"/>
          </a:p>
        </p:txBody>
      </p:sp>
    </p:spTree>
    <p:extLst>
      <p:ext uri="{BB962C8B-B14F-4D97-AF65-F5344CB8AC3E}">
        <p14:creationId xmlns:p14="http://schemas.microsoft.com/office/powerpoint/2010/main" val="14318938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318091"/>
            <a:ext cx="7534430" cy="1143000"/>
          </a:xfrm>
        </p:spPr>
        <p:txBody>
          <a:bodyPr>
            <a:normAutofit/>
          </a:bodyPr>
          <a:lstStyle/>
          <a:p>
            <a:pPr algn="ctr"/>
            <a:r>
              <a:rPr lang="uk-UA" dirty="0"/>
              <a:t>Урок</a:t>
            </a:r>
            <a:r>
              <a:rPr lang="en-US" dirty="0"/>
              <a:t> 5</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Пацієнти не мають відповідати концепціям лікарів, яким має чи не має бути чоловік або жінка.</a:t>
            </a:r>
          </a:p>
        </p:txBody>
      </p:sp>
    </p:spTree>
    <p:extLst>
      <p:ext uri="{BB962C8B-B14F-4D97-AF65-F5344CB8AC3E}">
        <p14:creationId xmlns:p14="http://schemas.microsoft.com/office/powerpoint/2010/main" val="3222854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318091"/>
            <a:ext cx="7534430" cy="1143000"/>
          </a:xfrm>
        </p:spPr>
        <p:txBody>
          <a:bodyPr>
            <a:normAutofit/>
          </a:bodyPr>
          <a:lstStyle/>
          <a:p>
            <a:pPr algn="ctr"/>
            <a:r>
              <a:rPr lang="uk-UA" dirty="0"/>
              <a:t>Урок</a:t>
            </a:r>
            <a:r>
              <a:rPr lang="en-US" dirty="0"/>
              <a:t> 6</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Якщо ви помилилися з особовим займенником (а таке буває), щиро перепросіть і рухайтесь далі.</a:t>
            </a:r>
          </a:p>
          <a:p>
            <a:pPr algn="ctr">
              <a:lnSpc>
                <a:spcPct val="100000"/>
              </a:lnSpc>
            </a:pPr>
            <a:endParaRPr lang="uk-UA" sz="2800" dirty="0"/>
          </a:p>
          <a:p>
            <a:endParaRPr lang="en-US" dirty="0"/>
          </a:p>
        </p:txBody>
      </p:sp>
    </p:spTree>
    <p:extLst>
      <p:ext uri="{BB962C8B-B14F-4D97-AF65-F5344CB8AC3E}">
        <p14:creationId xmlns:p14="http://schemas.microsoft.com/office/powerpoint/2010/main" val="36004246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318091"/>
            <a:ext cx="7534430" cy="1143000"/>
          </a:xfrm>
        </p:spPr>
        <p:txBody>
          <a:bodyPr>
            <a:normAutofit/>
          </a:bodyPr>
          <a:lstStyle/>
          <a:p>
            <a:pPr algn="ctr"/>
            <a:r>
              <a:rPr lang="uk-UA" dirty="0"/>
              <a:t>Урок</a:t>
            </a:r>
            <a:r>
              <a:rPr lang="en-US" dirty="0"/>
              <a:t> 7</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Будьте обережними з використанням особових займенників, </a:t>
            </a:r>
            <a:r>
              <a:rPr lang="uk-UA" sz="2800" dirty="0" err="1"/>
              <a:t>трансгендерних</a:t>
            </a:r>
            <a:r>
              <a:rPr lang="uk-UA" sz="2800" dirty="0"/>
              <a:t> пацієнтів це може образити.</a:t>
            </a:r>
            <a:endParaRPr lang="en-US" sz="2800" dirty="0"/>
          </a:p>
          <a:p>
            <a:endParaRPr lang="en-US" dirty="0"/>
          </a:p>
        </p:txBody>
      </p:sp>
    </p:spTree>
    <p:extLst>
      <p:ext uri="{BB962C8B-B14F-4D97-AF65-F5344CB8AC3E}">
        <p14:creationId xmlns:p14="http://schemas.microsoft.com/office/powerpoint/2010/main" val="9234846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318091"/>
            <a:ext cx="7534430" cy="1143000"/>
          </a:xfrm>
        </p:spPr>
        <p:txBody>
          <a:bodyPr>
            <a:normAutofit/>
          </a:bodyPr>
          <a:lstStyle/>
          <a:p>
            <a:pPr algn="ctr"/>
            <a:r>
              <a:rPr lang="uk-UA" dirty="0"/>
              <a:t>Урок</a:t>
            </a:r>
            <a:r>
              <a:rPr lang="en-US" dirty="0"/>
              <a:t> 8</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ru-RU" sz="2800" dirty="0" err="1"/>
              <a:t>Трансгендерність</a:t>
            </a:r>
            <a:r>
              <a:rPr lang="ru-RU" sz="2800" dirty="0"/>
              <a:t> </a:t>
            </a:r>
            <a:r>
              <a:rPr lang="ru-RU" sz="2800" dirty="0" err="1"/>
              <a:t>може</a:t>
            </a:r>
            <a:r>
              <a:rPr lang="ru-RU" sz="2800" dirty="0"/>
              <a:t> не </a:t>
            </a:r>
            <a:r>
              <a:rPr lang="ru-RU" sz="2800" dirty="0" err="1"/>
              <a:t>мати</a:t>
            </a:r>
            <a:r>
              <a:rPr lang="ru-RU" sz="2800" dirty="0"/>
              <a:t> </a:t>
            </a:r>
            <a:r>
              <a:rPr lang="ru-RU" sz="2800" dirty="0" err="1"/>
              <a:t>стосунку</a:t>
            </a:r>
            <a:r>
              <a:rPr lang="ru-RU" sz="2800" dirty="0"/>
              <a:t> до </a:t>
            </a:r>
            <a:r>
              <a:rPr lang="ru-RU" sz="2800" dirty="0" err="1"/>
              <a:t>конкретної</a:t>
            </a:r>
            <a:r>
              <a:rPr lang="ru-RU" sz="2800" dirty="0"/>
              <a:t> </a:t>
            </a:r>
            <a:r>
              <a:rPr lang="ru-RU" sz="2800" dirty="0" err="1"/>
              <a:t>клінічної</a:t>
            </a:r>
            <a:r>
              <a:rPr lang="ru-RU" sz="2800" dirty="0"/>
              <a:t> </a:t>
            </a:r>
            <a:r>
              <a:rPr lang="ru-RU" sz="2800" dirty="0" err="1"/>
              <a:t>зустрічі</a:t>
            </a:r>
            <a:r>
              <a:rPr lang="ru-RU" sz="2800" dirty="0"/>
              <a:t>, </a:t>
            </a:r>
            <a:r>
              <a:rPr lang="ru-RU" sz="2800" dirty="0" err="1"/>
              <a:t>проте</a:t>
            </a:r>
            <a:r>
              <a:rPr lang="ru-RU" sz="2800" dirty="0"/>
              <a:t> </a:t>
            </a:r>
            <a:r>
              <a:rPr lang="ru-RU" sz="2800" dirty="0" err="1"/>
              <a:t>посилання</a:t>
            </a:r>
            <a:r>
              <a:rPr lang="ru-RU" sz="2800" dirty="0"/>
              <a:t> на </a:t>
            </a:r>
            <a:r>
              <a:rPr lang="ru-RU" sz="2800" dirty="0" err="1"/>
              <a:t>гендерну</a:t>
            </a:r>
            <a:r>
              <a:rPr lang="ru-RU" sz="2800" dirty="0"/>
              <a:t> </a:t>
            </a:r>
            <a:r>
              <a:rPr lang="ru-RU" sz="2800" dirty="0" err="1"/>
              <a:t>ідентичність</a:t>
            </a:r>
            <a:r>
              <a:rPr lang="ru-RU" sz="2800" dirty="0"/>
              <a:t> </a:t>
            </a:r>
            <a:r>
              <a:rPr lang="ru-RU" sz="2800" dirty="0" err="1"/>
              <a:t>пацієнта</a:t>
            </a:r>
            <a:r>
              <a:rPr lang="ru-RU" sz="2800" dirty="0"/>
              <a:t> у </a:t>
            </a:r>
            <a:r>
              <a:rPr lang="ru-RU" sz="2800" dirty="0" err="1"/>
              <a:t>медичній</a:t>
            </a:r>
            <a:r>
              <a:rPr lang="ru-RU" sz="2800" dirty="0"/>
              <a:t> </a:t>
            </a:r>
            <a:r>
              <a:rPr lang="ru-RU" sz="2800" dirty="0" err="1"/>
              <a:t>книжці</a:t>
            </a:r>
            <a:r>
              <a:rPr lang="ru-RU" sz="2800" dirty="0"/>
              <a:t>, </a:t>
            </a:r>
            <a:r>
              <a:rPr lang="ru-RU" sz="2800" dirty="0" err="1"/>
              <a:t>може</a:t>
            </a:r>
            <a:r>
              <a:rPr lang="ru-RU" sz="2800" dirty="0"/>
              <a:t> бути </a:t>
            </a:r>
            <a:r>
              <a:rPr lang="ru-RU" sz="2800" dirty="0" err="1"/>
              <a:t>актуальними</a:t>
            </a:r>
            <a:r>
              <a:rPr lang="ru-RU" sz="2800" dirty="0"/>
              <a:t> для </a:t>
            </a:r>
            <a:r>
              <a:rPr lang="ru-RU" sz="2800" dirty="0" err="1"/>
              <a:t>всіх</a:t>
            </a:r>
            <a:r>
              <a:rPr lang="ru-RU" sz="2800" dirty="0"/>
              <a:t> </a:t>
            </a:r>
            <a:r>
              <a:rPr lang="ru-RU" sz="2800" dirty="0" err="1"/>
              <a:t>наступних</a:t>
            </a:r>
            <a:r>
              <a:rPr lang="ru-RU" sz="2800" dirty="0"/>
              <a:t> </a:t>
            </a:r>
            <a:r>
              <a:rPr lang="ru-RU" sz="2800" dirty="0" err="1"/>
              <a:t>клінічних</a:t>
            </a:r>
            <a:r>
              <a:rPr lang="ru-RU" sz="2800" dirty="0"/>
              <a:t> зустрічей </a:t>
            </a:r>
            <a:r>
              <a:rPr lang="ru-RU" sz="2800" dirty="0" err="1"/>
              <a:t>пацієнта</a:t>
            </a:r>
            <a:r>
              <a:rPr lang="ru-RU" sz="2800" dirty="0"/>
              <a:t>.</a:t>
            </a:r>
            <a:endParaRPr lang="en-US" sz="2800" dirty="0"/>
          </a:p>
        </p:txBody>
      </p:sp>
    </p:spTree>
    <p:extLst>
      <p:ext uri="{BB962C8B-B14F-4D97-AF65-F5344CB8AC3E}">
        <p14:creationId xmlns:p14="http://schemas.microsoft.com/office/powerpoint/2010/main" val="20826836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318091"/>
            <a:ext cx="7534430" cy="1143000"/>
          </a:xfrm>
        </p:spPr>
        <p:txBody>
          <a:bodyPr>
            <a:normAutofit/>
          </a:bodyPr>
          <a:lstStyle/>
          <a:p>
            <a:pPr algn="ctr"/>
            <a:r>
              <a:rPr lang="uk-UA" dirty="0"/>
              <a:t>Урок </a:t>
            </a:r>
            <a:r>
              <a:rPr lang="en-US" dirty="0"/>
              <a:t>9</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Будьте обережні, якщо пацієнт не хоче щоб ще ‘хтось був в курсі’, уточняйте яку </a:t>
            </a:r>
            <a:r>
              <a:rPr lang="uk-UA" sz="2800" dirty="0" err="1"/>
              <a:t>інфо</a:t>
            </a:r>
            <a:r>
              <a:rPr lang="uk-UA" sz="2800" dirty="0"/>
              <a:t> документувати і зберігайте конфіденційність</a:t>
            </a:r>
            <a:r>
              <a:rPr lang="en-US" sz="2800" dirty="0"/>
              <a:t>.</a:t>
            </a:r>
          </a:p>
          <a:p>
            <a:endParaRPr lang="en-US" dirty="0"/>
          </a:p>
        </p:txBody>
      </p:sp>
    </p:spTree>
    <p:extLst>
      <p:ext uri="{BB962C8B-B14F-4D97-AF65-F5344CB8AC3E}">
        <p14:creationId xmlns:p14="http://schemas.microsoft.com/office/powerpoint/2010/main" val="31403375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318091"/>
            <a:ext cx="7534430" cy="1143000"/>
          </a:xfrm>
        </p:spPr>
        <p:txBody>
          <a:bodyPr>
            <a:normAutofit/>
          </a:bodyPr>
          <a:lstStyle/>
          <a:p>
            <a:pPr algn="ctr"/>
            <a:r>
              <a:rPr lang="uk-UA" dirty="0"/>
              <a:t>Урок</a:t>
            </a:r>
            <a:r>
              <a:rPr lang="en-US" dirty="0"/>
              <a:t> 10</a:t>
            </a:r>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2317899"/>
            <a:ext cx="7534275" cy="3650510"/>
          </a:xfrm>
        </p:spPr>
        <p:txBody>
          <a:bodyPr>
            <a:normAutofit/>
          </a:bodyPr>
          <a:lstStyle/>
          <a:p>
            <a:pPr algn="ctr">
              <a:lnSpc>
                <a:spcPct val="100000"/>
              </a:lnSpc>
            </a:pPr>
            <a:r>
              <a:rPr lang="uk-UA" sz="2800" dirty="0"/>
              <a:t>Розуміння особливостей здоров’я </a:t>
            </a:r>
            <a:r>
              <a:rPr lang="uk-UA" sz="2800" dirty="0" err="1"/>
              <a:t>трансгендерів</a:t>
            </a:r>
            <a:r>
              <a:rPr lang="uk-UA" sz="2800" dirty="0"/>
              <a:t> вимагає постійного навчання та проходження тренінгів. </a:t>
            </a:r>
            <a:endParaRPr lang="en-US" sz="2800" dirty="0"/>
          </a:p>
          <a:p>
            <a:endParaRPr lang="en-US" dirty="0"/>
          </a:p>
        </p:txBody>
      </p:sp>
    </p:spTree>
    <p:extLst>
      <p:ext uri="{BB962C8B-B14F-4D97-AF65-F5344CB8AC3E}">
        <p14:creationId xmlns:p14="http://schemas.microsoft.com/office/powerpoint/2010/main" val="2353352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97E34894-7BBE-4E3C-8A50-A281C1CFD8D3}"/>
              </a:ext>
            </a:extLst>
          </p:cNvPr>
          <p:cNvSpPr txBox="1">
            <a:spLocks/>
          </p:cNvSpPr>
          <p:nvPr/>
        </p:nvSpPr>
        <p:spPr>
          <a:xfrm>
            <a:off x="822960" y="1965960"/>
            <a:ext cx="7498080" cy="2926080"/>
          </a:xfrm>
          <a:prstGeom prst="rect">
            <a:avLst/>
          </a:prstGeom>
          <a:noFill/>
          <a:ln w="57150">
            <a:solidFill>
              <a:srgbClr val="00B0F0"/>
            </a:solidFill>
          </a:ln>
        </p:spPr>
        <p:txBody>
          <a:bodyPr wrap="square" rtlCol="0" anchor="ctr">
            <a:no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uk-UA" sz="4800" dirty="0">
                <a:solidFill>
                  <a:schemeClr val="accent3"/>
                </a:solidFill>
                <a:latin typeface="+mj-lt"/>
              </a:rPr>
              <a:t>Розуміння Гендерного переходу</a:t>
            </a:r>
            <a:endParaRPr lang="en-US" sz="4800" dirty="0">
              <a:solidFill>
                <a:schemeClr val="accent3"/>
              </a:solidFill>
              <a:latin typeface="+mj-lt"/>
            </a:endParaRPr>
          </a:p>
        </p:txBody>
      </p:sp>
    </p:spTree>
    <p:extLst>
      <p:ext uri="{BB962C8B-B14F-4D97-AF65-F5344CB8AC3E}">
        <p14:creationId xmlns:p14="http://schemas.microsoft.com/office/powerpoint/2010/main" val="9946810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088"/>
            <a:ext cx="9123079" cy="864978"/>
          </a:xfrm>
        </p:spPr>
        <p:txBody>
          <a:bodyPr>
            <a:normAutofit/>
          </a:bodyPr>
          <a:lstStyle/>
          <a:p>
            <a:r>
              <a:rPr lang="uk-UA" dirty="0"/>
              <a:t>Гендерне вираження</a:t>
            </a:r>
            <a:endParaRPr lang="en-US" dirty="0"/>
          </a:p>
        </p:txBody>
      </p:sp>
      <p:sp>
        <p:nvSpPr>
          <p:cNvPr id="3" name="Content Placeholder 2"/>
          <p:cNvSpPr>
            <a:spLocks noGrp="1"/>
          </p:cNvSpPr>
          <p:nvPr>
            <p:ph idx="4294967295"/>
          </p:nvPr>
        </p:nvSpPr>
        <p:spPr>
          <a:xfrm>
            <a:off x="428529" y="2733512"/>
            <a:ext cx="7003402" cy="3739240"/>
          </a:xfrm>
          <a:prstGeom prst="rect">
            <a:avLst/>
          </a:prstGeom>
        </p:spPr>
        <p:txBody>
          <a:bodyPr>
            <a:normAutofit/>
          </a:bodyPr>
          <a:lstStyle/>
          <a:p>
            <a:pPr marL="0" indent="0">
              <a:buNone/>
            </a:pPr>
            <a:r>
              <a:rPr lang="uk-UA" dirty="0" err="1">
                <a:solidFill>
                  <a:srgbClr val="000000"/>
                </a:solidFill>
                <a:latin typeface="+mn-lt"/>
              </a:rPr>
              <a:t>Гендерно</a:t>
            </a:r>
            <a:r>
              <a:rPr lang="uk-UA" dirty="0">
                <a:solidFill>
                  <a:srgbClr val="000000"/>
                </a:solidFill>
                <a:latin typeface="+mn-lt"/>
              </a:rPr>
              <a:t>-рольова поведінка дитини формується під впливом соціуму та важливих людей</a:t>
            </a:r>
          </a:p>
          <a:p>
            <a:pPr marL="288925" indent="0">
              <a:buNone/>
            </a:pPr>
            <a:r>
              <a:rPr lang="uk-UA" sz="2000" dirty="0">
                <a:solidFill>
                  <a:srgbClr val="000000"/>
                </a:solidFill>
                <a:latin typeface="+mn-lt"/>
              </a:rPr>
              <a:t>Членів сім’ї, друзів, медіа</a:t>
            </a:r>
            <a:endParaRPr lang="en-US" sz="2000" dirty="0">
              <a:solidFill>
                <a:srgbClr val="000000"/>
              </a:solidFill>
              <a:latin typeface="+mn-lt"/>
            </a:endParaRPr>
          </a:p>
          <a:p>
            <a:pPr marL="0" indent="0">
              <a:spcBef>
                <a:spcPts val="0"/>
              </a:spcBef>
              <a:buNone/>
            </a:pPr>
            <a:endParaRPr lang="uk-UA" sz="1200" dirty="0">
              <a:solidFill>
                <a:srgbClr val="000000"/>
              </a:solidFill>
              <a:latin typeface="+mn-lt"/>
            </a:endParaRPr>
          </a:p>
          <a:p>
            <a:pPr marL="0" indent="0">
              <a:spcBef>
                <a:spcPts val="0"/>
              </a:spcBef>
              <a:buNone/>
            </a:pPr>
            <a:r>
              <a:rPr lang="uk-UA" dirty="0">
                <a:solidFill>
                  <a:srgbClr val="000000"/>
                </a:solidFill>
                <a:latin typeface="+mn-lt"/>
              </a:rPr>
              <a:t>Гендерна експансивна поведінка</a:t>
            </a:r>
            <a:endParaRPr lang="en-US" dirty="0">
              <a:solidFill>
                <a:srgbClr val="000000"/>
              </a:solidFill>
              <a:latin typeface="+mn-lt"/>
            </a:endParaRPr>
          </a:p>
          <a:p>
            <a:pPr marL="288925" lvl="1" indent="0">
              <a:buNone/>
            </a:pPr>
            <a:r>
              <a:rPr lang="uk-UA" sz="2000" dirty="0">
                <a:solidFill>
                  <a:srgbClr val="000000"/>
                </a:solidFill>
                <a:latin typeface="+mn-lt"/>
              </a:rPr>
              <a:t>Звична для маленьких дітей, які цікавляться іграшками, одягом та поведінкою обох статей</a:t>
            </a:r>
            <a:endParaRPr lang="en-US" sz="1567" dirty="0">
              <a:solidFill>
                <a:srgbClr val="000000"/>
              </a:solidFill>
              <a:latin typeface="+mn-lt"/>
            </a:endParaRPr>
          </a:p>
          <a:p>
            <a:pPr marL="457200" lvl="1" indent="0">
              <a:buNone/>
            </a:pPr>
            <a:endParaRPr lang="uk-UA" sz="1100" dirty="0">
              <a:solidFill>
                <a:srgbClr val="000000"/>
              </a:solidFill>
              <a:latin typeface="+mn-lt"/>
            </a:endParaRPr>
          </a:p>
          <a:p>
            <a:pPr marL="0" indent="0">
              <a:spcBef>
                <a:spcPts val="0"/>
              </a:spcBef>
              <a:buNone/>
            </a:pPr>
            <a:r>
              <a:rPr lang="uk-UA" dirty="0">
                <a:solidFill>
                  <a:srgbClr val="000000"/>
                </a:solidFill>
                <a:latin typeface="+mn-lt"/>
              </a:rPr>
              <a:t>В деяких випадках гендерна ідентичність збігається із визначеною при народженні</a:t>
            </a:r>
            <a:endParaRPr lang="en-US" dirty="0">
              <a:solidFill>
                <a:srgbClr val="000000"/>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128" y="2560463"/>
            <a:ext cx="1246445" cy="16335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931" y="4256208"/>
            <a:ext cx="1620653" cy="923665"/>
          </a:xfrm>
          <a:prstGeom prst="rect">
            <a:avLst/>
          </a:prstGeom>
        </p:spPr>
      </p:pic>
      <p:pic>
        <p:nvPicPr>
          <p:cNvPr id="1026" name="Picture 2" descr="http://babysideburns.com/wp-content/uploads/2014/05/HoldenTutu-e14013923804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6139" y="5304260"/>
            <a:ext cx="1316940" cy="15537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5053" y="1262430"/>
            <a:ext cx="8508908" cy="1200329"/>
          </a:xfrm>
          <a:prstGeom prst="rect">
            <a:avLst/>
          </a:prstGeom>
        </p:spPr>
        <p:txBody>
          <a:bodyPr wrap="square">
            <a:spAutoFit/>
          </a:bodyPr>
          <a:lstStyle/>
          <a:p>
            <a:pPr algn="ctr"/>
            <a:r>
              <a:rPr lang="en-US" i="1" dirty="0">
                <a:solidFill>
                  <a:srgbClr val="C00000"/>
                </a:solidFill>
              </a:rPr>
              <a:t>“</a:t>
            </a:r>
            <a:r>
              <a:rPr lang="uk-UA" i="1" dirty="0">
                <a:solidFill>
                  <a:srgbClr val="C00000"/>
                </a:solidFill>
              </a:rPr>
              <a:t>Клінічні спостереження виявили, що гендерна ідентичність дитини є стійкою до батьківського чи соціального втручання, тоді як гендерне вираження є більш соціально піддатливим</a:t>
            </a:r>
            <a:r>
              <a:rPr lang="en-US" i="1" dirty="0">
                <a:solidFill>
                  <a:srgbClr val="C00000"/>
                </a:solidFill>
              </a:rPr>
              <a:t>.” </a:t>
            </a:r>
          </a:p>
          <a:p>
            <a:endParaRPr lang="en-US" dirty="0"/>
          </a:p>
        </p:txBody>
      </p:sp>
      <p:sp>
        <p:nvSpPr>
          <p:cNvPr id="8" name="TextBox 3"/>
          <p:cNvSpPr txBox="1">
            <a:spLocks noChangeArrowheads="1"/>
          </p:cNvSpPr>
          <p:nvPr/>
        </p:nvSpPr>
        <p:spPr bwMode="auto">
          <a:xfrm>
            <a:off x="5764982" y="2185760"/>
            <a:ext cx="28223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uk-UA" sz="1200" dirty="0" err="1">
                <a:latin typeface="+mj-lt"/>
              </a:rPr>
              <a:t>Вейнс</a:t>
            </a:r>
            <a:r>
              <a:rPr lang="uk-UA" sz="1200" dirty="0">
                <a:latin typeface="+mj-lt"/>
              </a:rPr>
              <a:t> та інші, Педіатрія, </a:t>
            </a:r>
            <a:r>
              <a:rPr lang="uk-UA" sz="1200" dirty="0" err="1">
                <a:latin typeface="+mj-lt"/>
              </a:rPr>
              <a:t>Грудент</a:t>
            </a:r>
            <a:r>
              <a:rPr lang="en-US" sz="1200" dirty="0">
                <a:latin typeface="+mj-lt"/>
              </a:rPr>
              <a:t> 2014</a:t>
            </a:r>
          </a:p>
        </p:txBody>
      </p:sp>
    </p:spTree>
    <p:extLst>
      <p:ext uri="{BB962C8B-B14F-4D97-AF65-F5344CB8AC3E}">
        <p14:creationId xmlns:p14="http://schemas.microsoft.com/office/powerpoint/2010/main" val="2881403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group of people standing in a field&#10;&#10;Description automatically generated">
            <a:extLst>
              <a:ext uri="{FF2B5EF4-FFF2-40B4-BE49-F238E27FC236}">
                <a16:creationId xmlns:a16="http://schemas.microsoft.com/office/drawing/2014/main" id="{5DA21384-83D0-42E3-8541-6F68F68DE95A}"/>
              </a:ext>
            </a:extLst>
          </p:cNvPr>
          <p:cNvPicPr>
            <a:picLocks noChangeAspect="1"/>
          </p:cNvPicPr>
          <p:nvPr/>
        </p:nvPicPr>
        <p:blipFill rotWithShape="1">
          <a:blip r:embed="rId2"/>
          <a:srcRect r="14159"/>
          <a:stretch/>
        </p:blipFill>
        <p:spPr>
          <a:xfrm>
            <a:off x="654090" y="-1"/>
            <a:ext cx="7835820" cy="6852199"/>
          </a:xfrm>
          <a:prstGeom prst="rect">
            <a:avLst/>
          </a:prstGeom>
        </p:spPr>
      </p:pic>
    </p:spTree>
    <p:extLst>
      <p:ext uri="{BB962C8B-B14F-4D97-AF65-F5344CB8AC3E}">
        <p14:creationId xmlns:p14="http://schemas.microsoft.com/office/powerpoint/2010/main" val="43284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4294967295"/>
          </p:nvPr>
        </p:nvSpPr>
        <p:spPr>
          <a:xfrm>
            <a:off x="1427480" y="1777595"/>
            <a:ext cx="6289040" cy="2215285"/>
          </a:xfrm>
        </p:spPr>
        <p:txBody>
          <a:bodyPr>
            <a:normAutofit/>
          </a:bodyPr>
          <a:lstStyle/>
          <a:p>
            <a:pPr marL="0" indent="0">
              <a:buNone/>
            </a:pPr>
            <a:r>
              <a:rPr lang="uk-UA" sz="2800" b="1" dirty="0">
                <a:solidFill>
                  <a:srgbClr val="000000"/>
                </a:solidFill>
                <a:latin typeface="+mn-lt"/>
              </a:rPr>
              <a:t>Гендерна дисфорія</a:t>
            </a:r>
            <a:r>
              <a:rPr lang="en-US" sz="2800" b="1" dirty="0">
                <a:solidFill>
                  <a:srgbClr val="000000"/>
                </a:solidFill>
                <a:latin typeface="+mn-lt"/>
              </a:rPr>
              <a:t> </a:t>
            </a:r>
            <a:r>
              <a:rPr lang="en-US" sz="2800" dirty="0">
                <a:solidFill>
                  <a:srgbClr val="000000"/>
                </a:solidFill>
                <a:latin typeface="+mn-lt"/>
              </a:rPr>
              <a:t>(DSM</a:t>
            </a:r>
            <a:r>
              <a:rPr lang="uk-UA" sz="2800" dirty="0">
                <a:solidFill>
                  <a:srgbClr val="000000"/>
                </a:solidFill>
                <a:latin typeface="+mn-lt"/>
              </a:rPr>
              <a:t> </a:t>
            </a:r>
            <a:r>
              <a:rPr lang="en-US" sz="2800" dirty="0">
                <a:solidFill>
                  <a:srgbClr val="000000"/>
                </a:solidFill>
                <a:latin typeface="+mn-lt"/>
              </a:rPr>
              <a:t>5)</a:t>
            </a:r>
          </a:p>
          <a:p>
            <a:pPr marL="457200" lvl="1" indent="0">
              <a:buNone/>
            </a:pPr>
            <a:r>
              <a:rPr lang="uk-UA" dirty="0">
                <a:solidFill>
                  <a:srgbClr val="000000"/>
                </a:solidFill>
                <a:latin typeface="+mn-lt"/>
              </a:rPr>
              <a:t>Дистрес спричинений невідповідністю між гендерною ідентичністю особи та її статтю визначеною при народженні</a:t>
            </a:r>
            <a:endParaRPr lang="en-US" b="1" dirty="0">
              <a:solidFill>
                <a:schemeClr val="tx1"/>
              </a:solidFill>
            </a:endParaRPr>
          </a:p>
        </p:txBody>
      </p:sp>
      <p:sp>
        <p:nvSpPr>
          <p:cNvPr id="7" name="Title 1"/>
          <p:cNvSpPr>
            <a:spLocks noGrp="1"/>
          </p:cNvSpPr>
          <p:nvPr>
            <p:ph type="title"/>
          </p:nvPr>
        </p:nvSpPr>
        <p:spPr>
          <a:xfrm>
            <a:off x="0" y="326866"/>
            <a:ext cx="9144000" cy="1107404"/>
          </a:xfrm>
        </p:spPr>
        <p:txBody>
          <a:bodyPr>
            <a:normAutofit/>
          </a:bodyPr>
          <a:lstStyle/>
          <a:p>
            <a:r>
              <a:rPr lang="uk-UA" dirty="0"/>
              <a:t>Ідентичність проти Діагнозу</a:t>
            </a:r>
            <a:endParaRPr lang="en-US" dirty="0"/>
          </a:p>
        </p:txBody>
      </p:sp>
      <p:sp>
        <p:nvSpPr>
          <p:cNvPr id="4" name="Footer Placeholder 10">
            <a:extLst>
              <a:ext uri="{FF2B5EF4-FFF2-40B4-BE49-F238E27FC236}">
                <a16:creationId xmlns:a16="http://schemas.microsoft.com/office/drawing/2014/main" id="{5EB07FD0-8AAB-4CA2-8884-8AB8BB43A4E7}"/>
              </a:ext>
            </a:extLst>
          </p:cNvPr>
          <p:cNvSpPr txBox="1">
            <a:spLocks/>
          </p:cNvSpPr>
          <p:nvPr/>
        </p:nvSpPr>
        <p:spPr bwMode="auto">
          <a:xfrm>
            <a:off x="0" y="4336204"/>
            <a:ext cx="9144000" cy="1531195"/>
          </a:xfrm>
          <a:prstGeom prst="rect">
            <a:avLst/>
          </a:prstGeom>
          <a:noFill/>
          <a:ln w="9525">
            <a:noFill/>
            <a:miter lim="800000"/>
            <a:headEnd/>
            <a:tailEnd/>
          </a:ln>
        </p:spPr>
        <p:txBody>
          <a:bodyPr wrap="none" anchor="b">
            <a:normAutofit/>
          </a:bodyPr>
          <a:lstStyle/>
          <a:p>
            <a:pPr algn="ctr"/>
            <a:r>
              <a:rPr lang="uk-UA" sz="2800" dirty="0">
                <a:solidFill>
                  <a:srgbClr val="000000"/>
                </a:solidFill>
              </a:rPr>
              <a:t>Не всі люди з гендерною </a:t>
            </a:r>
            <a:endParaRPr lang="en-US" sz="2800" dirty="0">
              <a:solidFill>
                <a:srgbClr val="000000"/>
              </a:solidFill>
            </a:endParaRPr>
          </a:p>
          <a:p>
            <a:pPr algn="ctr"/>
            <a:r>
              <a:rPr lang="uk-UA" sz="2800" dirty="0">
                <a:solidFill>
                  <a:srgbClr val="000000"/>
                </a:solidFill>
              </a:rPr>
              <a:t>невідповідністю/трансгендери</a:t>
            </a:r>
          </a:p>
          <a:p>
            <a:pPr algn="ctr"/>
            <a:r>
              <a:rPr lang="uk-UA" sz="2800" dirty="0">
                <a:solidFill>
                  <a:srgbClr val="000000"/>
                </a:solidFill>
              </a:rPr>
              <a:t>переживають </a:t>
            </a:r>
            <a:r>
              <a:rPr lang="uk-UA" sz="2800" dirty="0" err="1">
                <a:solidFill>
                  <a:srgbClr val="000000"/>
                </a:solidFill>
              </a:rPr>
              <a:t>дисфорію</a:t>
            </a:r>
            <a:r>
              <a:rPr lang="en-US" sz="2800" dirty="0">
                <a:solidFill>
                  <a:srgbClr val="000000"/>
                </a:solidFill>
              </a:rPr>
              <a:t>! </a:t>
            </a:r>
          </a:p>
        </p:txBody>
      </p:sp>
    </p:spTree>
    <p:extLst>
      <p:ext uri="{BB962C8B-B14F-4D97-AF65-F5344CB8AC3E}">
        <p14:creationId xmlns:p14="http://schemas.microsoft.com/office/powerpoint/2010/main" val="42433148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155"/>
            <a:ext cx="9144000" cy="1066800"/>
          </a:xfrm>
        </p:spPr>
        <p:txBody>
          <a:bodyPr>
            <a:normAutofit/>
          </a:bodyPr>
          <a:lstStyle/>
          <a:p>
            <a:r>
              <a:rPr lang="uk-UA" dirty="0"/>
              <a:t>Гендерна дисфорія</a:t>
            </a:r>
            <a:endParaRPr lang="en-US" dirty="0"/>
          </a:p>
        </p:txBody>
      </p:sp>
      <p:sp>
        <p:nvSpPr>
          <p:cNvPr id="6" name="Content Placeholder 5"/>
          <p:cNvSpPr>
            <a:spLocks noGrp="1"/>
          </p:cNvSpPr>
          <p:nvPr>
            <p:ph idx="4294967295"/>
          </p:nvPr>
        </p:nvSpPr>
        <p:spPr>
          <a:xfrm>
            <a:off x="426664" y="1651549"/>
            <a:ext cx="8290672" cy="4287056"/>
          </a:xfrm>
          <a:prstGeom prst="rect">
            <a:avLst/>
          </a:prstGeom>
        </p:spPr>
        <p:txBody>
          <a:bodyPr>
            <a:normAutofit/>
          </a:bodyPr>
          <a:lstStyle/>
          <a:p>
            <a:pPr marL="0" indent="0">
              <a:buNone/>
            </a:pPr>
            <a:r>
              <a:rPr lang="uk-UA" sz="2800" dirty="0">
                <a:solidFill>
                  <a:srgbClr val="000000"/>
                </a:solidFill>
                <a:latin typeface="+mn-lt"/>
              </a:rPr>
              <a:t>Діти, чия визначена при народженні стать не відповідає гендерній ідентичності, будуть переживати дискомфорт в ранньому дитинстві.</a:t>
            </a:r>
            <a:endParaRPr lang="en-US" sz="2800" dirty="0">
              <a:solidFill>
                <a:srgbClr val="000000"/>
              </a:solidFill>
              <a:latin typeface="+mn-lt"/>
            </a:endParaRPr>
          </a:p>
          <a:p>
            <a:pPr marL="0" indent="0">
              <a:spcBef>
                <a:spcPts val="1200"/>
              </a:spcBef>
              <a:buNone/>
            </a:pPr>
            <a:r>
              <a:rPr lang="uk-UA" sz="2800" dirty="0">
                <a:solidFill>
                  <a:srgbClr val="000000"/>
                </a:solidFill>
                <a:latin typeface="+mn-lt"/>
              </a:rPr>
              <a:t>Дві визначальні точки</a:t>
            </a:r>
            <a:r>
              <a:rPr lang="en-US" sz="2800" dirty="0">
                <a:solidFill>
                  <a:srgbClr val="000000"/>
                </a:solidFill>
                <a:latin typeface="+mn-lt"/>
              </a:rPr>
              <a:t>:</a:t>
            </a:r>
          </a:p>
          <a:p>
            <a:pPr marL="457200" lvl="1" indent="0">
              <a:buNone/>
            </a:pPr>
            <a:r>
              <a:rPr lang="uk-UA" dirty="0">
                <a:solidFill>
                  <a:srgbClr val="000000"/>
                </a:solidFill>
                <a:latin typeface="+mn-lt"/>
              </a:rPr>
              <a:t>Садочок</a:t>
            </a:r>
            <a:endParaRPr lang="en-US" dirty="0">
              <a:solidFill>
                <a:srgbClr val="000000"/>
              </a:solidFill>
              <a:latin typeface="+mn-lt"/>
            </a:endParaRPr>
          </a:p>
          <a:p>
            <a:pPr marL="457200" lvl="1" indent="0">
              <a:buNone/>
            </a:pPr>
            <a:r>
              <a:rPr lang="uk-UA" dirty="0" err="1">
                <a:solidFill>
                  <a:srgbClr val="000000"/>
                </a:solidFill>
                <a:latin typeface="+mn-lt"/>
              </a:rPr>
              <a:t>Пубертат</a:t>
            </a:r>
            <a:endParaRPr lang="en-US" dirty="0">
              <a:solidFill>
                <a:srgbClr val="000000"/>
              </a:solidFill>
              <a:latin typeface="+mn-lt"/>
            </a:endParaRPr>
          </a:p>
          <a:p>
            <a:pPr marL="457200" lvl="1" indent="0">
              <a:buNone/>
            </a:pPr>
            <a:endParaRPr lang="en-US" dirty="0">
              <a:solidFill>
                <a:srgbClr val="000000"/>
              </a:solidFill>
              <a:latin typeface="+mn-lt"/>
            </a:endParaRPr>
          </a:p>
          <a:p>
            <a:pPr marL="0" indent="0">
              <a:buNone/>
            </a:pPr>
            <a:r>
              <a:rPr lang="uk-UA" sz="2800" dirty="0">
                <a:solidFill>
                  <a:srgbClr val="000000"/>
                </a:solidFill>
                <a:latin typeface="+mn-lt"/>
              </a:rPr>
              <a:t>Коли найкращий період для соціального переходу</a:t>
            </a:r>
            <a:r>
              <a:rPr lang="en-US" sz="2800" dirty="0">
                <a:solidFill>
                  <a:srgbClr val="000000"/>
                </a:solidFill>
                <a:latin typeface="+mn-lt"/>
              </a:rPr>
              <a:t>?</a:t>
            </a:r>
          </a:p>
          <a:p>
            <a:pPr lvl="1"/>
            <a:endParaRPr lang="en-US" dirty="0"/>
          </a:p>
        </p:txBody>
      </p:sp>
    </p:spTree>
    <p:extLst>
      <p:ext uri="{BB962C8B-B14F-4D97-AF65-F5344CB8AC3E}">
        <p14:creationId xmlns:p14="http://schemas.microsoft.com/office/powerpoint/2010/main" val="30548581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08490-F3EB-4DCA-8101-0A1ACE1BDF4F}"/>
              </a:ext>
            </a:extLst>
          </p:cNvPr>
          <p:cNvSpPr>
            <a:spLocks noGrp="1"/>
          </p:cNvSpPr>
          <p:nvPr>
            <p:ph type="title"/>
          </p:nvPr>
        </p:nvSpPr>
        <p:spPr>
          <a:xfrm>
            <a:off x="0" y="505400"/>
            <a:ext cx="9144000" cy="828210"/>
          </a:xfrm>
        </p:spPr>
        <p:txBody>
          <a:bodyPr>
            <a:normAutofit/>
          </a:bodyPr>
          <a:lstStyle/>
          <a:p>
            <a:r>
              <a:rPr lang="uk-UA" dirty="0"/>
              <a:t>Підхід підтвердження </a:t>
            </a:r>
            <a:r>
              <a:rPr lang="uk-UA" dirty="0" err="1"/>
              <a:t>гендеру</a:t>
            </a:r>
            <a:endParaRPr lang="en-US" dirty="0"/>
          </a:p>
        </p:txBody>
      </p:sp>
      <p:sp>
        <p:nvSpPr>
          <p:cNvPr id="3" name="Content Placeholder 2">
            <a:extLst>
              <a:ext uri="{FF2B5EF4-FFF2-40B4-BE49-F238E27FC236}">
                <a16:creationId xmlns:a16="http://schemas.microsoft.com/office/drawing/2014/main" id="{619A7313-8065-4FA1-9AD9-4E28FA51BC0A}"/>
              </a:ext>
            </a:extLst>
          </p:cNvPr>
          <p:cNvSpPr>
            <a:spLocks noGrp="1"/>
          </p:cNvSpPr>
          <p:nvPr>
            <p:ph idx="4294967295"/>
          </p:nvPr>
        </p:nvSpPr>
        <p:spPr>
          <a:xfrm>
            <a:off x="530942" y="1750143"/>
            <a:ext cx="8278762" cy="4297363"/>
          </a:xfrm>
          <a:prstGeom prst="rect">
            <a:avLst/>
          </a:prstGeom>
        </p:spPr>
        <p:txBody>
          <a:bodyPr>
            <a:normAutofit fontScale="92500" lnSpcReduction="10000"/>
          </a:bodyPr>
          <a:lstStyle/>
          <a:p>
            <a:pPr marL="0" indent="0">
              <a:lnSpc>
                <a:spcPct val="130000"/>
              </a:lnSpc>
              <a:spcBef>
                <a:spcPts val="1200"/>
              </a:spcBef>
              <a:buNone/>
            </a:pPr>
            <a:r>
              <a:rPr lang="uk-UA" sz="2800" dirty="0">
                <a:solidFill>
                  <a:srgbClr val="000000"/>
                </a:solidFill>
                <a:latin typeface="+mn-lt"/>
              </a:rPr>
              <a:t>Підтвердження гендерної ідентичності в даний момент</a:t>
            </a:r>
            <a:endParaRPr lang="en-US" sz="2800" dirty="0">
              <a:solidFill>
                <a:srgbClr val="000000"/>
              </a:solidFill>
              <a:latin typeface="+mn-lt"/>
            </a:endParaRPr>
          </a:p>
          <a:p>
            <a:pPr marL="0" indent="0">
              <a:lnSpc>
                <a:spcPct val="130000"/>
              </a:lnSpc>
              <a:spcBef>
                <a:spcPts val="1200"/>
              </a:spcBef>
              <a:buNone/>
            </a:pPr>
            <a:r>
              <a:rPr lang="uk-UA" sz="2800" dirty="0">
                <a:solidFill>
                  <a:srgbClr val="000000"/>
                </a:solidFill>
                <a:latin typeface="+mn-lt"/>
              </a:rPr>
              <a:t>Розуміння мотивів</a:t>
            </a:r>
            <a:endParaRPr lang="en-US" sz="2800" dirty="0">
              <a:solidFill>
                <a:srgbClr val="000000"/>
              </a:solidFill>
              <a:latin typeface="+mn-lt"/>
            </a:endParaRPr>
          </a:p>
          <a:p>
            <a:pPr marL="0" indent="0">
              <a:lnSpc>
                <a:spcPct val="130000"/>
              </a:lnSpc>
              <a:spcBef>
                <a:spcPts val="1200"/>
              </a:spcBef>
              <a:buNone/>
            </a:pPr>
            <a:r>
              <a:rPr lang="uk-UA" sz="2800" dirty="0">
                <a:solidFill>
                  <a:srgbClr val="000000"/>
                </a:solidFill>
                <a:latin typeface="+mn-lt"/>
              </a:rPr>
              <a:t>Дозвольте дослідити гендерну ідентичність</a:t>
            </a:r>
          </a:p>
          <a:p>
            <a:pPr marL="0" indent="0">
              <a:lnSpc>
                <a:spcPct val="130000"/>
              </a:lnSpc>
              <a:spcBef>
                <a:spcPts val="1200"/>
              </a:spcBef>
              <a:buNone/>
            </a:pPr>
            <a:r>
              <a:rPr lang="uk-UA" sz="2800" dirty="0">
                <a:solidFill>
                  <a:srgbClr val="000000"/>
                </a:solidFill>
                <a:latin typeface="+mn-lt"/>
              </a:rPr>
              <a:t>Допоможіть у пошуках інтересів та поведінки</a:t>
            </a:r>
            <a:endParaRPr lang="en-US" sz="2800" dirty="0">
              <a:solidFill>
                <a:srgbClr val="000000"/>
              </a:solidFill>
              <a:latin typeface="+mn-lt"/>
            </a:endParaRPr>
          </a:p>
          <a:p>
            <a:pPr marL="0" indent="0">
              <a:lnSpc>
                <a:spcPct val="130000"/>
              </a:lnSpc>
              <a:spcBef>
                <a:spcPts val="1200"/>
              </a:spcBef>
              <a:buNone/>
            </a:pPr>
            <a:r>
              <a:rPr lang="en-US" sz="2800" dirty="0">
                <a:solidFill>
                  <a:srgbClr val="000000"/>
                </a:solidFill>
                <a:latin typeface="+mn-lt"/>
              </a:rPr>
              <a:t>Early gender transition should prioritize psychological well-being </a:t>
            </a:r>
          </a:p>
          <a:p>
            <a:pPr indent="-228600"/>
            <a:r>
              <a:rPr lang="uk-UA" dirty="0">
                <a:solidFill>
                  <a:srgbClr val="000000"/>
                </a:solidFill>
              </a:rPr>
              <a:t>Ранній гендерний перехід повинен на перше місце ставити психологічне благополуччя</a:t>
            </a:r>
            <a:endParaRPr lang="en-US" dirty="0">
              <a:solidFill>
                <a:srgbClr val="000000"/>
              </a:solidFill>
            </a:endParaRPr>
          </a:p>
        </p:txBody>
      </p:sp>
      <p:sp>
        <p:nvSpPr>
          <p:cNvPr id="6" name="TextBox 5">
            <a:extLst>
              <a:ext uri="{FF2B5EF4-FFF2-40B4-BE49-F238E27FC236}">
                <a16:creationId xmlns:a16="http://schemas.microsoft.com/office/drawing/2014/main" id="{B5518D09-7A1F-4F26-8548-409E38E0B664}"/>
              </a:ext>
            </a:extLst>
          </p:cNvPr>
          <p:cNvSpPr txBox="1"/>
          <p:nvPr/>
        </p:nvSpPr>
        <p:spPr>
          <a:xfrm>
            <a:off x="3413760" y="6280051"/>
            <a:ext cx="4994145" cy="307777"/>
          </a:xfrm>
          <a:prstGeom prst="rect">
            <a:avLst/>
          </a:prstGeom>
          <a:noFill/>
        </p:spPr>
        <p:txBody>
          <a:bodyPr wrap="square" rtlCol="0">
            <a:spAutoFit/>
          </a:bodyPr>
          <a:lstStyle/>
          <a:p>
            <a:r>
              <a:rPr lang="en-US" sz="1400" dirty="0">
                <a:solidFill>
                  <a:srgbClr val="000000"/>
                </a:solidFill>
              </a:rPr>
              <a:t>Edwards-Leeper et </a:t>
            </a:r>
            <a:r>
              <a:rPr lang="en-US" sz="1400" i="1" dirty="0">
                <a:solidFill>
                  <a:srgbClr val="000000"/>
                </a:solidFill>
              </a:rPr>
              <a:t>al. Psych Sex Orient and Gender Diversity</a:t>
            </a:r>
            <a:r>
              <a:rPr lang="en-US" sz="1400" dirty="0">
                <a:solidFill>
                  <a:srgbClr val="000000"/>
                </a:solidFill>
              </a:rPr>
              <a:t>, 2016</a:t>
            </a:r>
          </a:p>
        </p:txBody>
      </p:sp>
    </p:spTree>
    <p:extLst>
      <p:ext uri="{BB962C8B-B14F-4D97-AF65-F5344CB8AC3E}">
        <p14:creationId xmlns:p14="http://schemas.microsoft.com/office/powerpoint/2010/main" val="53489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45916"/>
            <a:ext cx="9144000" cy="1030287"/>
          </a:xfrm>
        </p:spPr>
        <p:txBody>
          <a:bodyPr>
            <a:normAutofit/>
          </a:bodyPr>
          <a:lstStyle/>
          <a:p>
            <a:r>
              <a:rPr lang="uk-UA" dirty="0"/>
              <a:t>Різні етапи переходу</a:t>
            </a:r>
            <a:endParaRPr lang="en-US" dirty="0"/>
          </a:p>
        </p:txBody>
      </p:sp>
      <p:sp>
        <p:nvSpPr>
          <p:cNvPr id="3" name="Content Placeholder 2"/>
          <p:cNvSpPr>
            <a:spLocks noGrp="1"/>
          </p:cNvSpPr>
          <p:nvPr>
            <p:ph idx="1"/>
          </p:nvPr>
        </p:nvSpPr>
        <p:spPr>
          <a:xfrm>
            <a:off x="1365153" y="1602751"/>
            <a:ext cx="6413693" cy="4394189"/>
          </a:xfrm>
        </p:spPr>
        <p:txBody>
          <a:bodyPr>
            <a:noAutofit/>
          </a:bodyPr>
          <a:lstStyle/>
          <a:p>
            <a:pPr marL="0" indent="0">
              <a:buNone/>
            </a:pPr>
            <a:r>
              <a:rPr lang="uk-UA" sz="2800" dirty="0">
                <a:solidFill>
                  <a:srgbClr val="000000"/>
                </a:solidFill>
                <a:latin typeface="+mn-lt"/>
              </a:rPr>
              <a:t>Соціальний перехід</a:t>
            </a:r>
            <a:endParaRPr lang="en-US" sz="2800" dirty="0">
              <a:solidFill>
                <a:srgbClr val="000000"/>
              </a:solidFill>
              <a:latin typeface="+mn-lt"/>
            </a:endParaRPr>
          </a:p>
          <a:p>
            <a:pPr marL="342900" lvl="1" indent="0">
              <a:buNone/>
            </a:pPr>
            <a:r>
              <a:rPr lang="uk-UA" dirty="0">
                <a:solidFill>
                  <a:srgbClr val="000000"/>
                </a:solidFill>
                <a:latin typeface="+mn-lt"/>
              </a:rPr>
              <a:t>Зміна в гендерній ролі</a:t>
            </a:r>
            <a:endParaRPr lang="en-US" dirty="0">
              <a:solidFill>
                <a:srgbClr val="000000"/>
              </a:solidFill>
              <a:latin typeface="+mn-lt"/>
            </a:endParaRPr>
          </a:p>
          <a:p>
            <a:pPr marL="342900" lvl="1" indent="0">
              <a:buNone/>
            </a:pPr>
            <a:r>
              <a:rPr lang="uk-UA" dirty="0">
                <a:solidFill>
                  <a:srgbClr val="000000"/>
                </a:solidFill>
                <a:latin typeface="+mn-lt"/>
              </a:rPr>
              <a:t>Розкриття</a:t>
            </a:r>
            <a:endParaRPr lang="en-US" dirty="0">
              <a:solidFill>
                <a:srgbClr val="000000"/>
              </a:solidFill>
              <a:latin typeface="+mn-lt"/>
            </a:endParaRPr>
          </a:p>
          <a:p>
            <a:pPr marL="342900" lvl="1" indent="0">
              <a:buNone/>
            </a:pPr>
            <a:endParaRPr lang="en-US" sz="1000" dirty="0">
              <a:solidFill>
                <a:srgbClr val="000000"/>
              </a:solidFill>
              <a:latin typeface="+mn-lt"/>
            </a:endParaRPr>
          </a:p>
          <a:p>
            <a:pPr marL="0" indent="0">
              <a:spcBef>
                <a:spcPts val="0"/>
              </a:spcBef>
              <a:buNone/>
            </a:pPr>
            <a:r>
              <a:rPr lang="uk-UA" sz="2800" dirty="0">
                <a:solidFill>
                  <a:srgbClr val="000000"/>
                </a:solidFill>
                <a:latin typeface="+mn-lt"/>
              </a:rPr>
              <a:t>Фізичний перехід</a:t>
            </a:r>
            <a:endParaRPr lang="en-US" sz="2800" dirty="0">
              <a:solidFill>
                <a:srgbClr val="000000"/>
              </a:solidFill>
              <a:latin typeface="+mn-lt"/>
            </a:endParaRPr>
          </a:p>
          <a:p>
            <a:pPr marL="342900" lvl="1" indent="0">
              <a:buNone/>
            </a:pPr>
            <a:r>
              <a:rPr lang="uk-UA" dirty="0">
                <a:solidFill>
                  <a:srgbClr val="000000"/>
                </a:solidFill>
                <a:latin typeface="+mn-lt"/>
              </a:rPr>
              <a:t>Зміна гендерного вираження</a:t>
            </a:r>
            <a:endParaRPr lang="en-US" dirty="0">
              <a:solidFill>
                <a:srgbClr val="000000"/>
              </a:solidFill>
              <a:latin typeface="+mn-lt"/>
            </a:endParaRPr>
          </a:p>
          <a:p>
            <a:pPr marL="342900" lvl="1" indent="0">
              <a:buNone/>
            </a:pPr>
            <a:endParaRPr lang="en-US" sz="1000" dirty="0">
              <a:solidFill>
                <a:srgbClr val="000000"/>
              </a:solidFill>
              <a:latin typeface="+mn-lt"/>
            </a:endParaRPr>
          </a:p>
          <a:p>
            <a:pPr marL="0" indent="0">
              <a:spcBef>
                <a:spcPts val="0"/>
              </a:spcBef>
              <a:buNone/>
            </a:pPr>
            <a:r>
              <a:rPr lang="uk-UA" sz="2800" dirty="0">
                <a:solidFill>
                  <a:srgbClr val="000000"/>
                </a:solidFill>
                <a:latin typeface="+mn-lt"/>
              </a:rPr>
              <a:t>Медичний перехід</a:t>
            </a:r>
            <a:endParaRPr lang="en-US" sz="2800" dirty="0">
              <a:solidFill>
                <a:srgbClr val="000000"/>
              </a:solidFill>
              <a:latin typeface="+mn-lt"/>
            </a:endParaRPr>
          </a:p>
          <a:p>
            <a:pPr marL="342900" lvl="1" indent="0">
              <a:buNone/>
            </a:pPr>
            <a:r>
              <a:rPr lang="uk-UA" dirty="0">
                <a:solidFill>
                  <a:srgbClr val="000000"/>
                </a:solidFill>
                <a:latin typeface="+mn-lt"/>
              </a:rPr>
              <a:t>Гормональна терапія/придушення </a:t>
            </a:r>
            <a:r>
              <a:rPr lang="uk-UA" dirty="0" err="1">
                <a:solidFill>
                  <a:srgbClr val="000000"/>
                </a:solidFill>
                <a:latin typeface="+mn-lt"/>
              </a:rPr>
              <a:t>пубертату</a:t>
            </a:r>
            <a:endParaRPr lang="en-US" dirty="0">
              <a:solidFill>
                <a:srgbClr val="000000"/>
              </a:solidFill>
              <a:latin typeface="+mn-lt"/>
            </a:endParaRPr>
          </a:p>
          <a:p>
            <a:pPr marL="342900" lvl="1" indent="0">
              <a:buNone/>
            </a:pPr>
            <a:r>
              <a:rPr lang="uk-UA" dirty="0">
                <a:solidFill>
                  <a:srgbClr val="000000"/>
                </a:solidFill>
                <a:latin typeface="+mn-lt"/>
              </a:rPr>
              <a:t>Хірургічні втручання</a:t>
            </a:r>
            <a:endParaRPr lang="en-US" dirty="0">
              <a:solidFill>
                <a:srgbClr val="000000"/>
              </a:solidFill>
              <a:latin typeface="+mn-lt"/>
            </a:endParaRPr>
          </a:p>
        </p:txBody>
      </p:sp>
    </p:spTree>
    <p:extLst>
      <p:ext uri="{BB962C8B-B14F-4D97-AF65-F5344CB8AC3E}">
        <p14:creationId xmlns:p14="http://schemas.microsoft.com/office/powerpoint/2010/main" val="3570045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38"/>
            <a:ext cx="9144000" cy="1430517"/>
          </a:xfrm>
        </p:spPr>
        <p:txBody>
          <a:bodyPr>
            <a:normAutofit/>
          </a:bodyPr>
          <a:lstStyle/>
          <a:p>
            <a:r>
              <a:rPr lang="uk-UA" dirty="0"/>
              <a:t>Придушення </a:t>
            </a:r>
            <a:r>
              <a:rPr lang="uk-UA" dirty="0" err="1"/>
              <a:t>пубертату</a:t>
            </a:r>
            <a:endParaRPr lang="en-US" dirty="0"/>
          </a:p>
        </p:txBody>
      </p:sp>
      <p:sp>
        <p:nvSpPr>
          <p:cNvPr id="3" name="Content Placeholder 2"/>
          <p:cNvSpPr>
            <a:spLocks noGrp="1"/>
          </p:cNvSpPr>
          <p:nvPr>
            <p:ph idx="1"/>
          </p:nvPr>
        </p:nvSpPr>
        <p:spPr>
          <a:xfrm>
            <a:off x="1819091" y="1558456"/>
            <a:ext cx="5505818" cy="4648115"/>
          </a:xfrm>
        </p:spPr>
        <p:txBody>
          <a:bodyPr>
            <a:normAutofit/>
          </a:bodyPr>
          <a:lstStyle/>
          <a:p>
            <a:pPr marL="0" indent="0">
              <a:lnSpc>
                <a:spcPct val="150000"/>
              </a:lnSpc>
              <a:spcBef>
                <a:spcPts val="1200"/>
              </a:spcBef>
              <a:buNone/>
            </a:pPr>
            <a:r>
              <a:rPr lang="uk-UA" sz="2800" dirty="0">
                <a:solidFill>
                  <a:srgbClr val="000000"/>
                </a:solidFill>
                <a:latin typeface="+mn-lt"/>
              </a:rPr>
              <a:t>Переваги</a:t>
            </a:r>
            <a:r>
              <a:rPr lang="en-US" sz="2800" dirty="0">
                <a:solidFill>
                  <a:srgbClr val="000000"/>
                </a:solidFill>
                <a:latin typeface="+mn-lt"/>
              </a:rPr>
              <a:t>:</a:t>
            </a:r>
          </a:p>
          <a:p>
            <a:pPr marL="230188" indent="0">
              <a:spcBef>
                <a:spcPts val="0"/>
              </a:spcBef>
              <a:spcAft>
                <a:spcPts val="600"/>
              </a:spcAft>
              <a:buNone/>
            </a:pPr>
            <a:r>
              <a:rPr lang="uk-UA" dirty="0" err="1">
                <a:solidFill>
                  <a:srgbClr val="000000"/>
                </a:solidFill>
                <a:latin typeface="+mn-lt"/>
              </a:rPr>
              <a:t>Препубертатна</a:t>
            </a:r>
            <a:r>
              <a:rPr lang="uk-UA" dirty="0">
                <a:solidFill>
                  <a:srgbClr val="000000"/>
                </a:solidFill>
                <a:latin typeface="+mn-lt"/>
              </a:rPr>
              <a:t> молодь</a:t>
            </a:r>
            <a:endParaRPr lang="en-US" dirty="0">
              <a:solidFill>
                <a:srgbClr val="000000"/>
              </a:solidFill>
              <a:latin typeface="+mn-lt"/>
            </a:endParaRPr>
          </a:p>
          <a:p>
            <a:pPr marL="230188" indent="0">
              <a:spcBef>
                <a:spcPts val="0"/>
              </a:spcBef>
              <a:spcAft>
                <a:spcPts val="600"/>
              </a:spcAft>
              <a:buNone/>
            </a:pPr>
            <a:r>
              <a:rPr lang="uk-UA" dirty="0">
                <a:solidFill>
                  <a:srgbClr val="000000"/>
                </a:solidFill>
                <a:latin typeface="+mn-lt"/>
              </a:rPr>
              <a:t>Запобігання вторинних статевих ознак</a:t>
            </a:r>
          </a:p>
          <a:p>
            <a:pPr marL="230188" indent="0">
              <a:spcBef>
                <a:spcPts val="0"/>
              </a:spcBef>
              <a:spcAft>
                <a:spcPts val="600"/>
              </a:spcAft>
              <a:buNone/>
            </a:pPr>
            <a:r>
              <a:rPr lang="uk-UA" dirty="0">
                <a:solidFill>
                  <a:srgbClr val="000000"/>
                </a:solidFill>
                <a:latin typeface="+mn-lt"/>
              </a:rPr>
              <a:t>Можна зупинити в будь який момент</a:t>
            </a:r>
            <a:endParaRPr lang="en-US" dirty="0">
              <a:solidFill>
                <a:srgbClr val="000000"/>
              </a:solidFill>
              <a:latin typeface="+mn-lt"/>
            </a:endParaRPr>
          </a:p>
          <a:p>
            <a:pPr marL="0" indent="0">
              <a:buNone/>
            </a:pPr>
            <a:r>
              <a:rPr lang="uk-UA" sz="2800" dirty="0">
                <a:solidFill>
                  <a:srgbClr val="000000"/>
                </a:solidFill>
                <a:latin typeface="+mn-lt"/>
              </a:rPr>
              <a:t>Недоліки</a:t>
            </a:r>
            <a:r>
              <a:rPr lang="en-US" sz="2800" dirty="0">
                <a:solidFill>
                  <a:srgbClr val="000000"/>
                </a:solidFill>
                <a:latin typeface="+mn-lt"/>
              </a:rPr>
              <a:t>:</a:t>
            </a:r>
          </a:p>
          <a:p>
            <a:pPr marL="230188" indent="0">
              <a:spcBef>
                <a:spcPts val="0"/>
              </a:spcBef>
              <a:spcAft>
                <a:spcPts val="600"/>
              </a:spcAft>
              <a:buNone/>
            </a:pPr>
            <a:r>
              <a:rPr lang="uk-UA" dirty="0">
                <a:solidFill>
                  <a:srgbClr val="000000"/>
                </a:solidFill>
              </a:rPr>
              <a:t>Ніякого регресу змін</a:t>
            </a:r>
            <a:endParaRPr lang="en-US" dirty="0">
              <a:solidFill>
                <a:srgbClr val="000000"/>
              </a:solidFill>
            </a:endParaRPr>
          </a:p>
          <a:p>
            <a:pPr marL="230188" indent="0">
              <a:spcBef>
                <a:spcPts val="0"/>
              </a:spcBef>
              <a:spcAft>
                <a:spcPts val="600"/>
              </a:spcAft>
              <a:buNone/>
            </a:pPr>
            <a:r>
              <a:rPr lang="uk-UA" dirty="0">
                <a:solidFill>
                  <a:srgbClr val="000000"/>
                </a:solidFill>
              </a:rPr>
              <a:t>Ріст</a:t>
            </a:r>
            <a:endParaRPr lang="en-US" dirty="0">
              <a:solidFill>
                <a:srgbClr val="000000"/>
              </a:solidFill>
            </a:endParaRPr>
          </a:p>
          <a:p>
            <a:pPr marL="230188" indent="0">
              <a:spcBef>
                <a:spcPts val="0"/>
              </a:spcBef>
              <a:spcAft>
                <a:spcPts val="600"/>
              </a:spcAft>
              <a:buNone/>
            </a:pPr>
            <a:r>
              <a:rPr lang="uk-UA" dirty="0">
                <a:solidFill>
                  <a:srgbClr val="000000"/>
                </a:solidFill>
              </a:rPr>
              <a:t>Кістки</a:t>
            </a:r>
            <a:endParaRPr lang="en-US" dirty="0">
              <a:solidFill>
                <a:srgbClr val="000000"/>
              </a:solidFill>
            </a:endParaRPr>
          </a:p>
        </p:txBody>
      </p:sp>
    </p:spTree>
    <p:extLst>
      <p:ext uri="{BB962C8B-B14F-4D97-AF65-F5344CB8AC3E}">
        <p14:creationId xmlns:p14="http://schemas.microsoft.com/office/powerpoint/2010/main" val="30174218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619" y="263059"/>
            <a:ext cx="7604983" cy="828210"/>
          </a:xfrm>
        </p:spPr>
        <p:txBody>
          <a:bodyPr/>
          <a:lstStyle/>
          <a:p>
            <a:r>
              <a:rPr lang="uk-UA" dirty="0" err="1"/>
              <a:t>Однояйцеві</a:t>
            </a:r>
            <a:r>
              <a:rPr lang="uk-UA" dirty="0"/>
              <a:t> близнюки</a:t>
            </a:r>
            <a:endParaRPr lang="en-US" dirty="0"/>
          </a:p>
        </p:txBody>
      </p:sp>
      <p:sp>
        <p:nvSpPr>
          <p:cNvPr id="3" name="Content Placeholder 2"/>
          <p:cNvSpPr>
            <a:spLocks noGrp="1"/>
          </p:cNvSpPr>
          <p:nvPr>
            <p:ph idx="1"/>
          </p:nvPr>
        </p:nvSpPr>
        <p:spPr>
          <a:xfrm>
            <a:off x="1116433" y="6048776"/>
            <a:ext cx="4061254" cy="487363"/>
          </a:xfrm>
        </p:spPr>
        <p:txBody>
          <a:bodyPr/>
          <a:lstStyle/>
          <a:p>
            <a:pPr marL="0" indent="0" algn="ctr">
              <a:buNone/>
            </a:pPr>
            <a:r>
              <a:rPr lang="en-US" sz="3200" dirty="0">
                <a:solidFill>
                  <a:srgbClr val="000000"/>
                </a:solidFill>
              </a:rPr>
              <a:t>Nicole &amp; Jonas Maines</a:t>
            </a:r>
          </a:p>
        </p:txBody>
      </p:sp>
      <p:pic>
        <p:nvPicPr>
          <p:cNvPr id="6" name="Picture 5"/>
          <p:cNvPicPr>
            <a:picLocks noChangeAspect="1"/>
          </p:cNvPicPr>
          <p:nvPr/>
        </p:nvPicPr>
        <p:blipFill>
          <a:blip r:embed="rId2"/>
          <a:stretch>
            <a:fillRect/>
          </a:stretch>
        </p:blipFill>
        <p:spPr>
          <a:xfrm>
            <a:off x="609599" y="1320250"/>
            <a:ext cx="6706163" cy="4458335"/>
          </a:xfrm>
          <a:prstGeom prst="rect">
            <a:avLst/>
          </a:prstGeom>
          <a:effectLst>
            <a:outerShdw blurRad="63500" sx="102000" sy="102000" algn="ctr" rotWithShape="0">
              <a:prstClr val="black">
                <a:alpha val="40000"/>
              </a:prstClr>
            </a:outerShdw>
          </a:effectLst>
        </p:spPr>
      </p:pic>
      <p:pic>
        <p:nvPicPr>
          <p:cNvPr id="4098" name="Picture 2" descr="http://img2.timeinc.net/people/i/2015/news/151026/maines-twins-1-3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739" y="3869053"/>
            <a:ext cx="3985261" cy="2988947"/>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0623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240"/>
            <a:ext cx="9143999" cy="1079725"/>
          </a:xfrm>
        </p:spPr>
        <p:txBody>
          <a:bodyPr>
            <a:normAutofit fontScale="90000"/>
          </a:bodyPr>
          <a:lstStyle/>
          <a:p>
            <a:r>
              <a:rPr lang="uk-UA" dirty="0"/>
              <a:t>Обговорення репродуктивних ф-цій</a:t>
            </a:r>
            <a:endParaRPr lang="en-US" dirty="0"/>
          </a:p>
        </p:txBody>
      </p:sp>
      <p:sp>
        <p:nvSpPr>
          <p:cNvPr id="3" name="Content Placeholder 2"/>
          <p:cNvSpPr>
            <a:spLocks noGrp="1"/>
          </p:cNvSpPr>
          <p:nvPr>
            <p:ph idx="1"/>
          </p:nvPr>
        </p:nvSpPr>
        <p:spPr>
          <a:xfrm>
            <a:off x="915459" y="2040467"/>
            <a:ext cx="7313083" cy="3657600"/>
          </a:xfrm>
        </p:spPr>
        <p:txBody>
          <a:bodyPr/>
          <a:lstStyle/>
          <a:p>
            <a:pPr marL="0" lvl="1" indent="0">
              <a:buNone/>
            </a:pPr>
            <a:r>
              <a:rPr lang="uk-UA" sz="2800" dirty="0">
                <a:solidFill>
                  <a:srgbClr val="000000"/>
                </a:solidFill>
                <a:latin typeface="+mn-lt"/>
              </a:rPr>
              <a:t>Медики повинні обговорити варіанти репродуктивних особливостей з пацієнтом перед тим, ніж почати медичне лікування гендерної дисфорії</a:t>
            </a:r>
          </a:p>
          <a:p>
            <a:pPr marL="0" lvl="1" indent="0">
              <a:buNone/>
            </a:pPr>
            <a:endParaRPr lang="en-US" sz="2800" dirty="0">
              <a:solidFill>
                <a:srgbClr val="000000"/>
              </a:solidFill>
              <a:latin typeface="+mn-lt"/>
            </a:endParaRPr>
          </a:p>
          <a:p>
            <a:pPr marL="0" lvl="1" indent="0">
              <a:buNone/>
            </a:pPr>
            <a:r>
              <a:rPr lang="uk-UA" sz="2800" dirty="0">
                <a:solidFill>
                  <a:srgbClr val="000000"/>
                </a:solidFill>
                <a:latin typeface="+mn-lt"/>
              </a:rPr>
              <a:t>Обговорення повинно мати місце, навіть якщо пацієнт не цікавився цим на час лікування</a:t>
            </a:r>
            <a:endParaRPr lang="en-US" sz="2800" dirty="0">
              <a:solidFill>
                <a:srgbClr val="000000"/>
              </a:solidFill>
              <a:latin typeface="+mn-lt"/>
            </a:endParaRPr>
          </a:p>
          <a:p>
            <a:pPr lvl="1"/>
            <a:endParaRPr lang="en-US" dirty="0"/>
          </a:p>
        </p:txBody>
      </p:sp>
    </p:spTree>
    <p:extLst>
      <p:ext uri="{BB962C8B-B14F-4D97-AF65-F5344CB8AC3E}">
        <p14:creationId xmlns:p14="http://schemas.microsoft.com/office/powerpoint/2010/main" val="29187092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0" y="296429"/>
            <a:ext cx="9144000" cy="1143000"/>
          </a:xfrm>
        </p:spPr>
        <p:txBody>
          <a:bodyPr>
            <a:normAutofit/>
          </a:bodyPr>
          <a:lstStyle/>
          <a:p>
            <a:pPr marL="0" indent="0" algn="ctr">
              <a:buNone/>
            </a:pPr>
            <a:r>
              <a:rPr lang="uk-UA" dirty="0">
                <a:effectLst/>
              </a:rPr>
              <a:t>Ряд медичних послуг</a:t>
            </a:r>
            <a:endParaRPr lang="en-US" dirty="0">
              <a:effectLst/>
            </a:endParaRPr>
          </a:p>
        </p:txBody>
      </p:sp>
      <p:sp>
        <p:nvSpPr>
          <p:cNvPr id="8" name="TextBox 7"/>
          <p:cNvSpPr txBox="1"/>
          <p:nvPr/>
        </p:nvSpPr>
        <p:spPr>
          <a:xfrm>
            <a:off x="505496" y="1675649"/>
            <a:ext cx="7619999" cy="4154984"/>
          </a:xfrm>
          <a:prstGeom prst="rect">
            <a:avLst/>
          </a:prstGeom>
          <a:noFill/>
        </p:spPr>
        <p:txBody>
          <a:bodyPr wrap="square" rtlCol="0">
            <a:spAutoFit/>
          </a:bodyPr>
          <a:lstStyle/>
          <a:p>
            <a:pPr marL="45720" algn="ctr">
              <a:buClr>
                <a:srgbClr val="7030A0"/>
              </a:buClr>
            </a:pPr>
            <a:r>
              <a:rPr lang="uk-UA" sz="2400" dirty="0">
                <a:solidFill>
                  <a:srgbClr val="000000"/>
                </a:solidFill>
                <a:latin typeface="+mj-lt"/>
              </a:rPr>
              <a:t>Придушення </a:t>
            </a:r>
            <a:r>
              <a:rPr lang="uk-UA" sz="2400" dirty="0" err="1">
                <a:solidFill>
                  <a:srgbClr val="000000"/>
                </a:solidFill>
                <a:latin typeface="+mj-lt"/>
              </a:rPr>
              <a:t>пубертату</a:t>
            </a:r>
            <a:r>
              <a:rPr lang="uk-UA" sz="2400" dirty="0">
                <a:solidFill>
                  <a:srgbClr val="000000"/>
                </a:solidFill>
                <a:latin typeface="+mj-lt"/>
              </a:rPr>
              <a:t> та гормональна терапія </a:t>
            </a:r>
            <a:endParaRPr lang="en-US" sz="2400" dirty="0">
              <a:solidFill>
                <a:srgbClr val="000000"/>
              </a:solidFill>
              <a:latin typeface="+mj-lt"/>
            </a:endParaRPr>
          </a:p>
          <a:p>
            <a:pPr marL="45720" algn="ctr">
              <a:buClr>
                <a:srgbClr val="7030A0"/>
              </a:buClr>
            </a:pPr>
            <a:r>
              <a:rPr lang="uk-UA" sz="2400" dirty="0">
                <a:solidFill>
                  <a:srgbClr val="000000"/>
                </a:solidFill>
                <a:latin typeface="+mj-lt"/>
              </a:rPr>
              <a:t>Електроліз та лазерна епіляція</a:t>
            </a:r>
            <a:endParaRPr lang="en-US" sz="2400" dirty="0">
              <a:solidFill>
                <a:srgbClr val="000000"/>
              </a:solidFill>
              <a:latin typeface="+mj-lt"/>
            </a:endParaRPr>
          </a:p>
          <a:p>
            <a:pPr marL="45720" algn="ctr">
              <a:buClr>
                <a:srgbClr val="7030A0"/>
              </a:buClr>
            </a:pPr>
            <a:r>
              <a:rPr lang="uk-UA" sz="2400" dirty="0">
                <a:solidFill>
                  <a:srgbClr val="000000"/>
                </a:solidFill>
                <a:latin typeface="+mj-lt"/>
              </a:rPr>
              <a:t>Тренінг голосових та комунікативних навичок</a:t>
            </a:r>
            <a:endParaRPr lang="en-US" sz="2400" dirty="0">
              <a:solidFill>
                <a:srgbClr val="000000"/>
              </a:solidFill>
              <a:latin typeface="+mj-lt"/>
            </a:endParaRPr>
          </a:p>
          <a:p>
            <a:pPr marL="45720" algn="ctr">
              <a:buClr>
                <a:srgbClr val="7030A0"/>
              </a:buClr>
            </a:pPr>
            <a:r>
              <a:rPr lang="uk-UA" sz="2400" dirty="0">
                <a:solidFill>
                  <a:srgbClr val="000000"/>
                </a:solidFill>
                <a:latin typeface="+mj-lt"/>
              </a:rPr>
              <a:t>Репродуктивні методології</a:t>
            </a:r>
            <a:endParaRPr lang="en-US" sz="2400" dirty="0">
              <a:solidFill>
                <a:srgbClr val="000000"/>
              </a:solidFill>
              <a:latin typeface="+mj-lt"/>
            </a:endParaRPr>
          </a:p>
          <a:p>
            <a:pPr marL="45720" algn="ctr">
              <a:buClr>
                <a:srgbClr val="7030A0"/>
              </a:buClr>
            </a:pPr>
            <a:r>
              <a:rPr lang="uk-UA" sz="2400" dirty="0">
                <a:solidFill>
                  <a:srgbClr val="000000"/>
                </a:solidFill>
                <a:latin typeface="+mj-lt"/>
              </a:rPr>
              <a:t>Збільшення грудей, зміна форми грудей</a:t>
            </a:r>
            <a:endParaRPr lang="en-US" sz="2400" dirty="0">
              <a:solidFill>
                <a:srgbClr val="000000"/>
              </a:solidFill>
              <a:latin typeface="+mj-lt"/>
            </a:endParaRPr>
          </a:p>
          <a:p>
            <a:pPr marL="45720" algn="ctr">
              <a:buClr>
                <a:srgbClr val="7030A0"/>
              </a:buClr>
            </a:pPr>
            <a:r>
              <a:rPr lang="uk-UA" sz="2400" dirty="0">
                <a:solidFill>
                  <a:srgbClr val="000000"/>
                </a:solidFill>
                <a:latin typeface="+mj-lt"/>
              </a:rPr>
              <a:t>Лицева хірургія</a:t>
            </a:r>
            <a:endParaRPr lang="en-US" sz="2400" dirty="0">
              <a:solidFill>
                <a:srgbClr val="000000"/>
              </a:solidFill>
              <a:latin typeface="+mj-lt"/>
            </a:endParaRPr>
          </a:p>
          <a:p>
            <a:pPr marL="45720" algn="ctr">
              <a:buClr>
                <a:srgbClr val="7030A0"/>
              </a:buClr>
            </a:pPr>
            <a:r>
              <a:rPr lang="ru-RU" sz="2400" dirty="0" err="1">
                <a:solidFill>
                  <a:srgbClr val="000000"/>
                </a:solidFill>
                <a:latin typeface="+mj-lt"/>
              </a:rPr>
              <a:t>Оофоректомія</a:t>
            </a:r>
            <a:r>
              <a:rPr lang="ru-RU" sz="2400" dirty="0">
                <a:solidFill>
                  <a:srgbClr val="000000"/>
                </a:solidFill>
                <a:latin typeface="+mj-lt"/>
              </a:rPr>
              <a:t> / </a:t>
            </a:r>
            <a:r>
              <a:rPr lang="ru-RU" sz="2400" dirty="0" err="1">
                <a:solidFill>
                  <a:srgbClr val="000000"/>
                </a:solidFill>
                <a:latin typeface="+mj-lt"/>
              </a:rPr>
              <a:t>гістеректомія</a:t>
            </a:r>
            <a:br>
              <a:rPr lang="ru-RU" sz="2400" dirty="0">
                <a:solidFill>
                  <a:srgbClr val="000000"/>
                </a:solidFill>
                <a:latin typeface="+mj-lt"/>
              </a:rPr>
            </a:br>
            <a:r>
              <a:rPr lang="ru-RU" sz="2400" dirty="0" err="1">
                <a:solidFill>
                  <a:srgbClr val="000000"/>
                </a:solidFill>
                <a:latin typeface="+mj-lt"/>
              </a:rPr>
              <a:t>Орхіектомія</a:t>
            </a:r>
            <a:br>
              <a:rPr lang="ru-RU" sz="2400" dirty="0">
                <a:solidFill>
                  <a:srgbClr val="000000"/>
                </a:solidFill>
                <a:latin typeface="+mj-lt"/>
              </a:rPr>
            </a:br>
            <a:r>
              <a:rPr lang="ru-RU" sz="2400" dirty="0" err="1">
                <a:solidFill>
                  <a:srgbClr val="000000"/>
                </a:solidFill>
                <a:latin typeface="+mj-lt"/>
              </a:rPr>
              <a:t>Вагінопластика</a:t>
            </a:r>
            <a:br>
              <a:rPr lang="ru-RU" sz="2400" dirty="0">
                <a:solidFill>
                  <a:srgbClr val="000000"/>
                </a:solidFill>
                <a:latin typeface="+mj-lt"/>
              </a:rPr>
            </a:br>
            <a:r>
              <a:rPr lang="ru-RU" sz="2400" dirty="0" err="1">
                <a:solidFill>
                  <a:srgbClr val="000000"/>
                </a:solidFill>
                <a:latin typeface="+mj-lt"/>
              </a:rPr>
              <a:t>Метоїдіопластика</a:t>
            </a:r>
            <a:br>
              <a:rPr lang="ru-RU" sz="2400" dirty="0">
                <a:solidFill>
                  <a:srgbClr val="000000"/>
                </a:solidFill>
                <a:latin typeface="+mj-lt"/>
              </a:rPr>
            </a:br>
            <a:r>
              <a:rPr lang="ru-RU" sz="2400" dirty="0" err="1">
                <a:solidFill>
                  <a:srgbClr val="000000"/>
                </a:solidFill>
                <a:latin typeface="+mj-lt"/>
              </a:rPr>
              <a:t>Фалопластика</a:t>
            </a:r>
            <a:endParaRPr lang="en-US" sz="2400" dirty="0">
              <a:solidFill>
                <a:srgbClr val="000000"/>
              </a:solidFill>
              <a:latin typeface="+mj-lt"/>
            </a:endParaRPr>
          </a:p>
        </p:txBody>
      </p:sp>
      <p:sp>
        <p:nvSpPr>
          <p:cNvPr id="3" name="Slide Number Placeholder 2"/>
          <p:cNvSpPr>
            <a:spLocks noGrp="1"/>
          </p:cNvSpPr>
          <p:nvPr>
            <p:ph type="sldNum" sz="quarter" idx="4294967295"/>
          </p:nvPr>
        </p:nvSpPr>
        <p:spPr>
          <a:xfrm>
            <a:off x="185651" y="6354762"/>
            <a:ext cx="1828800" cy="365125"/>
          </a:xfrm>
          <a:prstGeom prst="rect">
            <a:avLst/>
          </a:prstGeom>
        </p:spPr>
        <p:txBody>
          <a:bodyPr/>
          <a:lstStyle/>
          <a:p>
            <a:fld id="{D7E63A33-8271-4DD0-9C48-789913D7C115}" type="slidenum">
              <a:rPr lang="en-US" sz="1000" smtClean="0"/>
              <a:pPr/>
              <a:t>137</a:t>
            </a:fld>
            <a:endParaRPr lang="en-US" sz="1000" dirty="0"/>
          </a:p>
        </p:txBody>
      </p:sp>
    </p:spTree>
    <p:extLst>
      <p:ext uri="{BB962C8B-B14F-4D97-AF65-F5344CB8AC3E}">
        <p14:creationId xmlns:p14="http://schemas.microsoft.com/office/powerpoint/2010/main" val="27178921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008"/>
            <a:ext cx="9144000" cy="1365812"/>
          </a:xfrm>
        </p:spPr>
        <p:txBody>
          <a:bodyPr/>
          <a:lstStyle/>
          <a:p>
            <a:r>
              <a:rPr lang="uk-UA" dirty="0"/>
              <a:t>Роль медичних працівників</a:t>
            </a:r>
            <a:endParaRPr lang="en-US" dirty="0"/>
          </a:p>
        </p:txBody>
      </p:sp>
      <p:sp>
        <p:nvSpPr>
          <p:cNvPr id="3" name="Content Placeholder 2"/>
          <p:cNvSpPr>
            <a:spLocks noGrp="1"/>
          </p:cNvSpPr>
          <p:nvPr>
            <p:ph idx="1"/>
          </p:nvPr>
        </p:nvSpPr>
        <p:spPr>
          <a:xfrm>
            <a:off x="1272034" y="1677725"/>
            <a:ext cx="6599932" cy="4785867"/>
          </a:xfrm>
        </p:spPr>
        <p:txBody>
          <a:bodyPr>
            <a:normAutofit/>
          </a:bodyPr>
          <a:lstStyle/>
          <a:p>
            <a:pPr marL="0" indent="0">
              <a:lnSpc>
                <a:spcPct val="150000"/>
              </a:lnSpc>
              <a:spcBef>
                <a:spcPts val="600"/>
              </a:spcBef>
              <a:spcAft>
                <a:spcPts val="600"/>
              </a:spcAft>
              <a:buNone/>
            </a:pPr>
            <a:r>
              <a:rPr lang="uk-UA" sz="2800" dirty="0">
                <a:solidFill>
                  <a:srgbClr val="000000"/>
                </a:solidFill>
                <a:latin typeface="+mn-lt"/>
              </a:rPr>
              <a:t>Відповідати на батьківські питання</a:t>
            </a:r>
            <a:endParaRPr lang="en-US" sz="2800" dirty="0">
              <a:solidFill>
                <a:srgbClr val="000000"/>
              </a:solidFill>
              <a:latin typeface="+mn-lt"/>
            </a:endParaRPr>
          </a:p>
          <a:p>
            <a:pPr marL="0" indent="0">
              <a:lnSpc>
                <a:spcPct val="150000"/>
              </a:lnSpc>
              <a:spcBef>
                <a:spcPts val="600"/>
              </a:spcBef>
              <a:spcAft>
                <a:spcPts val="600"/>
              </a:spcAft>
              <a:buNone/>
            </a:pPr>
            <a:r>
              <a:rPr lang="uk-UA" sz="2800" dirty="0">
                <a:solidFill>
                  <a:srgbClr val="000000"/>
                </a:solidFill>
                <a:latin typeface="+mn-lt"/>
              </a:rPr>
              <a:t>Заспокоювати</a:t>
            </a:r>
            <a:endParaRPr lang="en-US" sz="2800" dirty="0">
              <a:solidFill>
                <a:srgbClr val="000000"/>
              </a:solidFill>
              <a:latin typeface="+mn-lt"/>
            </a:endParaRPr>
          </a:p>
          <a:p>
            <a:pPr marL="0" indent="0">
              <a:lnSpc>
                <a:spcPct val="150000"/>
              </a:lnSpc>
              <a:spcBef>
                <a:spcPts val="600"/>
              </a:spcBef>
              <a:spcAft>
                <a:spcPts val="600"/>
              </a:spcAft>
              <a:buNone/>
            </a:pPr>
            <a:r>
              <a:rPr lang="uk-UA" sz="2800" dirty="0">
                <a:solidFill>
                  <a:srgbClr val="000000"/>
                </a:solidFill>
                <a:latin typeface="+mn-lt"/>
              </a:rPr>
              <a:t>Створювати підтверджуюче середовище</a:t>
            </a:r>
            <a:endParaRPr lang="en-US" sz="2800" dirty="0">
              <a:solidFill>
                <a:srgbClr val="000000"/>
              </a:solidFill>
              <a:latin typeface="+mn-lt"/>
            </a:endParaRPr>
          </a:p>
          <a:p>
            <a:pPr marL="0" indent="0">
              <a:lnSpc>
                <a:spcPct val="150000"/>
              </a:lnSpc>
              <a:spcBef>
                <a:spcPts val="600"/>
              </a:spcBef>
              <a:spcAft>
                <a:spcPts val="600"/>
              </a:spcAft>
              <a:buNone/>
            </a:pPr>
            <a:r>
              <a:rPr lang="uk-UA" sz="2800" dirty="0">
                <a:solidFill>
                  <a:srgbClr val="000000"/>
                </a:solidFill>
                <a:latin typeface="+mn-lt"/>
              </a:rPr>
              <a:t>Підтримувати протягом переходу</a:t>
            </a:r>
            <a:endParaRPr lang="en-US" sz="2800" dirty="0">
              <a:solidFill>
                <a:srgbClr val="000000"/>
              </a:solidFill>
              <a:latin typeface="+mn-lt"/>
            </a:endParaRPr>
          </a:p>
          <a:p>
            <a:endParaRPr lang="en-US" dirty="0"/>
          </a:p>
          <a:p>
            <a:pPr lvl="1"/>
            <a:endParaRPr lang="en-US" sz="1067" dirty="0"/>
          </a:p>
          <a:p>
            <a:endParaRPr lang="en-US" dirty="0"/>
          </a:p>
        </p:txBody>
      </p:sp>
    </p:spTree>
    <p:extLst>
      <p:ext uri="{BB962C8B-B14F-4D97-AF65-F5344CB8AC3E}">
        <p14:creationId xmlns:p14="http://schemas.microsoft.com/office/powerpoint/2010/main" val="29870469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97E34894-7BBE-4E3C-8A50-A281C1CFD8D3}"/>
              </a:ext>
            </a:extLst>
          </p:cNvPr>
          <p:cNvSpPr txBox="1">
            <a:spLocks/>
          </p:cNvSpPr>
          <p:nvPr/>
        </p:nvSpPr>
        <p:spPr>
          <a:xfrm>
            <a:off x="811213" y="2570304"/>
            <a:ext cx="7534275" cy="1717393"/>
          </a:xfrm>
          <a:prstGeom prst="rect">
            <a:avLst/>
          </a:prstGeom>
          <a:noFill/>
          <a:ln w="38100">
            <a:solidFill>
              <a:srgbClr val="00B0F0"/>
            </a:solidFill>
          </a:ln>
        </p:spPr>
        <p:txBody>
          <a:bodyPr wrap="square" rtlCol="0" anchor="ctr">
            <a:sp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uk-UA" sz="4800" dirty="0">
                <a:solidFill>
                  <a:schemeClr val="accent3"/>
                </a:solidFill>
                <a:latin typeface="+mj-lt"/>
              </a:rPr>
              <a:t>Розуміння</a:t>
            </a:r>
          </a:p>
          <a:p>
            <a:pPr marL="0" indent="0" algn="ctr">
              <a:buFont typeface="Arial"/>
              <a:buNone/>
            </a:pPr>
            <a:r>
              <a:rPr lang="uk-UA" sz="4800" dirty="0">
                <a:solidFill>
                  <a:schemeClr val="accent3"/>
                </a:solidFill>
                <a:latin typeface="+mj-lt"/>
              </a:rPr>
              <a:t>Ризик Стійкість</a:t>
            </a:r>
            <a:endParaRPr lang="en-US" sz="4800" dirty="0">
              <a:solidFill>
                <a:schemeClr val="accent3"/>
              </a:solidFill>
              <a:latin typeface="+mj-lt"/>
            </a:endParaRPr>
          </a:p>
        </p:txBody>
      </p:sp>
    </p:spTree>
    <p:extLst>
      <p:ext uri="{BB962C8B-B14F-4D97-AF65-F5344CB8AC3E}">
        <p14:creationId xmlns:p14="http://schemas.microsoft.com/office/powerpoint/2010/main" val="3905101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409B8A59-BB58-4140-B625-E9C42DF22DFE}"/>
              </a:ext>
            </a:extLst>
          </p:cNvPr>
          <p:cNvPicPr>
            <a:picLocks noChangeAspect="1"/>
          </p:cNvPicPr>
          <p:nvPr/>
        </p:nvPicPr>
        <p:blipFill>
          <a:blip r:embed="rId2"/>
          <a:stretch>
            <a:fillRect/>
          </a:stretch>
        </p:blipFill>
        <p:spPr>
          <a:xfrm>
            <a:off x="2290272" y="-1249"/>
            <a:ext cx="4563457" cy="6860498"/>
          </a:xfrm>
          <a:prstGeom prst="rect">
            <a:avLst/>
          </a:prstGeom>
        </p:spPr>
      </p:pic>
    </p:spTree>
    <p:extLst>
      <p:ext uri="{BB962C8B-B14F-4D97-AF65-F5344CB8AC3E}">
        <p14:creationId xmlns:p14="http://schemas.microsoft.com/office/powerpoint/2010/main" val="2557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85300" y="92277"/>
            <a:ext cx="7604983" cy="828210"/>
          </a:xfrm>
        </p:spPr>
        <p:txBody>
          <a:bodyPr/>
          <a:lstStyle/>
          <a:p>
            <a:r>
              <a:rPr lang="en-US" dirty="0"/>
              <a:t>TGNC Adolescents</a:t>
            </a:r>
          </a:p>
        </p:txBody>
      </p:sp>
      <p:pic>
        <p:nvPicPr>
          <p:cNvPr id="4" name="Picture 3"/>
          <p:cNvPicPr>
            <a:picLocks noChangeAspect="1"/>
          </p:cNvPicPr>
          <p:nvPr/>
        </p:nvPicPr>
        <p:blipFill>
          <a:blip r:embed="rId3"/>
          <a:stretch>
            <a:fillRect/>
          </a:stretch>
        </p:blipFill>
        <p:spPr>
          <a:xfrm>
            <a:off x="235969" y="1215762"/>
            <a:ext cx="8254314" cy="2775691"/>
          </a:xfrm>
          <a:prstGeom prst="rect">
            <a:avLst/>
          </a:prstGeom>
        </p:spPr>
      </p:pic>
      <p:pic>
        <p:nvPicPr>
          <p:cNvPr id="5" name="Picture 4"/>
          <p:cNvPicPr>
            <a:picLocks noChangeAspect="1"/>
          </p:cNvPicPr>
          <p:nvPr/>
        </p:nvPicPr>
        <p:blipFill>
          <a:blip r:embed="rId4"/>
          <a:stretch>
            <a:fillRect/>
          </a:stretch>
        </p:blipFill>
        <p:spPr>
          <a:xfrm>
            <a:off x="107092" y="920487"/>
            <a:ext cx="3019425" cy="295275"/>
          </a:xfrm>
          <a:prstGeom prst="rect">
            <a:avLst/>
          </a:prstGeom>
        </p:spPr>
      </p:pic>
      <p:pic>
        <p:nvPicPr>
          <p:cNvPr id="6" name="Picture 5"/>
          <p:cNvPicPr>
            <a:picLocks noChangeAspect="1"/>
          </p:cNvPicPr>
          <p:nvPr/>
        </p:nvPicPr>
        <p:blipFill>
          <a:blip r:embed="rId5"/>
          <a:stretch>
            <a:fillRect/>
          </a:stretch>
        </p:blipFill>
        <p:spPr>
          <a:xfrm>
            <a:off x="235969" y="3859363"/>
            <a:ext cx="5231027" cy="2815874"/>
          </a:xfrm>
          <a:prstGeom prst="rect">
            <a:avLst/>
          </a:prstGeom>
        </p:spPr>
      </p:pic>
      <p:sp>
        <p:nvSpPr>
          <p:cNvPr id="7" name="TextBox 6"/>
          <p:cNvSpPr txBox="1"/>
          <p:nvPr/>
        </p:nvSpPr>
        <p:spPr>
          <a:xfrm>
            <a:off x="5466996" y="3827468"/>
            <a:ext cx="3347490" cy="2308324"/>
          </a:xfrm>
          <a:prstGeom prst="rect">
            <a:avLst/>
          </a:prstGeom>
          <a:noFill/>
        </p:spPr>
        <p:txBody>
          <a:bodyPr wrap="square" rtlCol="0">
            <a:spAutoFit/>
          </a:bodyPr>
          <a:lstStyle/>
          <a:p>
            <a:pPr algn="ctr"/>
            <a:r>
              <a:rPr lang="en-US" i="1" dirty="0">
                <a:solidFill>
                  <a:srgbClr val="FF0000"/>
                </a:solidFill>
              </a:rPr>
              <a:t>“</a:t>
            </a:r>
            <a:r>
              <a:rPr lang="uk-UA" i="1" dirty="0">
                <a:solidFill>
                  <a:srgbClr val="FF0000"/>
                </a:solidFill>
              </a:rPr>
              <a:t>Медичним працівникам рекомендують діяти, як союзникам, створюючи безпечний простір для молоді, посилюючи захисні фактори та підтримуючи їх здоровий розвиток</a:t>
            </a:r>
            <a:r>
              <a:rPr lang="en-US" i="1" dirty="0">
                <a:solidFill>
                  <a:srgbClr val="FF0000"/>
                </a:solidFill>
              </a:rPr>
              <a:t>”</a:t>
            </a:r>
          </a:p>
          <a:p>
            <a:endParaRPr lang="en-US" dirty="0"/>
          </a:p>
        </p:txBody>
      </p:sp>
    </p:spTree>
    <p:extLst>
      <p:ext uri="{BB962C8B-B14F-4D97-AF65-F5344CB8AC3E}">
        <p14:creationId xmlns:p14="http://schemas.microsoft.com/office/powerpoint/2010/main" val="13054688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0" y="259080"/>
            <a:ext cx="9144000" cy="1150690"/>
          </a:xfrm>
        </p:spPr>
        <p:txBody>
          <a:bodyPr>
            <a:noAutofit/>
          </a:bodyPr>
          <a:lstStyle/>
          <a:p>
            <a:pPr eaLnBrk="1" hangingPunct="1"/>
            <a:r>
              <a:rPr lang="uk-UA" altLang="en-US" dirty="0">
                <a:ea typeface="ＭＳ Ｐゴシック" pitchFamily="34" charset="-128"/>
              </a:rPr>
              <a:t>Профіль ризику </a:t>
            </a:r>
            <a:r>
              <a:rPr lang="uk-UA" altLang="en-US" dirty="0" err="1">
                <a:ea typeface="ＭＳ Ｐゴシック" pitchFamily="34" charset="-128"/>
              </a:rPr>
              <a:t>трансгендерної</a:t>
            </a:r>
            <a:r>
              <a:rPr lang="uk-UA" altLang="en-US" dirty="0">
                <a:ea typeface="ＭＳ Ｐゴシック" pitchFamily="34" charset="-128"/>
              </a:rPr>
              <a:t> молоді</a:t>
            </a:r>
            <a:endParaRPr lang="en-US" altLang="en-US" dirty="0">
              <a:ea typeface="ＭＳ Ｐゴシック" pitchFamily="34" charset="-128"/>
            </a:endParaRPr>
          </a:p>
        </p:txBody>
      </p:sp>
      <p:sp>
        <p:nvSpPr>
          <p:cNvPr id="26626" name="Rectangle 3"/>
          <p:cNvSpPr>
            <a:spLocks noGrp="1" noChangeArrowheads="1"/>
          </p:cNvSpPr>
          <p:nvPr>
            <p:ph type="body" idx="4294967295"/>
          </p:nvPr>
        </p:nvSpPr>
        <p:spPr>
          <a:xfrm>
            <a:off x="425029" y="1471371"/>
            <a:ext cx="8293942" cy="2857587"/>
          </a:xfrm>
        </p:spPr>
        <p:txBody>
          <a:bodyPr>
            <a:normAutofit/>
          </a:bodyPr>
          <a:lstStyle/>
          <a:p>
            <a:pPr marL="0" indent="0">
              <a:lnSpc>
                <a:spcPct val="80000"/>
              </a:lnSpc>
              <a:buNone/>
            </a:pPr>
            <a:r>
              <a:rPr lang="uk-UA" altLang="en-US" sz="2400" dirty="0">
                <a:solidFill>
                  <a:srgbClr val="000000"/>
                </a:solidFill>
                <a:latin typeface="+mn-lt"/>
                <a:ea typeface="ＭＳ Ｐゴシック" pitchFamily="34" charset="-128"/>
              </a:rPr>
              <a:t>Якщо порівнювати з молоддю, яка ідентифікує себе зі статтю визначеною при народженні, </a:t>
            </a:r>
            <a:r>
              <a:rPr lang="uk-UA" altLang="en-US" sz="2400" dirty="0" err="1">
                <a:solidFill>
                  <a:srgbClr val="000000"/>
                </a:solidFill>
                <a:latin typeface="+mn-lt"/>
                <a:ea typeface="ＭＳ Ｐゴシック" pitchFamily="34" charset="-128"/>
              </a:rPr>
              <a:t>трансгендери</a:t>
            </a:r>
            <a:r>
              <a:rPr lang="uk-UA" altLang="en-US" sz="2400" dirty="0">
                <a:solidFill>
                  <a:srgbClr val="000000"/>
                </a:solidFill>
                <a:latin typeface="+mn-lt"/>
                <a:ea typeface="ＭＳ Ｐゴシック" pitchFamily="34" charset="-128"/>
              </a:rPr>
              <a:t> переживають у 2-3 рази більше</a:t>
            </a:r>
            <a:r>
              <a:rPr lang="en-US" altLang="en-US" sz="2400" dirty="0">
                <a:solidFill>
                  <a:srgbClr val="000000"/>
                </a:solidFill>
                <a:latin typeface="+mn-lt"/>
                <a:ea typeface="ＭＳ Ｐゴシック" pitchFamily="34" charset="-128"/>
              </a:rPr>
              <a:t>:</a:t>
            </a:r>
          </a:p>
          <a:p>
            <a:pPr marL="231775" indent="0" eaLnBrk="1" hangingPunct="1">
              <a:lnSpc>
                <a:spcPct val="80000"/>
              </a:lnSpc>
              <a:buNone/>
            </a:pPr>
            <a:r>
              <a:rPr lang="uk-UA" altLang="en-US" sz="2000" dirty="0">
                <a:solidFill>
                  <a:srgbClr val="000000"/>
                </a:solidFill>
                <a:latin typeface="+mn-lt"/>
                <a:ea typeface="ＭＳ Ｐゴシック" pitchFamily="34" charset="-128"/>
              </a:rPr>
              <a:t>Симптоми депресії та тривоги</a:t>
            </a:r>
            <a:endParaRPr lang="en-US" altLang="en-US" sz="2000" dirty="0">
              <a:solidFill>
                <a:srgbClr val="000000"/>
              </a:solidFill>
              <a:latin typeface="+mn-lt"/>
              <a:ea typeface="ＭＳ Ｐゴシック" pitchFamily="34" charset="-128"/>
            </a:endParaRPr>
          </a:p>
          <a:p>
            <a:pPr marL="231775" indent="0" eaLnBrk="1" hangingPunct="1">
              <a:lnSpc>
                <a:spcPct val="80000"/>
              </a:lnSpc>
              <a:buNone/>
            </a:pPr>
            <a:r>
              <a:rPr lang="uk-UA" altLang="en-US" sz="2000" dirty="0">
                <a:solidFill>
                  <a:srgbClr val="000000"/>
                </a:solidFill>
                <a:latin typeface="+mn-lt"/>
                <a:ea typeface="ＭＳ Ｐゴシック" pitchFamily="34" charset="-128"/>
              </a:rPr>
              <a:t>Соціальну ізоляцію та відкинення</a:t>
            </a:r>
            <a:endParaRPr lang="en-US" altLang="en-US" sz="2000" dirty="0">
              <a:solidFill>
                <a:srgbClr val="000000"/>
              </a:solidFill>
              <a:latin typeface="+mn-lt"/>
              <a:ea typeface="ＭＳ Ｐゴシック" pitchFamily="34" charset="-128"/>
            </a:endParaRPr>
          </a:p>
          <a:p>
            <a:pPr marL="231775" indent="0" eaLnBrk="1" hangingPunct="1">
              <a:lnSpc>
                <a:spcPct val="80000"/>
              </a:lnSpc>
              <a:buNone/>
            </a:pPr>
            <a:r>
              <a:rPr lang="uk-UA" altLang="en-US" sz="2000" dirty="0">
                <a:solidFill>
                  <a:srgbClr val="000000"/>
                </a:solidFill>
                <a:latin typeface="+mn-lt"/>
                <a:ea typeface="ＭＳ Ｐゴシック" pitchFamily="34" charset="-128"/>
              </a:rPr>
              <a:t>Низьку самооцінку та самоцінність</a:t>
            </a:r>
            <a:endParaRPr lang="en-US" altLang="en-US" sz="2000" dirty="0">
              <a:solidFill>
                <a:srgbClr val="000000"/>
              </a:solidFill>
              <a:latin typeface="+mn-lt"/>
              <a:ea typeface="ＭＳ Ｐゴシック" pitchFamily="34" charset="-128"/>
            </a:endParaRPr>
          </a:p>
          <a:p>
            <a:pPr marL="231775" indent="0" eaLnBrk="1" hangingPunct="1">
              <a:lnSpc>
                <a:spcPct val="80000"/>
              </a:lnSpc>
              <a:buNone/>
            </a:pPr>
            <a:r>
              <a:rPr lang="uk-UA" altLang="en-US" sz="2000" dirty="0" err="1">
                <a:solidFill>
                  <a:srgbClr val="000000"/>
                </a:solidFill>
                <a:latin typeface="+mn-lt"/>
                <a:ea typeface="ＭＳ Ｐゴシック" pitchFamily="34" charset="-128"/>
              </a:rPr>
              <a:t>Самоушкоджуючу</a:t>
            </a:r>
            <a:r>
              <a:rPr lang="uk-UA" altLang="en-US" sz="2000" dirty="0">
                <a:solidFill>
                  <a:srgbClr val="000000"/>
                </a:solidFill>
                <a:latin typeface="+mn-lt"/>
                <a:ea typeface="ＭＳ Ｐゴシック" pitchFamily="34" charset="-128"/>
              </a:rPr>
              <a:t> поведінку</a:t>
            </a:r>
            <a:endParaRPr lang="en-US" altLang="en-US" sz="2000" dirty="0">
              <a:solidFill>
                <a:srgbClr val="000000"/>
              </a:solidFill>
              <a:latin typeface="+mn-lt"/>
              <a:ea typeface="ＭＳ Ｐゴシック" pitchFamily="34" charset="-128"/>
            </a:endParaRPr>
          </a:p>
          <a:p>
            <a:pPr marL="231775" indent="0" eaLnBrk="1" hangingPunct="1">
              <a:lnSpc>
                <a:spcPct val="80000"/>
              </a:lnSpc>
              <a:buNone/>
            </a:pPr>
            <a:r>
              <a:rPr lang="uk-UA" altLang="en-US" sz="2000" dirty="0" err="1">
                <a:solidFill>
                  <a:srgbClr val="000000"/>
                </a:solidFill>
                <a:latin typeface="+mn-lt"/>
                <a:ea typeface="ＭＳ Ｐゴシック" pitchFamily="34" charset="-128"/>
              </a:rPr>
              <a:t>Суіцидальні</a:t>
            </a:r>
            <a:r>
              <a:rPr lang="uk-UA" altLang="en-US" sz="2000" dirty="0">
                <a:solidFill>
                  <a:srgbClr val="000000"/>
                </a:solidFill>
                <a:latin typeface="+mn-lt"/>
                <a:ea typeface="ＭＳ Ｐゴシック" pitchFamily="34" charset="-128"/>
              </a:rPr>
              <a:t> ідеї</a:t>
            </a:r>
            <a:endParaRPr lang="en-US" altLang="en-US" sz="2000" dirty="0">
              <a:solidFill>
                <a:srgbClr val="000000"/>
              </a:solidFill>
              <a:latin typeface="+mn-lt"/>
              <a:ea typeface="ＭＳ Ｐゴシック" pitchFamily="34" charset="-128"/>
            </a:endParaRPr>
          </a:p>
          <a:p>
            <a:pPr marL="231775" indent="0" eaLnBrk="1" hangingPunct="1">
              <a:lnSpc>
                <a:spcPct val="80000"/>
              </a:lnSpc>
              <a:buNone/>
            </a:pPr>
            <a:r>
              <a:rPr lang="uk-UA" altLang="en-US" sz="2000" dirty="0">
                <a:solidFill>
                  <a:srgbClr val="000000"/>
                </a:solidFill>
                <a:latin typeface="+mn-lt"/>
                <a:ea typeface="ＭＳ Ｐゴシック" pitchFamily="34" charset="-128"/>
              </a:rPr>
              <a:t>Сприйняття абсолютного нерозуміння та одинокості</a:t>
            </a:r>
            <a:endParaRPr lang="en-US" altLang="en-US" sz="2000" dirty="0">
              <a:solidFill>
                <a:srgbClr val="000000"/>
              </a:solidFill>
              <a:latin typeface="+mn-lt"/>
              <a:ea typeface="ＭＳ Ｐゴシック" pitchFamily="34" charset="-128"/>
            </a:endParaRPr>
          </a:p>
          <a:p>
            <a:pPr marL="0" indent="0" eaLnBrk="1" hangingPunct="1">
              <a:lnSpc>
                <a:spcPct val="80000"/>
              </a:lnSpc>
              <a:buNone/>
            </a:pPr>
            <a:endParaRPr lang="en-US" altLang="en-US" sz="2400" dirty="0">
              <a:ea typeface="ＭＳ Ｐゴシック" pitchFamily="34" charset="-128"/>
            </a:endParaRPr>
          </a:p>
          <a:p>
            <a:pPr eaLnBrk="1" hangingPunct="1">
              <a:lnSpc>
                <a:spcPct val="80000"/>
              </a:lnSpc>
              <a:buFont typeface="Wingdings" pitchFamily="2" charset="2"/>
              <a:buNone/>
            </a:pPr>
            <a:endParaRPr lang="en-US" altLang="en-US" sz="1422" i="1" dirty="0">
              <a:ea typeface="ＭＳ Ｐゴシック" pitchFamily="34" charset="-128"/>
            </a:endParaRPr>
          </a:p>
          <a:p>
            <a:pPr eaLnBrk="1" hangingPunct="1">
              <a:lnSpc>
                <a:spcPct val="80000"/>
              </a:lnSpc>
              <a:buFont typeface="Wingdings" pitchFamily="2" charset="2"/>
              <a:buNone/>
            </a:pPr>
            <a:endParaRPr lang="en-US" altLang="en-US" sz="1867" i="1" dirty="0">
              <a:ea typeface="ＭＳ Ｐゴシック" pitchFamily="34" charset="-128"/>
            </a:endParaRPr>
          </a:p>
          <a:p>
            <a:pPr eaLnBrk="1" hangingPunct="1">
              <a:lnSpc>
                <a:spcPct val="80000"/>
              </a:lnSpc>
              <a:buFont typeface="Wingdings" pitchFamily="2" charset="2"/>
              <a:buNone/>
            </a:pPr>
            <a:endParaRPr lang="en-US" altLang="en-US" sz="1511" dirty="0">
              <a:ea typeface="ＭＳ Ｐゴシック" pitchFamily="34" charset="-128"/>
            </a:endParaRPr>
          </a:p>
        </p:txBody>
      </p:sp>
      <p:pic>
        <p:nvPicPr>
          <p:cNvPr id="26627" name="Picture 4" descr="hands_in_fa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964" y="4264090"/>
            <a:ext cx="8293942" cy="2457464"/>
          </a:xfrm>
        </p:spPr>
      </p:pic>
      <p:pic>
        <p:nvPicPr>
          <p:cNvPr id="5" name="Picture 4" descr="hands_in_face">
            <a:extLst>
              <a:ext uri="{FF2B5EF4-FFF2-40B4-BE49-F238E27FC236}">
                <a16:creationId xmlns:a16="http://schemas.microsoft.com/office/drawing/2014/main" id="{D0209378-688C-488E-83A7-2982DA6F6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5029" y="4393826"/>
            <a:ext cx="8293942" cy="2457464"/>
          </a:xfrm>
          <a:prstGeom prst="rect">
            <a:avLst/>
          </a:prstGeom>
        </p:spPr>
      </p:pic>
    </p:spTree>
    <p:extLst>
      <p:ext uri="{BB962C8B-B14F-4D97-AF65-F5344CB8AC3E}">
        <p14:creationId xmlns:p14="http://schemas.microsoft.com/office/powerpoint/2010/main" val="10258147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183502" y="403860"/>
            <a:ext cx="8776996" cy="1209521"/>
          </a:xfrm>
        </p:spPr>
        <p:txBody>
          <a:bodyPr>
            <a:noAutofit/>
          </a:bodyPr>
          <a:lstStyle/>
          <a:p>
            <a:pPr eaLnBrk="1" hangingPunct="1"/>
            <a:r>
              <a:rPr lang="uk-UA" altLang="en-US" dirty="0">
                <a:ea typeface="ＭＳ Ｐゴシック" pitchFamily="34" charset="-128"/>
              </a:rPr>
              <a:t>Захисні фактори трансгендерної молоді</a:t>
            </a:r>
            <a:endParaRPr lang="en-US" altLang="en-US" dirty="0">
              <a:ea typeface="ＭＳ Ｐゴシック" pitchFamily="34" charset="-128"/>
            </a:endParaRPr>
          </a:p>
        </p:txBody>
      </p:sp>
      <p:sp>
        <p:nvSpPr>
          <p:cNvPr id="26626" name="Rectangle 3"/>
          <p:cNvSpPr>
            <a:spLocks noGrp="1" noChangeArrowheads="1"/>
          </p:cNvSpPr>
          <p:nvPr>
            <p:ph type="body" idx="4294967295"/>
          </p:nvPr>
        </p:nvSpPr>
        <p:spPr>
          <a:xfrm>
            <a:off x="1162050" y="1882140"/>
            <a:ext cx="6819900" cy="2328133"/>
          </a:xfrm>
        </p:spPr>
        <p:txBody>
          <a:bodyPr>
            <a:normAutofit fontScale="92500" lnSpcReduction="10000"/>
          </a:bodyPr>
          <a:lstStyle/>
          <a:p>
            <a:pPr marL="0" indent="0">
              <a:lnSpc>
                <a:spcPct val="80000"/>
              </a:lnSpc>
              <a:buNone/>
            </a:pPr>
            <a:r>
              <a:rPr lang="uk-UA" altLang="en-US" sz="2400" dirty="0">
                <a:solidFill>
                  <a:srgbClr val="000000"/>
                </a:solidFill>
                <a:latin typeface="+mn-lt"/>
                <a:ea typeface="ＭＳ Ｐゴシック" pitchFamily="34" charset="-128"/>
              </a:rPr>
              <a:t>Визначивши захисну змінну трансгендерної молоді, у порівнянні з молоддю задоволеною своєю біологічною статтю, вони можуть порівнюватися за рядом переваг:</a:t>
            </a:r>
          </a:p>
          <a:p>
            <a:pPr marL="0" indent="0">
              <a:lnSpc>
                <a:spcPct val="80000"/>
              </a:lnSpc>
              <a:buNone/>
            </a:pPr>
            <a:endParaRPr lang="uk-UA" altLang="en-US" sz="1300" dirty="0">
              <a:solidFill>
                <a:srgbClr val="000000"/>
              </a:solidFill>
              <a:latin typeface="+mn-lt"/>
              <a:ea typeface="ＭＳ Ｐゴシック" pitchFamily="34" charset="-128"/>
            </a:endParaRPr>
          </a:p>
          <a:p>
            <a:pPr marL="0" indent="0">
              <a:lnSpc>
                <a:spcPct val="80000"/>
              </a:lnSpc>
              <a:buNone/>
            </a:pPr>
            <a:r>
              <a:rPr lang="uk-UA" altLang="en-US" dirty="0">
                <a:solidFill>
                  <a:srgbClr val="000000"/>
                </a:solidFill>
                <a:latin typeface="+mn-lt"/>
                <a:ea typeface="ＭＳ Ｐゴシック" pitchFamily="34" charset="-128"/>
              </a:rPr>
              <a:t>Внутрішні активи (стійкість, захисні стратегії)</a:t>
            </a:r>
          </a:p>
          <a:p>
            <a:pPr marL="0" indent="0">
              <a:lnSpc>
                <a:spcPct val="80000"/>
              </a:lnSpc>
              <a:buNone/>
            </a:pPr>
            <a:r>
              <a:rPr lang="uk-UA" altLang="en-US" sz="2400" dirty="0">
                <a:solidFill>
                  <a:srgbClr val="000000"/>
                </a:solidFill>
                <a:latin typeface="+mn-lt"/>
                <a:ea typeface="ＭＳ Ｐゴシック" pitchFamily="34" charset="-128"/>
              </a:rPr>
              <a:t>Сіме</a:t>
            </a:r>
            <a:r>
              <a:rPr lang="uk-UA" altLang="en-US" dirty="0">
                <a:solidFill>
                  <a:srgbClr val="000000"/>
                </a:solidFill>
                <a:latin typeface="+mn-lt"/>
                <a:ea typeface="ＭＳ Ｐゴシック" pitchFamily="34" charset="-128"/>
              </a:rPr>
              <a:t>йний зв’язок</a:t>
            </a:r>
          </a:p>
          <a:p>
            <a:pPr marL="0" indent="0">
              <a:lnSpc>
                <a:spcPct val="80000"/>
              </a:lnSpc>
              <a:buNone/>
            </a:pPr>
            <a:r>
              <a:rPr lang="uk-UA" altLang="en-US" sz="2400" dirty="0">
                <a:solidFill>
                  <a:srgbClr val="000000"/>
                </a:solidFill>
                <a:latin typeface="+mn-lt"/>
                <a:ea typeface="ＭＳ Ｐゴシック" pitchFamily="34" charset="-128"/>
              </a:rPr>
              <a:t>Стосунок викладач-учень</a:t>
            </a:r>
          </a:p>
          <a:p>
            <a:pPr marL="0" indent="0">
              <a:lnSpc>
                <a:spcPct val="80000"/>
              </a:lnSpc>
              <a:buNone/>
            </a:pPr>
            <a:r>
              <a:rPr lang="uk-UA" altLang="en-US" dirty="0">
                <a:solidFill>
                  <a:srgbClr val="000000"/>
                </a:solidFill>
                <a:latin typeface="+mn-lt"/>
                <a:ea typeface="ＭＳ Ｐゴシック" pitchFamily="34" charset="-128"/>
              </a:rPr>
              <a:t>Безпека в громаді</a:t>
            </a:r>
            <a:r>
              <a:rPr lang="uk-UA" altLang="en-US" sz="2400" dirty="0">
                <a:solidFill>
                  <a:srgbClr val="000000"/>
                </a:solidFill>
                <a:latin typeface="+mn-lt"/>
                <a:ea typeface="ＭＳ Ｐゴシック" pitchFamily="34" charset="-128"/>
              </a:rPr>
              <a:t> </a:t>
            </a:r>
            <a:endParaRPr lang="en-US" altLang="en-US" dirty="0">
              <a:solidFill>
                <a:srgbClr val="000000"/>
              </a:solidFill>
              <a:latin typeface="+mn-lt"/>
              <a:ea typeface="ＭＳ Ｐゴシック" pitchFamily="34" charset="-128"/>
            </a:endParaRPr>
          </a:p>
          <a:p>
            <a:pPr marL="0" indent="0" eaLnBrk="1" hangingPunct="1">
              <a:lnSpc>
                <a:spcPct val="80000"/>
              </a:lnSpc>
              <a:buNone/>
            </a:pPr>
            <a:endParaRPr lang="en-US" altLang="en-US" sz="2400" dirty="0">
              <a:ea typeface="ＭＳ Ｐゴシック" pitchFamily="34" charset="-128"/>
            </a:endParaRPr>
          </a:p>
          <a:p>
            <a:pPr eaLnBrk="1" hangingPunct="1">
              <a:lnSpc>
                <a:spcPct val="80000"/>
              </a:lnSpc>
              <a:buFont typeface="Wingdings" pitchFamily="2" charset="2"/>
              <a:buNone/>
            </a:pPr>
            <a:endParaRPr lang="en-US" altLang="en-US" sz="1422" i="1" dirty="0">
              <a:ea typeface="ＭＳ Ｐゴシック" pitchFamily="34" charset="-128"/>
            </a:endParaRPr>
          </a:p>
          <a:p>
            <a:pPr eaLnBrk="1" hangingPunct="1">
              <a:lnSpc>
                <a:spcPct val="80000"/>
              </a:lnSpc>
              <a:buFont typeface="Wingdings" pitchFamily="2" charset="2"/>
              <a:buNone/>
            </a:pPr>
            <a:endParaRPr lang="en-US" altLang="en-US" sz="1867" i="1" dirty="0">
              <a:ea typeface="ＭＳ Ｐゴシック" pitchFamily="34" charset="-128"/>
            </a:endParaRPr>
          </a:p>
          <a:p>
            <a:pPr eaLnBrk="1" hangingPunct="1">
              <a:lnSpc>
                <a:spcPct val="80000"/>
              </a:lnSpc>
              <a:buFont typeface="Wingdings" pitchFamily="2" charset="2"/>
              <a:buNone/>
            </a:pPr>
            <a:endParaRPr lang="en-US" altLang="en-US" sz="1511" dirty="0">
              <a:ea typeface="ＭＳ Ｐゴシック"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115" y="4210273"/>
            <a:ext cx="4000459" cy="2650304"/>
          </a:xfrm>
          <a:prstGeom prst="rect">
            <a:avLst/>
          </a:prstGeom>
        </p:spPr>
      </p:pic>
    </p:spTree>
    <p:extLst>
      <p:ext uri="{BB962C8B-B14F-4D97-AF65-F5344CB8AC3E}">
        <p14:creationId xmlns:p14="http://schemas.microsoft.com/office/powerpoint/2010/main" val="4241783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9508" y="469775"/>
            <a:ext cx="7604983" cy="828210"/>
          </a:xfrm>
        </p:spPr>
        <p:txBody>
          <a:bodyPr/>
          <a:lstStyle/>
          <a:p>
            <a:r>
              <a:rPr lang="uk-UA" dirty="0"/>
              <a:t>Інші фактори ризику</a:t>
            </a:r>
            <a:endParaRPr lang="en-US" dirty="0"/>
          </a:p>
        </p:txBody>
      </p:sp>
      <p:sp>
        <p:nvSpPr>
          <p:cNvPr id="3" name="Content Placeholder 2"/>
          <p:cNvSpPr>
            <a:spLocks noGrp="1"/>
          </p:cNvSpPr>
          <p:nvPr>
            <p:ph idx="1"/>
          </p:nvPr>
        </p:nvSpPr>
        <p:spPr>
          <a:xfrm>
            <a:off x="611011" y="1593004"/>
            <a:ext cx="7921978" cy="4776913"/>
          </a:xfrm>
        </p:spPr>
        <p:txBody>
          <a:bodyPr>
            <a:normAutofit lnSpcReduction="10000"/>
          </a:bodyPr>
          <a:lstStyle/>
          <a:p>
            <a:pPr marL="0" indent="0">
              <a:buNone/>
            </a:pPr>
            <a:r>
              <a:rPr lang="uk-UA" sz="2800" dirty="0">
                <a:solidFill>
                  <a:srgbClr val="000000"/>
                </a:solidFill>
                <a:latin typeface="+mn-lt"/>
              </a:rPr>
              <a:t>Нестача розуміння/підтримки</a:t>
            </a:r>
            <a:endParaRPr lang="en-US" sz="2800" dirty="0">
              <a:solidFill>
                <a:srgbClr val="000000"/>
              </a:solidFill>
              <a:latin typeface="+mn-lt"/>
            </a:endParaRPr>
          </a:p>
          <a:p>
            <a:pPr marL="457200" lvl="1" indent="0">
              <a:buNone/>
            </a:pPr>
            <a:r>
              <a:rPr lang="uk-UA" sz="2400" dirty="0">
                <a:solidFill>
                  <a:srgbClr val="000000"/>
                </a:solidFill>
                <a:latin typeface="+mn-lt"/>
              </a:rPr>
              <a:t>Незгода між батьками</a:t>
            </a:r>
            <a:endParaRPr lang="en-US" sz="2400" dirty="0">
              <a:solidFill>
                <a:srgbClr val="000000"/>
              </a:solidFill>
              <a:latin typeface="+mn-lt"/>
            </a:endParaRPr>
          </a:p>
          <a:p>
            <a:pPr marL="457200" lvl="1" indent="0">
              <a:buNone/>
            </a:pPr>
            <a:r>
              <a:rPr lang="en-US" sz="2400" dirty="0">
                <a:solidFill>
                  <a:srgbClr val="000000"/>
                </a:solidFill>
                <a:latin typeface="+mn-lt"/>
              </a:rPr>
              <a:t>Attempt at reparative therapy</a:t>
            </a:r>
          </a:p>
          <a:p>
            <a:pPr marL="0" indent="0">
              <a:buNone/>
            </a:pPr>
            <a:r>
              <a:rPr lang="uk-UA" sz="2800" dirty="0">
                <a:solidFill>
                  <a:srgbClr val="000000"/>
                </a:solidFill>
                <a:latin typeface="+mn-lt"/>
              </a:rPr>
              <a:t>Відсутність сталого місця проживання</a:t>
            </a:r>
            <a:endParaRPr lang="en-US" sz="2800" dirty="0">
              <a:solidFill>
                <a:srgbClr val="000000"/>
              </a:solidFill>
              <a:latin typeface="+mn-lt"/>
            </a:endParaRPr>
          </a:p>
          <a:p>
            <a:pPr marL="0" indent="0">
              <a:buNone/>
            </a:pPr>
            <a:r>
              <a:rPr lang="uk-UA" sz="2800" dirty="0">
                <a:solidFill>
                  <a:srgbClr val="000000"/>
                </a:solidFill>
                <a:latin typeface="+mn-lt"/>
              </a:rPr>
              <a:t>Скривдження у дитинстві</a:t>
            </a:r>
            <a:endParaRPr lang="en-US" sz="2800" dirty="0">
              <a:solidFill>
                <a:srgbClr val="000000"/>
              </a:solidFill>
              <a:latin typeface="+mn-lt"/>
            </a:endParaRPr>
          </a:p>
          <a:p>
            <a:pPr marL="0" indent="0">
              <a:buNone/>
            </a:pPr>
            <a:r>
              <a:rPr lang="uk-UA" sz="2800" dirty="0">
                <a:solidFill>
                  <a:srgbClr val="000000"/>
                </a:solidFill>
                <a:latin typeface="+mn-lt"/>
              </a:rPr>
              <a:t>Свідки жорстокого поводження</a:t>
            </a:r>
            <a:r>
              <a:rPr lang="en-US" sz="2800" dirty="0">
                <a:solidFill>
                  <a:srgbClr val="000000"/>
                </a:solidFill>
                <a:latin typeface="+mn-lt"/>
              </a:rPr>
              <a:t>, </a:t>
            </a:r>
            <a:r>
              <a:rPr lang="uk-UA" sz="2800" dirty="0">
                <a:solidFill>
                  <a:srgbClr val="000000"/>
                </a:solidFill>
                <a:latin typeface="+mn-lt"/>
              </a:rPr>
              <a:t>зневаги, </a:t>
            </a:r>
            <a:r>
              <a:rPr lang="uk-UA" sz="2800" dirty="0" err="1">
                <a:solidFill>
                  <a:srgbClr val="000000"/>
                </a:solidFill>
                <a:latin typeface="+mn-lt"/>
              </a:rPr>
              <a:t>булінгу</a:t>
            </a:r>
            <a:endParaRPr lang="en-US" sz="2800" dirty="0">
              <a:solidFill>
                <a:srgbClr val="000000"/>
              </a:solidFill>
              <a:latin typeface="+mn-lt"/>
            </a:endParaRPr>
          </a:p>
          <a:p>
            <a:pPr marL="0" indent="0">
              <a:buNone/>
            </a:pPr>
            <a:r>
              <a:rPr lang="uk-UA" sz="2800" dirty="0">
                <a:solidFill>
                  <a:srgbClr val="000000"/>
                </a:solidFill>
                <a:latin typeface="+mn-lt"/>
              </a:rPr>
              <a:t>Виключення з школи</a:t>
            </a:r>
            <a:endParaRPr lang="en-US" sz="2800" dirty="0">
              <a:solidFill>
                <a:srgbClr val="000000"/>
              </a:solidFill>
              <a:latin typeface="+mn-lt"/>
            </a:endParaRPr>
          </a:p>
          <a:p>
            <a:pPr marL="0" indent="0">
              <a:buNone/>
            </a:pPr>
            <a:r>
              <a:rPr lang="uk-UA" sz="2800" dirty="0">
                <a:solidFill>
                  <a:srgbClr val="000000"/>
                </a:solidFill>
                <a:latin typeface="+mn-lt"/>
              </a:rPr>
              <a:t>Ризикована поведінка задля досягнення бажаного</a:t>
            </a:r>
            <a:endParaRPr lang="en-US" sz="2800" dirty="0">
              <a:solidFill>
                <a:srgbClr val="000000"/>
              </a:solidFill>
              <a:latin typeface="+mn-lt"/>
            </a:endParaRPr>
          </a:p>
          <a:p>
            <a:pPr marL="0" indent="0">
              <a:buNone/>
            </a:pPr>
            <a:r>
              <a:rPr lang="uk-UA" sz="2800" dirty="0">
                <a:solidFill>
                  <a:srgbClr val="000000"/>
                </a:solidFill>
                <a:latin typeface="+mn-lt"/>
              </a:rPr>
              <a:t>Залучення до вуличних угрупувань</a:t>
            </a:r>
          </a:p>
          <a:p>
            <a:pPr marL="0" indent="0">
              <a:buNone/>
            </a:pPr>
            <a:r>
              <a:rPr lang="uk-UA" sz="2800" dirty="0">
                <a:solidFill>
                  <a:srgbClr val="000000"/>
                </a:solidFill>
                <a:latin typeface="+mn-lt"/>
              </a:rPr>
              <a:t>Контакт з правоохоронними органами</a:t>
            </a:r>
            <a:endParaRPr lang="en-US" sz="2800" dirty="0">
              <a:solidFill>
                <a:srgbClr val="000000"/>
              </a:solidFill>
              <a:latin typeface="+mn-lt"/>
            </a:endParaRPr>
          </a:p>
          <a:p>
            <a:endParaRPr lang="en-US" sz="2800" dirty="0"/>
          </a:p>
        </p:txBody>
      </p:sp>
    </p:spTree>
    <p:extLst>
      <p:ext uri="{BB962C8B-B14F-4D97-AF65-F5344CB8AC3E}">
        <p14:creationId xmlns:p14="http://schemas.microsoft.com/office/powerpoint/2010/main" val="14546029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289538" y="270084"/>
            <a:ext cx="6512511" cy="1143000"/>
          </a:xfrm>
        </p:spPr>
        <p:txBody>
          <a:bodyPr/>
          <a:lstStyle/>
          <a:p>
            <a:pPr marL="0" indent="0">
              <a:buNone/>
            </a:pPr>
            <a:r>
              <a:rPr lang="uk-UA" dirty="0">
                <a:effectLst/>
              </a:rPr>
              <a:t>Захисні фактори</a:t>
            </a:r>
            <a:endParaRPr lang="en-US" dirty="0">
              <a:effectLst/>
            </a:endParaRPr>
          </a:p>
        </p:txBody>
      </p:sp>
      <p:sp>
        <p:nvSpPr>
          <p:cNvPr id="4" name="Content Placeholder 3"/>
          <p:cNvSpPr>
            <a:spLocks noGrp="1"/>
          </p:cNvSpPr>
          <p:nvPr>
            <p:ph sz="quarter" idx="13"/>
          </p:nvPr>
        </p:nvSpPr>
        <p:spPr>
          <a:xfrm>
            <a:off x="1221697" y="1524000"/>
            <a:ext cx="5558243" cy="4631140"/>
          </a:xfrm>
        </p:spPr>
        <p:txBody>
          <a:bodyPr>
            <a:normAutofit/>
          </a:bodyPr>
          <a:lstStyle/>
          <a:p>
            <a:pPr marL="0" indent="0">
              <a:buClr>
                <a:srgbClr val="7030A0"/>
              </a:buClr>
              <a:buNone/>
            </a:pPr>
            <a:r>
              <a:rPr lang="uk-UA" sz="2600" dirty="0">
                <a:latin typeface="+mn-lt"/>
              </a:rPr>
              <a:t>Створення інклюзивного середовища</a:t>
            </a:r>
            <a:r>
              <a:rPr lang="en-US" sz="2600" dirty="0">
                <a:latin typeface="+mn-lt"/>
              </a:rPr>
              <a:t>:</a:t>
            </a:r>
          </a:p>
          <a:p>
            <a:pPr marL="0" indent="0">
              <a:buClr>
                <a:srgbClr val="7030A0"/>
              </a:buClr>
              <a:buNone/>
            </a:pPr>
            <a:endParaRPr lang="en-US" sz="2600" dirty="0">
              <a:latin typeface="+mn-lt"/>
            </a:endParaRPr>
          </a:p>
          <a:p>
            <a:pPr>
              <a:buClr>
                <a:schemeClr val="tx2"/>
              </a:buClr>
            </a:pPr>
            <a:r>
              <a:rPr lang="uk-UA" sz="2600" dirty="0" err="1">
                <a:latin typeface="+mn-lt"/>
              </a:rPr>
              <a:t>Трансгендерна</a:t>
            </a:r>
            <a:r>
              <a:rPr lang="uk-UA" sz="2600" dirty="0">
                <a:latin typeface="+mn-lt"/>
              </a:rPr>
              <a:t> видимість та святкування</a:t>
            </a:r>
            <a:endParaRPr lang="en-US" sz="2600" dirty="0">
              <a:latin typeface="+mn-lt"/>
            </a:endParaRPr>
          </a:p>
          <a:p>
            <a:pPr>
              <a:buClr>
                <a:schemeClr val="tx2"/>
              </a:buClr>
            </a:pPr>
            <a:r>
              <a:rPr lang="uk-UA" sz="2600" dirty="0">
                <a:latin typeface="+mn-lt"/>
              </a:rPr>
              <a:t>Інклюзивне мовлення</a:t>
            </a:r>
            <a:endParaRPr lang="en-US" sz="2600" dirty="0">
              <a:latin typeface="+mn-lt"/>
            </a:endParaRPr>
          </a:p>
          <a:p>
            <a:pPr>
              <a:buClr>
                <a:schemeClr val="tx2"/>
              </a:buClr>
            </a:pPr>
            <a:r>
              <a:rPr lang="uk-UA" sz="2600" dirty="0">
                <a:latin typeface="+mn-lt"/>
              </a:rPr>
              <a:t>Сімейна підтримка</a:t>
            </a:r>
            <a:endParaRPr lang="en-US" sz="2600" dirty="0">
              <a:latin typeface="+mn-lt"/>
            </a:endParaRPr>
          </a:p>
          <a:p>
            <a:pPr>
              <a:buClr>
                <a:schemeClr val="tx2"/>
              </a:buClr>
            </a:pPr>
            <a:r>
              <a:rPr lang="uk-UA" sz="2600" dirty="0">
                <a:latin typeface="+mn-lt"/>
              </a:rPr>
              <a:t>Соціальна підтримка</a:t>
            </a:r>
            <a:endParaRPr lang="en-US" sz="2600" dirty="0">
              <a:latin typeface="+mn-lt"/>
            </a:endParaRPr>
          </a:p>
          <a:p>
            <a:pPr>
              <a:buClr>
                <a:schemeClr val="tx2"/>
              </a:buClr>
            </a:pPr>
            <a:r>
              <a:rPr lang="uk-UA" sz="2600" dirty="0">
                <a:latin typeface="+mn-lt"/>
              </a:rPr>
              <a:t>Громадські ресурси</a:t>
            </a:r>
            <a:endParaRPr lang="en-US" sz="2600" dirty="0">
              <a:latin typeface="+mn-lt"/>
            </a:endParaRPr>
          </a:p>
          <a:p>
            <a:pPr>
              <a:buClr>
                <a:schemeClr val="tx2"/>
              </a:buClr>
            </a:pPr>
            <a:r>
              <a:rPr lang="uk-UA" sz="2600" dirty="0">
                <a:latin typeface="+mn-lt"/>
              </a:rPr>
              <a:t>Освічені медичні працівники</a:t>
            </a:r>
            <a:endParaRPr lang="en-US" sz="2600" dirty="0">
              <a:latin typeface="+mn-lt"/>
            </a:endParaRPr>
          </a:p>
          <a:p>
            <a:pPr marL="45720" indent="0">
              <a:buNone/>
            </a:pPr>
            <a:endParaRPr lang="en-US" dirty="0"/>
          </a:p>
        </p:txBody>
      </p:sp>
    </p:spTree>
    <p:extLst>
      <p:ext uri="{BB962C8B-B14F-4D97-AF65-F5344CB8AC3E}">
        <p14:creationId xmlns:p14="http://schemas.microsoft.com/office/powerpoint/2010/main" val="2751521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9610" y="1798163"/>
            <a:ext cx="7764780" cy="4627518"/>
          </a:xfrm>
          <a:prstGeom prst="rect">
            <a:avLst/>
          </a:prstGeom>
        </p:spPr>
        <p:txBody>
          <a:bodyPr>
            <a:normAutofit fontScale="85000" lnSpcReduction="20000"/>
          </a:bodyPr>
          <a:lstStyle/>
          <a:p>
            <a:pPr marL="0" indent="0">
              <a:buNone/>
            </a:pPr>
            <a:r>
              <a:rPr lang="uk-UA" sz="3300" dirty="0">
                <a:solidFill>
                  <a:srgbClr val="000000"/>
                </a:solidFill>
                <a:latin typeface="+mn-lt"/>
              </a:rPr>
              <a:t>73 </a:t>
            </a:r>
            <a:r>
              <a:rPr lang="uk-UA" sz="3300" dirty="0" err="1">
                <a:solidFill>
                  <a:srgbClr val="000000"/>
                </a:solidFill>
                <a:latin typeface="+mn-lt"/>
              </a:rPr>
              <a:t>трансгендерних</a:t>
            </a:r>
            <a:r>
              <a:rPr lang="uk-UA" sz="3300" dirty="0">
                <a:solidFill>
                  <a:srgbClr val="000000"/>
                </a:solidFill>
                <a:latin typeface="+mn-lt"/>
              </a:rPr>
              <a:t> дітей, які здійснили перехід перед </a:t>
            </a:r>
            <a:r>
              <a:rPr lang="uk-UA" sz="3300" dirty="0" err="1">
                <a:solidFill>
                  <a:srgbClr val="000000"/>
                </a:solidFill>
                <a:latin typeface="+mn-lt"/>
              </a:rPr>
              <a:t>пубертатом</a:t>
            </a:r>
            <a:endParaRPr lang="en-US" sz="3300" dirty="0">
              <a:solidFill>
                <a:srgbClr val="000000"/>
              </a:solidFill>
              <a:latin typeface="+mn-lt"/>
            </a:endParaRPr>
          </a:p>
          <a:p>
            <a:pPr marL="457200" lvl="1" indent="0">
              <a:buNone/>
            </a:pPr>
            <a:r>
              <a:rPr lang="uk-UA" dirty="0">
                <a:solidFill>
                  <a:srgbClr val="000000"/>
                </a:solidFill>
                <a:latin typeface="+mn-lt"/>
              </a:rPr>
              <a:t>Контроль</a:t>
            </a:r>
            <a:r>
              <a:rPr lang="en-US" dirty="0">
                <a:solidFill>
                  <a:srgbClr val="000000"/>
                </a:solidFill>
                <a:latin typeface="+mn-lt"/>
              </a:rPr>
              <a:t>:</a:t>
            </a:r>
          </a:p>
          <a:p>
            <a:pPr marL="914400" lvl="2" indent="0">
              <a:buNone/>
            </a:pPr>
            <a:r>
              <a:rPr lang="uk-UA" dirty="0">
                <a:solidFill>
                  <a:srgbClr val="000000"/>
                </a:solidFill>
                <a:latin typeface="+mn-lt"/>
              </a:rPr>
              <a:t>Вік та </a:t>
            </a:r>
            <a:r>
              <a:rPr lang="uk-UA" dirty="0" err="1">
                <a:solidFill>
                  <a:srgbClr val="000000"/>
                </a:solidFill>
                <a:latin typeface="+mn-lt"/>
              </a:rPr>
              <a:t>гендер</a:t>
            </a:r>
            <a:r>
              <a:rPr lang="uk-UA" dirty="0">
                <a:solidFill>
                  <a:srgbClr val="000000"/>
                </a:solidFill>
                <a:latin typeface="+mn-lt"/>
              </a:rPr>
              <a:t> </a:t>
            </a:r>
            <a:r>
              <a:rPr lang="uk-UA" dirty="0" err="1">
                <a:solidFill>
                  <a:srgbClr val="000000"/>
                </a:solidFill>
                <a:latin typeface="+mn-lt"/>
              </a:rPr>
              <a:t>співпав</a:t>
            </a:r>
            <a:r>
              <a:rPr lang="uk-UA" dirty="0">
                <a:solidFill>
                  <a:srgbClr val="000000"/>
                </a:solidFill>
                <a:latin typeface="+mn-lt"/>
              </a:rPr>
              <a:t> з суспільним </a:t>
            </a:r>
            <a:r>
              <a:rPr lang="uk-UA" dirty="0" err="1">
                <a:solidFill>
                  <a:srgbClr val="000000"/>
                </a:solidFill>
                <a:latin typeface="+mn-lt"/>
              </a:rPr>
              <a:t>контрнолем</a:t>
            </a:r>
            <a:endParaRPr lang="en-US" dirty="0">
              <a:solidFill>
                <a:srgbClr val="000000"/>
              </a:solidFill>
              <a:latin typeface="+mn-lt"/>
            </a:endParaRPr>
          </a:p>
          <a:p>
            <a:pPr marL="914400" lvl="2" indent="0">
              <a:buNone/>
            </a:pPr>
            <a:r>
              <a:rPr lang="uk-UA" dirty="0" err="1">
                <a:solidFill>
                  <a:srgbClr val="000000"/>
                </a:solidFill>
                <a:latin typeface="+mn-lt"/>
              </a:rPr>
              <a:t>Сиблінги</a:t>
            </a:r>
            <a:r>
              <a:rPr lang="uk-UA" dirty="0">
                <a:solidFill>
                  <a:srgbClr val="000000"/>
                </a:solidFill>
                <a:latin typeface="+mn-lt"/>
              </a:rPr>
              <a:t> </a:t>
            </a:r>
            <a:r>
              <a:rPr lang="uk-UA" dirty="0" err="1">
                <a:solidFill>
                  <a:srgbClr val="000000"/>
                </a:solidFill>
                <a:latin typeface="+mn-lt"/>
              </a:rPr>
              <a:t>трансгендерних</a:t>
            </a:r>
            <a:r>
              <a:rPr lang="uk-UA" dirty="0">
                <a:solidFill>
                  <a:srgbClr val="000000"/>
                </a:solidFill>
                <a:latin typeface="+mn-lt"/>
              </a:rPr>
              <a:t> учасників</a:t>
            </a:r>
            <a:endParaRPr lang="en-US" dirty="0">
              <a:solidFill>
                <a:srgbClr val="000000"/>
              </a:solidFill>
              <a:latin typeface="+mn-lt"/>
            </a:endParaRPr>
          </a:p>
          <a:p>
            <a:pPr marL="914400" lvl="2" indent="0">
              <a:buNone/>
            </a:pPr>
            <a:endParaRPr lang="en-US" dirty="0">
              <a:solidFill>
                <a:srgbClr val="000000"/>
              </a:solidFill>
              <a:latin typeface="+mn-lt"/>
            </a:endParaRPr>
          </a:p>
          <a:p>
            <a:pPr marL="0" indent="0">
              <a:buNone/>
            </a:pPr>
            <a:r>
              <a:rPr lang="uk-UA" sz="3300" dirty="0">
                <a:solidFill>
                  <a:srgbClr val="000000"/>
                </a:solidFill>
                <a:latin typeface="+mn-lt"/>
              </a:rPr>
              <a:t>Діти, які здійснили соціальний перехід перед </a:t>
            </a:r>
            <a:r>
              <a:rPr lang="uk-UA" sz="3300" dirty="0" err="1">
                <a:solidFill>
                  <a:srgbClr val="000000"/>
                </a:solidFill>
                <a:latin typeface="+mn-lt"/>
              </a:rPr>
              <a:t>пубертатом</a:t>
            </a:r>
            <a:endParaRPr lang="en-US" sz="3300" dirty="0">
              <a:solidFill>
                <a:srgbClr val="000000"/>
              </a:solidFill>
              <a:latin typeface="+mn-lt"/>
            </a:endParaRPr>
          </a:p>
          <a:p>
            <a:pPr marL="457200" lvl="1" indent="0">
              <a:buNone/>
            </a:pPr>
            <a:r>
              <a:rPr lang="uk-UA" dirty="0">
                <a:solidFill>
                  <a:srgbClr val="000000"/>
                </a:solidFill>
                <a:latin typeface="+mn-lt"/>
              </a:rPr>
              <a:t>Депресія не </a:t>
            </a:r>
            <a:r>
              <a:rPr lang="uk-UA" dirty="0" err="1">
                <a:solidFill>
                  <a:srgbClr val="000000"/>
                </a:solidFill>
                <a:latin typeface="+mn-lt"/>
              </a:rPr>
              <a:t>діагностована</a:t>
            </a:r>
            <a:endParaRPr lang="en-US" dirty="0">
              <a:solidFill>
                <a:srgbClr val="000000"/>
              </a:solidFill>
              <a:latin typeface="+mn-lt"/>
            </a:endParaRPr>
          </a:p>
          <a:p>
            <a:pPr marL="457200" lvl="1" indent="0">
              <a:buNone/>
            </a:pPr>
            <a:r>
              <a:rPr lang="uk-UA" dirty="0">
                <a:solidFill>
                  <a:srgbClr val="000000"/>
                </a:solidFill>
                <a:latin typeface="+mn-lt"/>
              </a:rPr>
              <a:t>Легка тривожність поза клінічними мірками</a:t>
            </a:r>
            <a:endParaRPr lang="en-US" dirty="0">
              <a:solidFill>
                <a:srgbClr val="000000"/>
              </a:solidFill>
              <a:latin typeface="+mn-lt"/>
            </a:endParaRPr>
          </a:p>
          <a:p>
            <a:pPr lvl="1"/>
            <a:endParaRPr lang="en-US" dirty="0"/>
          </a:p>
          <a:p>
            <a:pPr marL="0" indent="0" algn="ctr">
              <a:buNone/>
            </a:pPr>
            <a:r>
              <a:rPr lang="uk-UA" sz="3100" i="1" dirty="0">
                <a:solidFill>
                  <a:srgbClr val="C00000"/>
                </a:solidFill>
              </a:rPr>
              <a:t>Сімейна підтримка та соціальний перехід пов’язані нормативними рівнями депресії та тривожності</a:t>
            </a:r>
            <a:endParaRPr lang="en-US" dirty="0"/>
          </a:p>
        </p:txBody>
      </p:sp>
      <p:sp>
        <p:nvSpPr>
          <p:cNvPr id="6" name="Slide Number Placeholder 5"/>
          <p:cNvSpPr>
            <a:spLocks noGrp="1"/>
          </p:cNvSpPr>
          <p:nvPr>
            <p:ph type="sldNum" sz="quarter" idx="4294967295"/>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0" y="59281"/>
            <a:ext cx="5934075"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399" y="1447801"/>
            <a:ext cx="3255443" cy="35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7144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4FD8D4C-73B4-4651-9AE3-9503ACB29520}"/>
              </a:ext>
            </a:extLst>
          </p:cNvPr>
          <p:cNvSpPr txBox="1">
            <a:spLocks/>
          </p:cNvSpPr>
          <p:nvPr/>
        </p:nvSpPr>
        <p:spPr>
          <a:xfrm>
            <a:off x="811213" y="1796464"/>
            <a:ext cx="7498080" cy="3108960"/>
          </a:xfrm>
          <a:prstGeom prst="rect">
            <a:avLst/>
          </a:prstGeom>
          <a:noFill/>
          <a:ln w="57150">
            <a:solidFill>
              <a:srgbClr val="00B0F0"/>
            </a:solidFill>
          </a:ln>
        </p:spPr>
        <p:txBody>
          <a:bodyPr wrap="square" rtlCol="0" anchor="ctr">
            <a:no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uk-UA" sz="4800" dirty="0"/>
              <a:t>Інклюзивне середовище</a:t>
            </a:r>
            <a:endParaRPr lang="en-US" sz="4800" dirty="0"/>
          </a:p>
        </p:txBody>
      </p:sp>
    </p:spTree>
    <p:extLst>
      <p:ext uri="{BB962C8B-B14F-4D97-AF65-F5344CB8AC3E}">
        <p14:creationId xmlns:p14="http://schemas.microsoft.com/office/powerpoint/2010/main" val="33394742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12420"/>
            <a:ext cx="9144000" cy="1143000"/>
          </a:xfrm>
        </p:spPr>
        <p:txBody>
          <a:bodyPr>
            <a:normAutofit/>
          </a:bodyPr>
          <a:lstStyle/>
          <a:p>
            <a:pPr marL="0" indent="0">
              <a:buNone/>
            </a:pPr>
            <a:r>
              <a:rPr lang="uk-UA" sz="4200" dirty="0">
                <a:effectLst/>
              </a:rPr>
              <a:t>Повага до імен та займенників</a:t>
            </a:r>
            <a:endParaRPr lang="en-US" sz="4200" dirty="0">
              <a:effectLst/>
            </a:endParaRPr>
          </a:p>
        </p:txBody>
      </p:sp>
      <p:sp>
        <p:nvSpPr>
          <p:cNvPr id="4" name="Content Placeholder 3"/>
          <p:cNvSpPr>
            <a:spLocks noGrp="1"/>
          </p:cNvSpPr>
          <p:nvPr>
            <p:ph sz="quarter" idx="13"/>
          </p:nvPr>
        </p:nvSpPr>
        <p:spPr>
          <a:xfrm>
            <a:off x="784860" y="2026920"/>
            <a:ext cx="7574280" cy="4146096"/>
          </a:xfrm>
        </p:spPr>
        <p:txBody>
          <a:bodyPr>
            <a:normAutofit/>
          </a:bodyPr>
          <a:lstStyle/>
          <a:p>
            <a:pPr marL="45720" indent="0">
              <a:buClr>
                <a:schemeClr val="accent3"/>
              </a:buClr>
              <a:buNone/>
            </a:pPr>
            <a:r>
              <a:rPr lang="uk-UA" sz="2800" dirty="0">
                <a:latin typeface="+mn-lt"/>
              </a:rPr>
              <a:t>Завжди використовуйте ім’я та займенники, які бажані для особи</a:t>
            </a:r>
            <a:endParaRPr lang="en-US" sz="2800" dirty="0">
              <a:latin typeface="+mn-lt"/>
            </a:endParaRPr>
          </a:p>
          <a:p>
            <a:pPr marL="284163" lvl="1">
              <a:spcBef>
                <a:spcPts val="600"/>
              </a:spcBef>
              <a:buClr>
                <a:schemeClr val="accent3"/>
              </a:buClr>
            </a:pPr>
            <a:r>
              <a:rPr lang="uk-UA" sz="3200" dirty="0">
                <a:latin typeface="+mn-lt"/>
              </a:rPr>
              <a:t>Навіть якщо</a:t>
            </a:r>
            <a:r>
              <a:rPr lang="en-US" sz="3200" dirty="0">
                <a:latin typeface="+mn-lt"/>
              </a:rPr>
              <a:t>… </a:t>
            </a:r>
          </a:p>
          <a:p>
            <a:pPr marL="284163" lvl="1">
              <a:spcBef>
                <a:spcPts val="600"/>
              </a:spcBef>
              <a:buClr>
                <a:schemeClr val="accent3"/>
              </a:buClr>
            </a:pPr>
            <a:r>
              <a:rPr lang="en-US" dirty="0">
                <a:latin typeface="+mn-lt"/>
              </a:rPr>
              <a:t>	</a:t>
            </a:r>
            <a:r>
              <a:rPr lang="uk-UA" dirty="0">
                <a:latin typeface="+mn-lt"/>
              </a:rPr>
              <a:t>Це передує переходу</a:t>
            </a:r>
            <a:endParaRPr lang="en-US" dirty="0">
              <a:latin typeface="+mn-lt"/>
            </a:endParaRPr>
          </a:p>
          <a:p>
            <a:pPr marL="284163" lvl="1">
              <a:spcBef>
                <a:spcPts val="600"/>
              </a:spcBef>
              <a:buClr>
                <a:schemeClr val="accent3"/>
              </a:buClr>
            </a:pPr>
            <a:r>
              <a:rPr lang="en-US" dirty="0">
                <a:latin typeface="+mn-lt"/>
              </a:rPr>
              <a:t>	</a:t>
            </a:r>
            <a:r>
              <a:rPr lang="uk-UA" dirty="0">
                <a:latin typeface="+mn-lt"/>
              </a:rPr>
              <a:t>Їм важко запам’ятати нейтральні займенники</a:t>
            </a:r>
            <a:endParaRPr lang="en-US" dirty="0">
              <a:latin typeface="+mn-lt"/>
            </a:endParaRPr>
          </a:p>
          <a:p>
            <a:pPr marL="284163" lvl="1">
              <a:spcBef>
                <a:spcPts val="600"/>
              </a:spcBef>
              <a:buClr>
                <a:schemeClr val="accent3"/>
              </a:buClr>
            </a:pPr>
            <a:r>
              <a:rPr lang="en-US" dirty="0">
                <a:latin typeface="+mn-lt"/>
              </a:rPr>
              <a:t>	</a:t>
            </a:r>
            <a:r>
              <a:rPr lang="uk-UA" dirty="0">
                <a:latin typeface="+mn-lt"/>
              </a:rPr>
              <a:t>Вони вас не чують</a:t>
            </a:r>
            <a:endParaRPr lang="en-US" dirty="0">
              <a:latin typeface="+mn-lt"/>
            </a:endParaRPr>
          </a:p>
          <a:p>
            <a:pPr marL="284163" lvl="1">
              <a:spcBef>
                <a:spcPts val="600"/>
              </a:spcBef>
              <a:buClr>
                <a:schemeClr val="accent3"/>
              </a:buClr>
            </a:pPr>
            <a:r>
              <a:rPr lang="en-US" dirty="0">
                <a:latin typeface="+mn-lt"/>
              </a:rPr>
              <a:t>	</a:t>
            </a:r>
            <a:r>
              <a:rPr lang="uk-UA" dirty="0">
                <a:latin typeface="+mn-lt"/>
              </a:rPr>
              <a:t>Ви почуваєтесь по-дурному чи не комфортно</a:t>
            </a:r>
            <a:endParaRPr lang="en-US" dirty="0">
              <a:latin typeface="+mn-lt"/>
            </a:endParaRPr>
          </a:p>
          <a:p>
            <a:pPr marL="284163" lvl="1">
              <a:spcBef>
                <a:spcPts val="600"/>
              </a:spcBef>
              <a:buClr>
                <a:schemeClr val="accent3"/>
              </a:buClr>
            </a:pPr>
            <a:endParaRPr lang="en-US" dirty="0">
              <a:latin typeface="+mn-lt"/>
            </a:endParaRPr>
          </a:p>
          <a:p>
            <a:pPr marL="457200" lvl="1" indent="0">
              <a:buClr>
                <a:schemeClr val="accent3"/>
              </a:buClr>
              <a:buNone/>
            </a:pPr>
            <a:endParaRPr lang="en-US" b="1" dirty="0">
              <a:latin typeface="+mn-lt"/>
            </a:endParaRPr>
          </a:p>
        </p:txBody>
      </p:sp>
    </p:spTree>
    <p:extLst>
      <p:ext uri="{BB962C8B-B14F-4D97-AF65-F5344CB8AC3E}">
        <p14:creationId xmlns:p14="http://schemas.microsoft.com/office/powerpoint/2010/main" val="2955579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077200" cy="1143000"/>
          </a:xfrm>
        </p:spPr>
        <p:txBody>
          <a:bodyPr>
            <a:normAutofit/>
          </a:bodyPr>
          <a:lstStyle/>
          <a:p>
            <a:r>
              <a:rPr lang="uk-UA" sz="4200" dirty="0"/>
              <a:t>Повага до імен та займенників</a:t>
            </a:r>
            <a:endParaRPr lang="en-US" sz="4200" dirty="0">
              <a:effectLst/>
            </a:endParaRPr>
          </a:p>
        </p:txBody>
      </p:sp>
      <p:sp>
        <p:nvSpPr>
          <p:cNvPr id="4" name="Content Placeholder 3"/>
          <p:cNvSpPr>
            <a:spLocks noGrp="1"/>
          </p:cNvSpPr>
          <p:nvPr>
            <p:ph sz="quarter" idx="13"/>
          </p:nvPr>
        </p:nvSpPr>
        <p:spPr>
          <a:xfrm>
            <a:off x="1017270" y="1600200"/>
            <a:ext cx="7109460" cy="4146096"/>
          </a:xfrm>
        </p:spPr>
        <p:txBody>
          <a:bodyPr>
            <a:normAutofit lnSpcReduction="10000"/>
          </a:bodyPr>
          <a:lstStyle/>
          <a:p>
            <a:pPr>
              <a:buClr>
                <a:schemeClr val="accent3"/>
              </a:buClr>
            </a:pPr>
            <a:r>
              <a:rPr lang="uk-UA" sz="2800" dirty="0">
                <a:latin typeface="+mn-lt"/>
              </a:rPr>
              <a:t>Якщо ви не впевнені у </a:t>
            </a:r>
            <a:r>
              <a:rPr lang="uk-UA" sz="2800" dirty="0" err="1">
                <a:latin typeface="+mn-lt"/>
              </a:rPr>
              <a:t>гендері</a:t>
            </a:r>
            <a:r>
              <a:rPr lang="uk-UA" sz="2800" dirty="0">
                <a:latin typeface="+mn-lt"/>
              </a:rPr>
              <a:t> особи чи який вживати займенник</a:t>
            </a:r>
          </a:p>
          <a:p>
            <a:pPr>
              <a:buClr>
                <a:schemeClr val="accent3"/>
              </a:buClr>
            </a:pPr>
            <a:endParaRPr lang="uk-UA" sz="2800" dirty="0">
              <a:latin typeface="+mn-lt"/>
            </a:endParaRPr>
          </a:p>
          <a:p>
            <a:pPr>
              <a:buClr>
                <a:schemeClr val="accent3"/>
              </a:buClr>
            </a:pPr>
            <a:r>
              <a:rPr lang="uk-UA" sz="2800" dirty="0">
                <a:latin typeface="+mn-lt"/>
              </a:rPr>
              <a:t>Прислухайтесь до підказок</a:t>
            </a:r>
            <a:endParaRPr lang="en-US" sz="2800" dirty="0">
              <a:latin typeface="+mn-lt"/>
            </a:endParaRPr>
          </a:p>
          <a:p>
            <a:pPr lvl="1">
              <a:spcBef>
                <a:spcPts val="1200"/>
              </a:spcBef>
              <a:buClr>
                <a:schemeClr val="accent3"/>
              </a:buClr>
            </a:pPr>
            <a:r>
              <a:rPr lang="uk-UA" dirty="0">
                <a:latin typeface="+mn-lt"/>
              </a:rPr>
              <a:t>Чемно та з повагою спитайте </a:t>
            </a:r>
            <a:r>
              <a:rPr lang="en-US" dirty="0">
                <a:latin typeface="+mn-lt"/>
              </a:rPr>
              <a:t>«</a:t>
            </a:r>
            <a:r>
              <a:rPr lang="uk-UA" dirty="0">
                <a:latin typeface="+mn-lt"/>
              </a:rPr>
              <a:t>Які займенники використовуєш ти</a:t>
            </a:r>
            <a:r>
              <a:rPr lang="en-US" dirty="0">
                <a:latin typeface="+mn-lt"/>
              </a:rPr>
              <a:t>?“</a:t>
            </a:r>
          </a:p>
          <a:p>
            <a:pPr lvl="1">
              <a:spcBef>
                <a:spcPts val="1200"/>
              </a:spcBef>
              <a:buClr>
                <a:schemeClr val="accent3"/>
              </a:buClr>
            </a:pPr>
            <a:r>
              <a:rPr lang="uk-UA" dirty="0">
                <a:latin typeface="+mn-lt"/>
              </a:rPr>
              <a:t>Використовуйте нейтральні займенники допоки дізнаєтесь які слід</a:t>
            </a:r>
            <a:endParaRPr lang="en-US" dirty="0">
              <a:latin typeface="+mn-lt"/>
            </a:endParaRPr>
          </a:p>
          <a:p>
            <a:pPr lvl="1">
              <a:spcBef>
                <a:spcPts val="1200"/>
              </a:spcBef>
              <a:buClr>
                <a:schemeClr val="accent3"/>
              </a:buClr>
            </a:pPr>
            <a:r>
              <a:rPr lang="uk-UA" dirty="0">
                <a:latin typeface="+mn-lt"/>
              </a:rPr>
              <a:t>Уникайте ‘вподобань’</a:t>
            </a:r>
            <a:endParaRPr lang="en-US" dirty="0">
              <a:latin typeface="+mn-lt"/>
            </a:endParaRPr>
          </a:p>
        </p:txBody>
      </p:sp>
    </p:spTree>
    <p:extLst>
      <p:ext uri="{BB962C8B-B14F-4D97-AF65-F5344CB8AC3E}">
        <p14:creationId xmlns:p14="http://schemas.microsoft.com/office/powerpoint/2010/main" val="3059191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590"/>
            <a:ext cx="9144000" cy="1287470"/>
          </a:xfrm>
        </p:spPr>
        <p:txBody>
          <a:bodyPr>
            <a:noAutofit/>
          </a:bodyPr>
          <a:lstStyle/>
          <a:p>
            <a:r>
              <a:rPr lang="uk-UA" sz="4800" dirty="0">
                <a:latin typeface="+mj-lt"/>
              </a:rPr>
              <a:t>Вживання займенника</a:t>
            </a:r>
            <a:endParaRPr lang="en-US" sz="4800" dirty="0">
              <a:latin typeface="+mj-lt"/>
            </a:endParaRPr>
          </a:p>
        </p:txBody>
      </p:sp>
      <p:sp>
        <p:nvSpPr>
          <p:cNvPr id="3" name="Content Placeholder 2"/>
          <p:cNvSpPr>
            <a:spLocks noGrp="1"/>
          </p:cNvSpPr>
          <p:nvPr>
            <p:ph sz="quarter" idx="4294967295"/>
          </p:nvPr>
        </p:nvSpPr>
        <p:spPr>
          <a:xfrm>
            <a:off x="798790" y="1755653"/>
            <a:ext cx="7546420" cy="4929188"/>
          </a:xfrm>
          <a:prstGeom prst="rect">
            <a:avLst/>
          </a:prstGeom>
        </p:spPr>
        <p:txBody>
          <a:bodyPr>
            <a:normAutofit/>
          </a:bodyPr>
          <a:lstStyle/>
          <a:p>
            <a:pPr marL="0" indent="0">
              <a:buNone/>
            </a:pPr>
            <a:r>
              <a:rPr lang="uk-UA" sz="2800" dirty="0">
                <a:solidFill>
                  <a:srgbClr val="000000"/>
                </a:solidFill>
                <a:latin typeface="+mn-lt"/>
                <a:cs typeface="Arial" panose="020B0604020202020204" pitchFamily="34" charset="0"/>
              </a:rPr>
              <a:t>Більшість людей вибере парні займенники</a:t>
            </a:r>
            <a:endParaRPr lang="en-US" sz="2800" dirty="0">
              <a:solidFill>
                <a:srgbClr val="000000"/>
              </a:solidFill>
              <a:latin typeface="+mn-lt"/>
              <a:cs typeface="Arial" panose="020B0604020202020204" pitchFamily="34" charset="0"/>
            </a:endParaRPr>
          </a:p>
          <a:p>
            <a:pPr marL="0" indent="0">
              <a:buNone/>
            </a:pPr>
            <a:r>
              <a:rPr lang="en-US" dirty="0">
                <a:solidFill>
                  <a:srgbClr val="000000"/>
                </a:solidFill>
                <a:latin typeface="+mn-lt"/>
                <a:cs typeface="Arial" panose="020B0604020202020204" pitchFamily="34" charset="0"/>
              </a:rPr>
              <a:t>	</a:t>
            </a:r>
            <a:r>
              <a:rPr lang="uk-UA" dirty="0">
                <a:solidFill>
                  <a:srgbClr val="000000"/>
                </a:solidFill>
                <a:latin typeface="+mn-lt"/>
                <a:cs typeface="Arial" panose="020B0604020202020204" pitchFamily="34" charset="0"/>
              </a:rPr>
              <a:t>Він/йому/його</a:t>
            </a:r>
            <a:endParaRPr lang="en-US" dirty="0">
              <a:solidFill>
                <a:srgbClr val="000000"/>
              </a:solidFill>
              <a:latin typeface="+mn-lt"/>
              <a:cs typeface="Arial" panose="020B0604020202020204" pitchFamily="34" charset="0"/>
            </a:endParaRPr>
          </a:p>
          <a:p>
            <a:pPr marL="0" indent="0">
              <a:buNone/>
            </a:pPr>
            <a:r>
              <a:rPr lang="en-US" dirty="0">
                <a:solidFill>
                  <a:srgbClr val="000000"/>
                </a:solidFill>
                <a:latin typeface="+mn-lt"/>
                <a:cs typeface="Arial" panose="020B0604020202020204" pitchFamily="34" charset="0"/>
              </a:rPr>
              <a:t>	</a:t>
            </a:r>
            <a:r>
              <a:rPr lang="uk-UA" dirty="0">
                <a:solidFill>
                  <a:srgbClr val="000000"/>
                </a:solidFill>
                <a:latin typeface="+mn-lt"/>
                <a:cs typeface="Arial" panose="020B0604020202020204" pitchFamily="34" charset="0"/>
              </a:rPr>
              <a:t>Вона</a:t>
            </a:r>
            <a:r>
              <a:rPr lang="en-US" dirty="0">
                <a:solidFill>
                  <a:srgbClr val="000000"/>
                </a:solidFill>
                <a:latin typeface="+mn-lt"/>
                <a:cs typeface="Arial" panose="020B0604020202020204" pitchFamily="34" charset="0"/>
              </a:rPr>
              <a:t>/</a:t>
            </a:r>
            <a:r>
              <a:rPr lang="uk-UA" dirty="0">
                <a:solidFill>
                  <a:srgbClr val="000000"/>
                </a:solidFill>
                <a:latin typeface="+mn-lt"/>
                <a:cs typeface="Arial" panose="020B0604020202020204" pitchFamily="34" charset="0"/>
              </a:rPr>
              <a:t>їй</a:t>
            </a:r>
            <a:r>
              <a:rPr lang="en-US" dirty="0">
                <a:solidFill>
                  <a:srgbClr val="000000"/>
                </a:solidFill>
                <a:latin typeface="+mn-lt"/>
                <a:cs typeface="Arial" panose="020B0604020202020204" pitchFamily="34" charset="0"/>
              </a:rPr>
              <a:t>/</a:t>
            </a:r>
            <a:r>
              <a:rPr lang="uk-UA" dirty="0">
                <a:solidFill>
                  <a:srgbClr val="000000"/>
                </a:solidFill>
                <a:latin typeface="+mn-lt"/>
                <a:cs typeface="Arial" panose="020B0604020202020204" pitchFamily="34" charset="0"/>
              </a:rPr>
              <a:t>її</a:t>
            </a:r>
            <a:endParaRPr lang="en-US" dirty="0">
              <a:solidFill>
                <a:srgbClr val="000000"/>
              </a:solidFill>
              <a:latin typeface="+mn-lt"/>
              <a:cs typeface="Arial" panose="020B0604020202020204" pitchFamily="34" charset="0"/>
            </a:endParaRPr>
          </a:p>
          <a:p>
            <a:pPr marL="0" indent="0">
              <a:buNone/>
            </a:pPr>
            <a:endParaRPr lang="en-US" sz="1200" dirty="0">
              <a:solidFill>
                <a:srgbClr val="000000"/>
              </a:solidFill>
              <a:latin typeface="+mn-lt"/>
              <a:cs typeface="Arial" panose="020B0604020202020204" pitchFamily="34" charset="0"/>
            </a:endParaRPr>
          </a:p>
          <a:p>
            <a:pPr marL="0" indent="0">
              <a:buNone/>
            </a:pPr>
            <a:r>
              <a:rPr lang="uk-UA" sz="2800" dirty="0" err="1">
                <a:solidFill>
                  <a:srgbClr val="000000"/>
                </a:solidFill>
                <a:latin typeface="+mn-lt"/>
                <a:cs typeface="Arial" panose="020B0604020202020204" pitchFamily="34" charset="0"/>
              </a:rPr>
              <a:t>Гендерно</a:t>
            </a:r>
            <a:r>
              <a:rPr lang="uk-UA" sz="2800" dirty="0">
                <a:solidFill>
                  <a:srgbClr val="000000"/>
                </a:solidFill>
                <a:latin typeface="+mn-lt"/>
                <a:cs typeface="Arial" panose="020B0604020202020204" pitchFamily="34" charset="0"/>
              </a:rPr>
              <a:t> нейтральні займенники</a:t>
            </a:r>
            <a:r>
              <a:rPr lang="en-US" sz="2800" dirty="0">
                <a:solidFill>
                  <a:srgbClr val="000000"/>
                </a:solidFill>
                <a:latin typeface="+mn-lt"/>
                <a:cs typeface="Arial" panose="020B0604020202020204" pitchFamily="34" charset="0"/>
              </a:rPr>
              <a:t> </a:t>
            </a:r>
            <a:r>
              <a:rPr lang="en-US" dirty="0">
                <a:solidFill>
                  <a:srgbClr val="000000"/>
                </a:solidFill>
                <a:latin typeface="+mn-lt"/>
                <a:cs typeface="Arial" panose="020B0604020202020204" pitchFamily="34" charset="0"/>
              </a:rPr>
              <a:t> </a:t>
            </a:r>
          </a:p>
          <a:p>
            <a:pPr marL="0" indent="0">
              <a:buNone/>
            </a:pPr>
            <a:r>
              <a:rPr lang="en-US" b="1" dirty="0">
                <a:solidFill>
                  <a:srgbClr val="000000"/>
                </a:solidFill>
                <a:latin typeface="+mn-lt"/>
                <a:cs typeface="Arial" panose="020B0604020202020204" pitchFamily="34" charset="0"/>
              </a:rPr>
              <a:t>	</a:t>
            </a:r>
            <a:r>
              <a:rPr lang="uk-UA" dirty="0">
                <a:solidFill>
                  <a:srgbClr val="000000"/>
                </a:solidFill>
                <a:latin typeface="+mn-lt"/>
                <a:cs typeface="Arial" panose="020B0604020202020204" pitchFamily="34" charset="0"/>
              </a:rPr>
              <a:t>Вони/Їм/Їхні</a:t>
            </a:r>
            <a:endParaRPr lang="en-US" dirty="0">
              <a:solidFill>
                <a:srgbClr val="000000"/>
              </a:solidFill>
              <a:latin typeface="+mn-lt"/>
              <a:cs typeface="Arial" panose="020B0604020202020204" pitchFamily="34" charset="0"/>
            </a:endParaRPr>
          </a:p>
          <a:p>
            <a:pPr marL="0" indent="0">
              <a:buNone/>
            </a:pPr>
            <a:endParaRPr lang="en-US" sz="1200" dirty="0">
              <a:solidFill>
                <a:srgbClr val="000000"/>
              </a:solidFill>
              <a:latin typeface="+mn-lt"/>
              <a:cs typeface="Arial" panose="020B0604020202020204" pitchFamily="34" charset="0"/>
            </a:endParaRPr>
          </a:p>
          <a:p>
            <a:pPr marL="0" indent="0">
              <a:buNone/>
            </a:pPr>
            <a:r>
              <a:rPr lang="uk-UA" sz="2800" dirty="0">
                <a:solidFill>
                  <a:srgbClr val="000000"/>
                </a:solidFill>
                <a:latin typeface="+mn-lt"/>
                <a:cs typeface="Arial" panose="020B0604020202020204" pitchFamily="34" charset="0"/>
              </a:rPr>
              <a:t>Люди реагують на займенник, який їм ближче</a:t>
            </a:r>
            <a:endParaRPr lang="en-US" sz="11200" dirty="0"/>
          </a:p>
          <a:p>
            <a:endParaRPr lang="en-US" sz="11200" dirty="0"/>
          </a:p>
          <a:p>
            <a:endParaRPr lang="en-US" dirty="0"/>
          </a:p>
          <a:p>
            <a:endParaRPr lang="en-US" dirty="0"/>
          </a:p>
        </p:txBody>
      </p:sp>
    </p:spTree>
    <p:extLst>
      <p:ext uri="{BB962C8B-B14F-4D97-AF65-F5344CB8AC3E}">
        <p14:creationId xmlns:p14="http://schemas.microsoft.com/office/powerpoint/2010/main" val="3854648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standing next to a body of water&#10;&#10;Description automatically generated">
            <a:extLst>
              <a:ext uri="{FF2B5EF4-FFF2-40B4-BE49-F238E27FC236}">
                <a16:creationId xmlns:a16="http://schemas.microsoft.com/office/drawing/2014/main" id="{FEFB922A-716E-4367-B004-6EB78FCE4488}"/>
              </a:ext>
            </a:extLst>
          </p:cNvPr>
          <p:cNvPicPr>
            <a:picLocks noChangeAspect="1"/>
          </p:cNvPicPr>
          <p:nvPr/>
        </p:nvPicPr>
        <p:blipFill rotWithShape="1">
          <a:blip r:embed="rId2"/>
          <a:srcRect l="11667"/>
          <a:stretch/>
        </p:blipFill>
        <p:spPr>
          <a:xfrm>
            <a:off x="-26007" y="707067"/>
            <a:ext cx="9196014" cy="5443867"/>
          </a:xfrm>
          <a:prstGeom prst="rect">
            <a:avLst/>
          </a:prstGeom>
        </p:spPr>
      </p:pic>
    </p:spTree>
    <p:extLst>
      <p:ext uri="{BB962C8B-B14F-4D97-AF65-F5344CB8AC3E}">
        <p14:creationId xmlns:p14="http://schemas.microsoft.com/office/powerpoint/2010/main" val="17869590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3148" y="383966"/>
            <a:ext cx="7097704" cy="1143000"/>
          </a:xfrm>
        </p:spPr>
        <p:txBody>
          <a:bodyPr>
            <a:normAutofit fontScale="90000"/>
          </a:bodyPr>
          <a:lstStyle/>
          <a:p>
            <a:pPr marL="0" indent="0">
              <a:buNone/>
            </a:pPr>
            <a:r>
              <a:rPr lang="uk-UA" dirty="0">
                <a:effectLst/>
              </a:rPr>
              <a:t>Помилки щодо імені чи займенника</a:t>
            </a:r>
            <a:endParaRPr lang="en-US" dirty="0">
              <a:effectLst/>
            </a:endParaRPr>
          </a:p>
        </p:txBody>
      </p:sp>
      <p:sp>
        <p:nvSpPr>
          <p:cNvPr id="8" name="Content Placeholder 7"/>
          <p:cNvSpPr>
            <a:spLocks noGrp="1"/>
          </p:cNvSpPr>
          <p:nvPr>
            <p:ph sz="quarter" idx="13"/>
          </p:nvPr>
        </p:nvSpPr>
        <p:spPr>
          <a:xfrm>
            <a:off x="296091" y="1968709"/>
            <a:ext cx="8203331" cy="3474720"/>
          </a:xfrm>
        </p:spPr>
        <p:txBody>
          <a:bodyPr>
            <a:normAutofit/>
          </a:bodyPr>
          <a:lstStyle/>
          <a:p>
            <a:pPr marL="45720" indent="0">
              <a:buClr>
                <a:schemeClr val="accent4"/>
              </a:buClr>
              <a:buNone/>
            </a:pPr>
            <a:r>
              <a:rPr lang="uk-UA" sz="2800" dirty="0">
                <a:solidFill>
                  <a:schemeClr val="tx1">
                    <a:lumMod val="50000"/>
                  </a:schemeClr>
                </a:solidFill>
                <a:latin typeface="+mn-lt"/>
              </a:rPr>
              <a:t>Не зупиняйтесь</a:t>
            </a:r>
          </a:p>
          <a:p>
            <a:pPr marL="45720" indent="0">
              <a:buClr>
                <a:schemeClr val="accent4"/>
              </a:buClr>
              <a:buNone/>
            </a:pPr>
            <a:r>
              <a:rPr lang="uk-UA" sz="2800" dirty="0">
                <a:solidFill>
                  <a:schemeClr val="tx1">
                    <a:lumMod val="50000"/>
                  </a:schemeClr>
                </a:solidFill>
                <a:latin typeface="+mn-lt"/>
              </a:rPr>
              <a:t>Запам’ятайте</a:t>
            </a:r>
          </a:p>
          <a:p>
            <a:pPr marL="45720" indent="0">
              <a:buClr>
                <a:schemeClr val="accent4"/>
              </a:buClr>
              <a:buNone/>
            </a:pPr>
            <a:r>
              <a:rPr lang="uk-UA" sz="2800" dirty="0">
                <a:solidFill>
                  <a:schemeClr val="tx1">
                    <a:lumMod val="50000"/>
                  </a:schemeClr>
                </a:solidFill>
                <a:latin typeface="+mn-lt"/>
              </a:rPr>
              <a:t>Виправтесь</a:t>
            </a:r>
          </a:p>
          <a:p>
            <a:pPr marL="45720" indent="0">
              <a:buClr>
                <a:schemeClr val="accent4"/>
              </a:buClr>
              <a:buNone/>
            </a:pPr>
            <a:r>
              <a:rPr lang="uk-UA" sz="2800" dirty="0">
                <a:solidFill>
                  <a:schemeClr val="tx1">
                    <a:lumMod val="50000"/>
                  </a:schemeClr>
                </a:solidFill>
                <a:latin typeface="+mn-lt"/>
              </a:rPr>
              <a:t>Вчіться на помилках</a:t>
            </a:r>
            <a:endParaRPr lang="en-US" sz="2800" dirty="0">
              <a:solidFill>
                <a:schemeClr val="tx1">
                  <a:lumMod val="50000"/>
                </a:schemeClr>
              </a:solidFill>
              <a:latin typeface="+mn-lt"/>
            </a:endParaRPr>
          </a:p>
          <a:p>
            <a:pPr marL="45720" indent="0">
              <a:buClr>
                <a:schemeClr val="accent4"/>
              </a:buClr>
              <a:buNone/>
            </a:pPr>
            <a:r>
              <a:rPr lang="uk-UA" sz="2800" dirty="0">
                <a:solidFill>
                  <a:schemeClr val="tx1">
                    <a:lumMod val="50000"/>
                  </a:schemeClr>
                </a:solidFill>
                <a:latin typeface="+mn-lt"/>
              </a:rPr>
              <a:t>Рухайтесь далі</a:t>
            </a:r>
            <a:endParaRPr lang="en-US" sz="2800" dirty="0">
              <a:solidFill>
                <a:schemeClr val="tx1">
                  <a:lumMod val="50000"/>
                </a:schemeClr>
              </a:solidFill>
              <a:latin typeface="+mn-lt"/>
            </a:endParaRPr>
          </a:p>
        </p:txBody>
      </p:sp>
      <p:grpSp>
        <p:nvGrpSpPr>
          <p:cNvPr id="14" name="Group 13">
            <a:extLst>
              <a:ext uri="{FF2B5EF4-FFF2-40B4-BE49-F238E27FC236}">
                <a16:creationId xmlns:a16="http://schemas.microsoft.com/office/drawing/2014/main" id="{7808ED52-88F1-49F2-9133-4A9B91BDCAE3}"/>
              </a:ext>
            </a:extLst>
          </p:cNvPr>
          <p:cNvGrpSpPr/>
          <p:nvPr/>
        </p:nvGrpSpPr>
        <p:grpSpPr>
          <a:xfrm>
            <a:off x="3904938" y="2070392"/>
            <a:ext cx="4754880" cy="3059492"/>
            <a:chOff x="3657600" y="1706880"/>
            <a:chExt cx="4754880" cy="3059492"/>
          </a:xfrm>
        </p:grpSpPr>
        <p:pic>
          <p:nvPicPr>
            <p:cNvPr id="10" name="Picture 9" descr="A screenshot of a cell phone&#10;&#10;Description automatically generated">
              <a:extLst>
                <a:ext uri="{FF2B5EF4-FFF2-40B4-BE49-F238E27FC236}">
                  <a16:creationId xmlns:a16="http://schemas.microsoft.com/office/drawing/2014/main" id="{931933EA-41CE-44ED-84CA-E3CD63B010BF}"/>
                </a:ext>
              </a:extLst>
            </p:cNvPr>
            <p:cNvPicPr>
              <a:picLocks noChangeAspect="1"/>
            </p:cNvPicPr>
            <p:nvPr/>
          </p:nvPicPr>
          <p:blipFill rotWithShape="1">
            <a:blip r:embed="rId3"/>
            <a:srcRect t="7650" b="6557"/>
            <a:stretch/>
          </p:blipFill>
          <p:spPr>
            <a:xfrm>
              <a:off x="3657600" y="1706880"/>
              <a:ext cx="4754880" cy="3059492"/>
            </a:xfrm>
            <a:prstGeom prst="rect">
              <a:avLst/>
            </a:prstGeom>
          </p:spPr>
        </p:pic>
        <p:sp>
          <p:nvSpPr>
            <p:cNvPr id="12" name="TextBox 11">
              <a:extLst>
                <a:ext uri="{FF2B5EF4-FFF2-40B4-BE49-F238E27FC236}">
                  <a16:creationId xmlns:a16="http://schemas.microsoft.com/office/drawing/2014/main" id="{4C73DB7D-EDA8-4529-B5D6-388188F15FF6}"/>
                </a:ext>
              </a:extLst>
            </p:cNvPr>
            <p:cNvSpPr txBox="1"/>
            <p:nvPr/>
          </p:nvSpPr>
          <p:spPr>
            <a:xfrm>
              <a:off x="4329909" y="1822554"/>
              <a:ext cx="3410262" cy="914400"/>
            </a:xfrm>
            <a:prstGeom prst="rect">
              <a:avLst/>
            </a:prstGeom>
            <a:solidFill>
              <a:srgbClr val="0267B2"/>
            </a:solidFill>
          </p:spPr>
          <p:txBody>
            <a:bodyPr wrap="square" rtlCol="0">
              <a:noAutofit/>
            </a:bodyPr>
            <a:lstStyle/>
            <a:p>
              <a:pPr algn="ctr"/>
              <a:r>
                <a:rPr lang="en-US" sz="3200" spc="300" dirty="0">
                  <a:solidFill>
                    <a:schemeClr val="bg1"/>
                  </a:solidFill>
                  <a:latin typeface="Cooper Black" panose="0208090404030B020404" pitchFamily="18" charset="0"/>
                </a:rPr>
                <a:t>HELLO </a:t>
              </a:r>
            </a:p>
            <a:p>
              <a:pPr algn="ctr"/>
              <a:r>
                <a:rPr lang="en-US" sz="2400" spc="180" dirty="0">
                  <a:solidFill>
                    <a:schemeClr val="bg1"/>
                  </a:solidFill>
                  <a:latin typeface="Cooper Black" panose="0208090404030B020404" pitchFamily="18" charset="0"/>
                </a:rPr>
                <a:t>my name is</a:t>
              </a:r>
            </a:p>
          </p:txBody>
        </p:sp>
      </p:grpSp>
    </p:spTree>
    <p:extLst>
      <p:ext uri="{BB962C8B-B14F-4D97-AF65-F5344CB8AC3E}">
        <p14:creationId xmlns:p14="http://schemas.microsoft.com/office/powerpoint/2010/main" val="3133311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p>
            <a:fld id="{63762E2D-4CCE-41BC-A218-3F2D169BC238}" type="slidenum">
              <a:rPr lang="en-US" smtClean="0">
                <a:solidFill>
                  <a:srgbClr val="585E60"/>
                </a:solidFill>
              </a:rPr>
              <a:pPr/>
              <a:t>151</a:t>
            </a:fld>
            <a:endParaRPr lang="en-US" dirty="0">
              <a:solidFill>
                <a:srgbClr val="585E60"/>
              </a:solidFill>
            </a:endParaRPr>
          </a:p>
        </p:txBody>
      </p:sp>
      <p:pic>
        <p:nvPicPr>
          <p:cNvPr id="2" name="Picture 1"/>
          <p:cNvPicPr>
            <a:picLocks noChangeAspect="1"/>
          </p:cNvPicPr>
          <p:nvPr/>
        </p:nvPicPr>
        <p:blipFill>
          <a:blip r:embed="rId3"/>
          <a:stretch>
            <a:fillRect/>
          </a:stretch>
        </p:blipFill>
        <p:spPr>
          <a:xfrm>
            <a:off x="0" y="-17418"/>
            <a:ext cx="7389341" cy="2575998"/>
          </a:xfrm>
          <a:prstGeom prst="rect">
            <a:avLst/>
          </a:prstGeom>
        </p:spPr>
      </p:pic>
      <p:pic>
        <p:nvPicPr>
          <p:cNvPr id="5" name="Picture 4"/>
          <p:cNvPicPr>
            <a:picLocks noChangeAspect="1"/>
          </p:cNvPicPr>
          <p:nvPr/>
        </p:nvPicPr>
        <p:blipFill>
          <a:blip r:embed="rId4"/>
          <a:stretch>
            <a:fillRect/>
          </a:stretch>
        </p:blipFill>
        <p:spPr>
          <a:xfrm>
            <a:off x="0" y="2575998"/>
            <a:ext cx="9144000" cy="3238242"/>
          </a:xfrm>
          <a:prstGeom prst="rect">
            <a:avLst/>
          </a:prstGeom>
        </p:spPr>
      </p:pic>
      <p:pic>
        <p:nvPicPr>
          <p:cNvPr id="4" name="Picture 3"/>
          <p:cNvPicPr>
            <a:picLocks noChangeAspect="1"/>
          </p:cNvPicPr>
          <p:nvPr/>
        </p:nvPicPr>
        <p:blipFill>
          <a:blip r:embed="rId5"/>
          <a:stretch>
            <a:fillRect/>
          </a:stretch>
        </p:blipFill>
        <p:spPr>
          <a:xfrm>
            <a:off x="7277101" y="840260"/>
            <a:ext cx="1866899" cy="1466849"/>
          </a:xfrm>
          <a:prstGeom prst="rect">
            <a:avLst/>
          </a:prstGeom>
        </p:spPr>
      </p:pic>
      <p:sp>
        <p:nvSpPr>
          <p:cNvPr id="7" name="TextBox 6"/>
          <p:cNvSpPr txBox="1"/>
          <p:nvPr/>
        </p:nvSpPr>
        <p:spPr>
          <a:xfrm>
            <a:off x="313038" y="5380672"/>
            <a:ext cx="7998940" cy="1477328"/>
          </a:xfrm>
          <a:prstGeom prst="rect">
            <a:avLst/>
          </a:prstGeom>
          <a:noFill/>
        </p:spPr>
        <p:txBody>
          <a:bodyPr wrap="square" rtlCol="0">
            <a:spAutoFit/>
          </a:bodyPr>
          <a:lstStyle/>
          <a:p>
            <a:pPr algn="ctr"/>
            <a:r>
              <a:rPr lang="en-US" dirty="0">
                <a:solidFill>
                  <a:srgbClr val="FF0000"/>
                </a:solidFill>
              </a:rPr>
              <a:t>N = 129, 74 </a:t>
            </a:r>
            <a:r>
              <a:rPr lang="uk-UA" dirty="0">
                <a:solidFill>
                  <a:srgbClr val="FF0000"/>
                </a:solidFill>
              </a:rPr>
              <a:t>мають обране ім’я</a:t>
            </a:r>
            <a:endParaRPr lang="en-US" dirty="0">
              <a:solidFill>
                <a:srgbClr val="FF0000"/>
              </a:solidFill>
            </a:endParaRPr>
          </a:p>
          <a:p>
            <a:pPr algn="ctr"/>
            <a:r>
              <a:rPr lang="en-US" dirty="0">
                <a:solidFill>
                  <a:srgbClr val="FF0000"/>
                </a:solidFill>
              </a:rPr>
              <a:t>29% </a:t>
            </a:r>
            <a:r>
              <a:rPr lang="uk-UA" dirty="0">
                <a:solidFill>
                  <a:srgbClr val="FF0000"/>
                </a:solidFill>
              </a:rPr>
              <a:t>зниження </a:t>
            </a:r>
            <a:r>
              <a:rPr lang="uk-UA" dirty="0" err="1">
                <a:solidFill>
                  <a:srgbClr val="FF0000"/>
                </a:solidFill>
              </a:rPr>
              <a:t>суїцидальних</a:t>
            </a:r>
            <a:r>
              <a:rPr lang="uk-UA" dirty="0">
                <a:solidFill>
                  <a:srgbClr val="FF0000"/>
                </a:solidFill>
              </a:rPr>
              <a:t> ідей</a:t>
            </a:r>
            <a:endParaRPr lang="en-US" dirty="0">
              <a:solidFill>
                <a:srgbClr val="FF0000"/>
              </a:solidFill>
            </a:endParaRPr>
          </a:p>
          <a:p>
            <a:pPr algn="ctr"/>
            <a:r>
              <a:rPr lang="en-US" dirty="0">
                <a:solidFill>
                  <a:srgbClr val="FF0000"/>
                </a:solidFill>
              </a:rPr>
              <a:t>56% </a:t>
            </a:r>
            <a:r>
              <a:rPr lang="uk-UA" dirty="0">
                <a:solidFill>
                  <a:srgbClr val="FF0000"/>
                </a:solidFill>
              </a:rPr>
              <a:t>зниження </a:t>
            </a:r>
            <a:r>
              <a:rPr lang="uk-UA" dirty="0" err="1">
                <a:solidFill>
                  <a:srgbClr val="FF0000"/>
                </a:solidFill>
              </a:rPr>
              <a:t>суїцидальної</a:t>
            </a:r>
            <a:r>
              <a:rPr lang="uk-UA" dirty="0">
                <a:solidFill>
                  <a:srgbClr val="FF0000"/>
                </a:solidFill>
              </a:rPr>
              <a:t> поведінки</a:t>
            </a:r>
            <a:endParaRPr lang="en-US" dirty="0">
              <a:solidFill>
                <a:srgbClr val="FF0000"/>
              </a:solidFill>
            </a:endParaRPr>
          </a:p>
          <a:p>
            <a:pPr algn="ctr"/>
            <a:r>
              <a:rPr lang="uk-UA" dirty="0">
                <a:solidFill>
                  <a:srgbClr val="FF0000"/>
                </a:solidFill>
              </a:rPr>
              <a:t>Заохочення ліній поведінки та практик, що дозволяють використовувати обране ім’я</a:t>
            </a:r>
            <a:endParaRPr lang="en-US" dirty="0">
              <a:solidFill>
                <a:srgbClr val="FF0000"/>
              </a:solidFill>
            </a:endParaRPr>
          </a:p>
        </p:txBody>
      </p:sp>
    </p:spTree>
    <p:extLst>
      <p:ext uri="{BB962C8B-B14F-4D97-AF65-F5344CB8AC3E}">
        <p14:creationId xmlns:p14="http://schemas.microsoft.com/office/powerpoint/2010/main" val="38381761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724863" y="317300"/>
            <a:ext cx="7604983" cy="828210"/>
          </a:xfrm>
        </p:spPr>
        <p:txBody>
          <a:bodyPr>
            <a:normAutofit/>
          </a:bodyPr>
          <a:lstStyle/>
          <a:p>
            <a:r>
              <a:rPr lang="uk-UA" sz="3600" dirty="0"/>
              <a:t>Переваги інституційної інклюзії</a:t>
            </a:r>
            <a:endParaRPr lang="en-US" sz="3600" dirty="0"/>
          </a:p>
        </p:txBody>
      </p:sp>
      <p:sp>
        <p:nvSpPr>
          <p:cNvPr id="4" name="TextBox 3"/>
          <p:cNvSpPr txBox="1"/>
          <p:nvPr/>
        </p:nvSpPr>
        <p:spPr>
          <a:xfrm>
            <a:off x="434897" y="1315844"/>
            <a:ext cx="5954752" cy="5170646"/>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uk-UA" sz="2400" dirty="0"/>
              <a:t>Освіта/навчання працівників</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uk-UA" sz="2400" dirty="0"/>
              <a:t>Форми введення та іншого обліку – фіксує та робить видимим імена/займенники/гендерну приналежність/стать</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uk-UA" sz="2400" dirty="0" err="1"/>
              <a:t>Гендерно</a:t>
            </a:r>
            <a:r>
              <a:rPr lang="uk-UA" sz="2400" dirty="0"/>
              <a:t> облаштовані приміщення – інклюзивні знаки для вбиральнь</a:t>
            </a:r>
          </a:p>
          <a:p>
            <a:pPr marL="285750" indent="-285750">
              <a:buFont typeface="Arial" panose="020B0604020202020204" pitchFamily="34" charset="0"/>
              <a:buChar char="•"/>
            </a:pPr>
            <a:r>
              <a:rPr lang="uk-UA" sz="2400" dirty="0"/>
              <a:t>Недискримінаційні судження, що включають гендерну приналежність та вираження</a:t>
            </a:r>
            <a:endParaRPr lang="en-US" sz="2400" dirty="0"/>
          </a:p>
          <a:p>
            <a:endParaRPr lang="en-US" dirty="0"/>
          </a:p>
        </p:txBody>
      </p:sp>
      <p:pic>
        <p:nvPicPr>
          <p:cNvPr id="8" name="Picture 7"/>
          <p:cNvPicPr>
            <a:picLocks noChangeAspect="1"/>
          </p:cNvPicPr>
          <p:nvPr/>
        </p:nvPicPr>
        <p:blipFill>
          <a:blip r:embed="rId3"/>
          <a:stretch>
            <a:fillRect/>
          </a:stretch>
        </p:blipFill>
        <p:spPr>
          <a:xfrm>
            <a:off x="6480561" y="2668841"/>
            <a:ext cx="2431935" cy="2464652"/>
          </a:xfrm>
          <a:prstGeom prst="rect">
            <a:avLst/>
          </a:prstGeom>
        </p:spPr>
      </p:pic>
    </p:spTree>
    <p:extLst>
      <p:ext uri="{BB962C8B-B14F-4D97-AF65-F5344CB8AC3E}">
        <p14:creationId xmlns:p14="http://schemas.microsoft.com/office/powerpoint/2010/main" val="123966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0200" y="429441"/>
            <a:ext cx="5943600" cy="5943600"/>
          </a:xfrm>
          <a:prstGeom prst="rect">
            <a:avLst/>
          </a:prstGeom>
        </p:spPr>
      </p:pic>
    </p:spTree>
    <p:extLst>
      <p:ext uri="{BB962C8B-B14F-4D97-AF65-F5344CB8AC3E}">
        <p14:creationId xmlns:p14="http://schemas.microsoft.com/office/powerpoint/2010/main" val="9680528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16713"/>
            <a:ext cx="7848600" cy="1143000"/>
          </a:xfrm>
        </p:spPr>
        <p:txBody>
          <a:bodyPr>
            <a:normAutofit/>
          </a:bodyPr>
          <a:lstStyle/>
          <a:p>
            <a:pPr marL="0" indent="0" algn="ctr">
              <a:buNone/>
            </a:pPr>
            <a:r>
              <a:rPr lang="uk-UA" dirty="0">
                <a:effectLst/>
              </a:rPr>
              <a:t>Інклюзія в умовах школи</a:t>
            </a:r>
            <a:endParaRPr lang="en-US" dirty="0">
              <a:effectLst/>
            </a:endParaRPr>
          </a:p>
        </p:txBody>
      </p:sp>
      <p:sp>
        <p:nvSpPr>
          <p:cNvPr id="4" name="Content Placeholder 3"/>
          <p:cNvSpPr>
            <a:spLocks noGrp="1"/>
          </p:cNvSpPr>
          <p:nvPr>
            <p:ph sz="quarter" idx="13"/>
          </p:nvPr>
        </p:nvSpPr>
        <p:spPr>
          <a:xfrm>
            <a:off x="922350" y="1926338"/>
            <a:ext cx="5630849" cy="4487728"/>
          </a:xfrm>
        </p:spPr>
        <p:txBody>
          <a:bodyPr>
            <a:normAutofit/>
          </a:bodyPr>
          <a:lstStyle/>
          <a:p>
            <a:pPr>
              <a:spcBef>
                <a:spcPts val="1200"/>
              </a:spcBef>
              <a:buClr>
                <a:schemeClr val="accent4"/>
              </a:buClr>
              <a:buSzPct val="100000"/>
            </a:pPr>
            <a:r>
              <a:rPr lang="uk-UA" dirty="0">
                <a:latin typeface="+mn-lt"/>
              </a:rPr>
              <a:t>Використання імені та займенника</a:t>
            </a:r>
            <a:endParaRPr lang="en-US" dirty="0">
              <a:latin typeface="+mn-lt"/>
            </a:endParaRPr>
          </a:p>
          <a:p>
            <a:pPr>
              <a:spcBef>
                <a:spcPts val="1200"/>
              </a:spcBef>
              <a:buClr>
                <a:schemeClr val="accent4"/>
              </a:buClr>
              <a:buSzPct val="100000"/>
            </a:pPr>
            <a:r>
              <a:rPr lang="uk-UA" dirty="0">
                <a:latin typeface="+mn-lt"/>
              </a:rPr>
              <a:t>Офіційні шкільні записи</a:t>
            </a:r>
            <a:endParaRPr lang="en-US" dirty="0">
              <a:latin typeface="+mn-lt"/>
            </a:endParaRPr>
          </a:p>
          <a:p>
            <a:pPr>
              <a:spcBef>
                <a:spcPts val="1200"/>
              </a:spcBef>
              <a:buClr>
                <a:schemeClr val="accent4"/>
              </a:buClr>
              <a:buSzPct val="100000"/>
            </a:pPr>
            <a:r>
              <a:rPr lang="uk-UA" dirty="0">
                <a:latin typeface="+mn-lt"/>
              </a:rPr>
              <a:t>Шкільні реєстри</a:t>
            </a:r>
          </a:p>
          <a:p>
            <a:pPr>
              <a:spcBef>
                <a:spcPts val="1200"/>
              </a:spcBef>
              <a:buClr>
                <a:schemeClr val="accent4"/>
              </a:buClr>
              <a:buSzPct val="100000"/>
            </a:pPr>
            <a:r>
              <a:rPr lang="uk-UA" dirty="0">
                <a:latin typeface="+mn-lt"/>
              </a:rPr>
              <a:t>Доступність вбиральнь</a:t>
            </a:r>
            <a:endParaRPr lang="en-US" dirty="0">
              <a:latin typeface="+mn-lt"/>
            </a:endParaRPr>
          </a:p>
          <a:p>
            <a:pPr>
              <a:spcBef>
                <a:spcPts val="1200"/>
              </a:spcBef>
              <a:buClr>
                <a:schemeClr val="accent4"/>
              </a:buClr>
              <a:buSzPct val="100000"/>
            </a:pPr>
            <a:r>
              <a:rPr lang="uk-UA" dirty="0">
                <a:latin typeface="+mn-lt"/>
              </a:rPr>
              <a:t>Доступність переодягальнь  </a:t>
            </a:r>
            <a:endParaRPr lang="en-US" dirty="0">
              <a:latin typeface="+mn-lt"/>
            </a:endParaRPr>
          </a:p>
          <a:p>
            <a:pPr>
              <a:spcBef>
                <a:spcPts val="1200"/>
              </a:spcBef>
              <a:buClr>
                <a:schemeClr val="accent4"/>
              </a:buClr>
              <a:buSzPct val="100000"/>
            </a:pPr>
            <a:r>
              <a:rPr lang="uk-UA" dirty="0" err="1">
                <a:latin typeface="+mn-lt"/>
              </a:rPr>
              <a:t>Уроки</a:t>
            </a:r>
            <a:r>
              <a:rPr lang="uk-UA" dirty="0">
                <a:latin typeface="+mn-lt"/>
              </a:rPr>
              <a:t> фізкультури та спорт</a:t>
            </a:r>
            <a:endParaRPr lang="en-US" dirty="0">
              <a:latin typeface="+mn-lt"/>
            </a:endParaRPr>
          </a:p>
          <a:p>
            <a:pPr>
              <a:spcBef>
                <a:spcPts val="1200"/>
              </a:spcBef>
              <a:buClr>
                <a:schemeClr val="accent4"/>
              </a:buClr>
              <a:buSzPct val="100000"/>
            </a:pPr>
            <a:r>
              <a:rPr lang="uk-UA" dirty="0">
                <a:latin typeface="+mn-lt"/>
              </a:rPr>
              <a:t>Форма одягу</a:t>
            </a:r>
            <a:endParaRPr lang="en-US" dirty="0">
              <a:latin typeface="+mn-lt"/>
            </a:endParaRPr>
          </a:p>
          <a:p>
            <a:pPr>
              <a:spcBef>
                <a:spcPts val="1200"/>
              </a:spcBef>
              <a:buClr>
                <a:schemeClr val="accent4"/>
              </a:buClr>
              <a:buSzPct val="100000"/>
            </a:pPr>
            <a:r>
              <a:rPr lang="uk-UA" dirty="0">
                <a:latin typeface="+mn-lt"/>
              </a:rPr>
              <a:t>Діяльність за гендерними ознаками</a:t>
            </a:r>
            <a:endParaRPr lang="en-US" dirty="0">
              <a:latin typeface="+mn-lt"/>
            </a:endParaRPr>
          </a:p>
          <a:p>
            <a:pPr marL="0" indent="0">
              <a:buClr>
                <a:srgbClr val="7030A0"/>
              </a:buClr>
              <a:buSzPct val="100000"/>
              <a:buNone/>
            </a:pPr>
            <a:endParaRPr lang="en-US" dirty="0">
              <a:solidFill>
                <a:schemeClr val="tx1"/>
              </a:solidFill>
            </a:endParaRPr>
          </a:p>
          <a:p>
            <a:pPr>
              <a:buClr>
                <a:srgbClr val="7030A0"/>
              </a:buClr>
              <a:buSzPct val="100000"/>
              <a:buFont typeface="Arial" panose="020B0604020202020204" pitchFamily="34" charset="0"/>
              <a:buChar char="•"/>
            </a:pPr>
            <a:endParaRPr lang="en-US" dirty="0">
              <a:solidFill>
                <a:schemeClr val="tx1"/>
              </a:solidFill>
            </a:endParaRPr>
          </a:p>
        </p:txBody>
      </p:sp>
      <p:sp>
        <p:nvSpPr>
          <p:cNvPr id="6" name="Slide Number Placeholder 5"/>
          <p:cNvSpPr>
            <a:spLocks noGrp="1"/>
          </p:cNvSpPr>
          <p:nvPr>
            <p:ph type="sldNum" sz="quarter" idx="4294967295"/>
          </p:nvPr>
        </p:nvSpPr>
        <p:spPr>
          <a:xfrm>
            <a:off x="177338" y="6354762"/>
            <a:ext cx="1828800" cy="365125"/>
          </a:xfrm>
          <a:prstGeom prst="rect">
            <a:avLst/>
          </a:prstGeom>
        </p:spPr>
        <p:txBody>
          <a:bodyPr/>
          <a:lstStyle/>
          <a:p>
            <a:fld id="{D7E63A33-8271-4DD0-9C48-789913D7C115}" type="slidenum">
              <a:rPr lang="en-US" sz="1000" smtClean="0"/>
              <a:pPr/>
              <a:t>154</a:t>
            </a:fld>
            <a:endParaRPr lang="en-US" sz="1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782" y="2382270"/>
            <a:ext cx="2719509" cy="2340587"/>
          </a:xfrm>
          <a:prstGeom prst="rect">
            <a:avLst/>
          </a:prstGeom>
          <a:ln>
            <a:solidFill>
              <a:srgbClr val="002776"/>
            </a:solidFill>
          </a:ln>
        </p:spPr>
      </p:pic>
    </p:spTree>
    <p:extLst>
      <p:ext uri="{BB962C8B-B14F-4D97-AF65-F5344CB8AC3E}">
        <p14:creationId xmlns:p14="http://schemas.microsoft.com/office/powerpoint/2010/main" val="2770406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92" y="677164"/>
            <a:ext cx="7853013" cy="828210"/>
          </a:xfrm>
        </p:spPr>
        <p:txBody>
          <a:bodyPr>
            <a:normAutofit/>
          </a:bodyPr>
          <a:lstStyle/>
          <a:p>
            <a:r>
              <a:rPr lang="uk-UA" dirty="0"/>
              <a:t>Домашні повідомлення</a:t>
            </a:r>
            <a:endParaRPr lang="en-US" dirty="0"/>
          </a:p>
        </p:txBody>
      </p:sp>
      <p:sp>
        <p:nvSpPr>
          <p:cNvPr id="3" name="Content Placeholder 2"/>
          <p:cNvSpPr txBox="1">
            <a:spLocks/>
          </p:cNvSpPr>
          <p:nvPr/>
        </p:nvSpPr>
        <p:spPr>
          <a:xfrm>
            <a:off x="673309" y="1854992"/>
            <a:ext cx="7864207" cy="3897321"/>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spcBef>
                <a:spcPts val="600"/>
              </a:spcBef>
              <a:spcAft>
                <a:spcPts val="1200"/>
              </a:spcAft>
              <a:buNone/>
            </a:pPr>
            <a:r>
              <a:rPr lang="uk-UA" dirty="0">
                <a:solidFill>
                  <a:srgbClr val="000000"/>
                </a:solidFill>
                <a:latin typeface="+mn-lt"/>
              </a:rPr>
              <a:t>Гендерна молодь виступає експертом</a:t>
            </a:r>
            <a:endParaRPr lang="en-US" dirty="0">
              <a:solidFill>
                <a:srgbClr val="000000"/>
              </a:solidFill>
              <a:latin typeface="+mn-lt"/>
            </a:endParaRPr>
          </a:p>
          <a:p>
            <a:pPr marL="0" indent="0">
              <a:lnSpc>
                <a:spcPct val="130000"/>
              </a:lnSpc>
              <a:spcBef>
                <a:spcPts val="600"/>
              </a:spcBef>
              <a:spcAft>
                <a:spcPts val="1200"/>
              </a:spcAft>
              <a:buNone/>
            </a:pPr>
            <a:r>
              <a:rPr lang="uk-UA" dirty="0">
                <a:solidFill>
                  <a:srgbClr val="000000"/>
                </a:solidFill>
                <a:latin typeface="+mn-lt"/>
              </a:rPr>
              <a:t>Високий ризик проблем з психічним здоров’ям при невизначеності</a:t>
            </a:r>
            <a:endParaRPr lang="en-US" dirty="0">
              <a:solidFill>
                <a:srgbClr val="000000"/>
              </a:solidFill>
              <a:latin typeface="+mn-lt"/>
            </a:endParaRPr>
          </a:p>
          <a:p>
            <a:pPr marL="0" indent="0">
              <a:lnSpc>
                <a:spcPct val="130000"/>
              </a:lnSpc>
              <a:spcBef>
                <a:spcPts val="600"/>
              </a:spcBef>
              <a:spcAft>
                <a:spcPts val="1200"/>
              </a:spcAft>
              <a:buNone/>
            </a:pPr>
            <a:r>
              <a:rPr lang="uk-UA" dirty="0">
                <a:solidFill>
                  <a:srgbClr val="000000"/>
                </a:solidFill>
              </a:rPr>
              <a:t>Люди, які доглядають за ними, потребують запевнення, навчання та підтримки</a:t>
            </a:r>
            <a:endParaRPr lang="en-US" dirty="0">
              <a:solidFill>
                <a:srgbClr val="000000"/>
              </a:solidFill>
            </a:endParaRPr>
          </a:p>
          <a:p>
            <a:pPr marL="0" indent="0">
              <a:lnSpc>
                <a:spcPct val="130000"/>
              </a:lnSpc>
              <a:spcBef>
                <a:spcPts val="600"/>
              </a:spcBef>
              <a:spcAft>
                <a:spcPts val="1200"/>
              </a:spcAft>
              <a:buNone/>
            </a:pPr>
            <a:r>
              <a:rPr lang="uk-UA" dirty="0">
                <a:solidFill>
                  <a:srgbClr val="000000"/>
                </a:solidFill>
              </a:rPr>
              <a:t>Раннє направлення може запобігти погіршенню гендерної дисфорії</a:t>
            </a:r>
            <a:endParaRPr lang="en-US" dirty="0">
              <a:solidFill>
                <a:srgbClr val="000000"/>
              </a:solidFill>
            </a:endParaRPr>
          </a:p>
          <a:p>
            <a:pPr marL="0" indent="0">
              <a:buNone/>
            </a:pPr>
            <a:endParaRPr lang="en-US" dirty="0">
              <a:latin typeface="+mn-lt"/>
            </a:endParaRPr>
          </a:p>
          <a:p>
            <a:pPr marL="0" indent="0">
              <a:buNone/>
            </a:pPr>
            <a:endParaRPr lang="en-US" dirty="0">
              <a:latin typeface="+mn-lt"/>
            </a:endParaRPr>
          </a:p>
        </p:txBody>
      </p:sp>
    </p:spTree>
    <p:extLst>
      <p:ext uri="{BB962C8B-B14F-4D97-AF65-F5344CB8AC3E}">
        <p14:creationId xmlns:p14="http://schemas.microsoft.com/office/powerpoint/2010/main" val="3945787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5943"/>
            <a:ext cx="9143999" cy="1143000"/>
          </a:xfrm>
        </p:spPr>
        <p:txBody>
          <a:bodyPr>
            <a:normAutofit/>
          </a:bodyPr>
          <a:lstStyle/>
          <a:p>
            <a:pPr marL="0" indent="0">
              <a:buNone/>
            </a:pPr>
            <a:r>
              <a:rPr lang="uk-UA" dirty="0"/>
              <a:t>Як ви можете допомогти?</a:t>
            </a:r>
            <a:endParaRPr lang="en-US" dirty="0">
              <a:effectLst/>
            </a:endParaRPr>
          </a:p>
        </p:txBody>
      </p:sp>
      <p:pic>
        <p:nvPicPr>
          <p:cNvPr id="5" name="Picture 4" descr="A picture containing clipart&#10;&#10;Description automatically generated">
            <a:extLst>
              <a:ext uri="{FF2B5EF4-FFF2-40B4-BE49-F238E27FC236}">
                <a16:creationId xmlns:a16="http://schemas.microsoft.com/office/drawing/2014/main" id="{00F8E29F-8958-421E-9E21-7B36514EA916}"/>
              </a:ext>
            </a:extLst>
          </p:cNvPr>
          <p:cNvPicPr>
            <a:picLocks noChangeAspect="1"/>
          </p:cNvPicPr>
          <p:nvPr/>
        </p:nvPicPr>
        <p:blipFill rotWithShape="1">
          <a:blip r:embed="rId2">
            <a:clrChange>
              <a:clrFrom>
                <a:srgbClr val="FFFFFF"/>
              </a:clrFrom>
              <a:clrTo>
                <a:srgbClr val="FFFFFF">
                  <a:alpha val="0"/>
                </a:srgbClr>
              </a:clrTo>
            </a:clrChange>
          </a:blip>
          <a:srcRect l="24348" r="23130"/>
          <a:stretch/>
        </p:blipFill>
        <p:spPr>
          <a:xfrm rot="20450591">
            <a:off x="6178134" y="1700961"/>
            <a:ext cx="2791765" cy="2657723"/>
          </a:xfrm>
          <a:prstGeom prst="rect">
            <a:avLst/>
          </a:prstGeom>
        </p:spPr>
      </p:pic>
      <p:sp>
        <p:nvSpPr>
          <p:cNvPr id="4" name="Content Placeholder 3"/>
          <p:cNvSpPr>
            <a:spLocks noGrp="1"/>
          </p:cNvSpPr>
          <p:nvPr>
            <p:ph sz="quarter" idx="13"/>
          </p:nvPr>
        </p:nvSpPr>
        <p:spPr>
          <a:xfrm>
            <a:off x="647701" y="1801059"/>
            <a:ext cx="5890260" cy="4546401"/>
          </a:xfrm>
        </p:spPr>
        <p:txBody>
          <a:bodyPr>
            <a:noAutofit/>
          </a:bodyPr>
          <a:lstStyle/>
          <a:p>
            <a:pPr>
              <a:spcBef>
                <a:spcPts val="0"/>
              </a:spcBef>
              <a:spcAft>
                <a:spcPts val="1200"/>
              </a:spcAft>
              <a:buSzPct val="100000"/>
            </a:pPr>
            <a:r>
              <a:rPr lang="uk-UA" sz="2800" dirty="0">
                <a:latin typeface="+mn-lt"/>
              </a:rPr>
              <a:t>Стати усвідомленим та освіченим </a:t>
            </a:r>
            <a:endParaRPr lang="en-US" sz="2800" dirty="0">
              <a:latin typeface="+mn-lt"/>
            </a:endParaRPr>
          </a:p>
          <a:p>
            <a:pPr>
              <a:spcBef>
                <a:spcPts val="0"/>
              </a:spcBef>
              <a:spcAft>
                <a:spcPts val="1200"/>
              </a:spcAft>
              <a:buSzPct val="100000"/>
            </a:pPr>
            <a:r>
              <a:rPr lang="uk-UA" sz="2800" dirty="0"/>
              <a:t>Усвідомлювати свої упередження, переконання та поведінку</a:t>
            </a:r>
            <a:endParaRPr lang="en-US" sz="2800" dirty="0">
              <a:latin typeface="+mn-lt"/>
            </a:endParaRPr>
          </a:p>
          <a:p>
            <a:pPr>
              <a:spcBef>
                <a:spcPts val="0"/>
              </a:spcBef>
              <a:spcAft>
                <a:spcPts val="1200"/>
              </a:spcAft>
              <a:buSzPct val="100000"/>
            </a:pPr>
            <a:r>
              <a:rPr lang="uk-UA" sz="2800" dirty="0">
                <a:latin typeface="+mn-lt"/>
              </a:rPr>
              <a:t>Навчати інших</a:t>
            </a:r>
            <a:endParaRPr lang="en-US" sz="2800" dirty="0">
              <a:latin typeface="+mn-lt"/>
            </a:endParaRPr>
          </a:p>
          <a:p>
            <a:pPr>
              <a:spcBef>
                <a:spcPts val="0"/>
              </a:spcBef>
              <a:spcAft>
                <a:spcPts val="1200"/>
              </a:spcAft>
              <a:buSzPct val="100000"/>
            </a:pPr>
            <a:r>
              <a:rPr lang="uk-UA" sz="2800" dirty="0">
                <a:latin typeface="+mn-lt"/>
              </a:rPr>
              <a:t>Бути адвокатами змін</a:t>
            </a:r>
            <a:endParaRPr lang="en-US" sz="2800" dirty="0">
              <a:latin typeface="+mn-lt"/>
            </a:endParaRPr>
          </a:p>
          <a:p>
            <a:pPr>
              <a:spcBef>
                <a:spcPts val="0"/>
              </a:spcBef>
              <a:spcAft>
                <a:spcPts val="1200"/>
              </a:spcAft>
              <a:buSzPct val="100000"/>
            </a:pPr>
            <a:r>
              <a:rPr lang="uk-UA" sz="2800" dirty="0">
                <a:latin typeface="+mn-lt"/>
              </a:rPr>
              <a:t>Надавати відповідальність іншим</a:t>
            </a:r>
            <a:endParaRPr lang="en-US" sz="2800" dirty="0">
              <a:latin typeface="+mn-lt"/>
            </a:endParaRPr>
          </a:p>
          <a:p>
            <a:pPr>
              <a:spcBef>
                <a:spcPts val="0"/>
              </a:spcBef>
              <a:spcAft>
                <a:spcPts val="1200"/>
              </a:spcAft>
              <a:buSzPct val="100000"/>
            </a:pPr>
            <a:r>
              <a:rPr lang="uk-UA" sz="2800" dirty="0">
                <a:latin typeface="+mn-lt"/>
              </a:rPr>
              <a:t>Будьте справжні</a:t>
            </a:r>
            <a:endParaRPr lang="en-US" sz="2800" dirty="0">
              <a:latin typeface="+mn-lt"/>
            </a:endParaRPr>
          </a:p>
          <a:p>
            <a:pPr>
              <a:spcBef>
                <a:spcPts val="0"/>
              </a:spcBef>
              <a:spcAft>
                <a:spcPts val="1200"/>
              </a:spcAft>
              <a:buSzPct val="100000"/>
            </a:pPr>
            <a:r>
              <a:rPr lang="uk-UA" sz="2800" dirty="0">
                <a:latin typeface="+mn-lt"/>
              </a:rPr>
              <a:t>Будьте союзником</a:t>
            </a:r>
            <a:r>
              <a:rPr lang="en-US" sz="2800" dirty="0">
                <a:latin typeface="+mn-lt"/>
              </a:rPr>
              <a:t>!</a:t>
            </a:r>
          </a:p>
        </p:txBody>
      </p:sp>
    </p:spTree>
    <p:extLst>
      <p:ext uri="{BB962C8B-B14F-4D97-AF65-F5344CB8AC3E}">
        <p14:creationId xmlns:p14="http://schemas.microsoft.com/office/powerpoint/2010/main" val="650701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1000"/>
                                        <p:tgtEl>
                                          <p:spTgt spid="4">
                                            <p:txEl>
                                              <p:pRg st="6" end="6"/>
                                            </p:txEl>
                                          </p:spTgt>
                                        </p:tgtEl>
                                      </p:cBhvr>
                                    </p:animEffect>
                                    <p:anim calcmode="lin" valueType="num">
                                      <p:cBhvr>
                                        <p:cTn id="4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B07B-2534-4B3D-B75C-F32AA3827AD8}"/>
              </a:ext>
            </a:extLst>
          </p:cNvPr>
          <p:cNvSpPr>
            <a:spLocks noGrp="1"/>
          </p:cNvSpPr>
          <p:nvPr>
            <p:ph type="title"/>
          </p:nvPr>
        </p:nvSpPr>
        <p:spPr>
          <a:xfrm>
            <a:off x="-1" y="510540"/>
            <a:ext cx="9144000" cy="1486215"/>
          </a:xfrm>
        </p:spPr>
        <p:txBody>
          <a:bodyPr>
            <a:normAutofit/>
          </a:bodyPr>
          <a:lstStyle/>
          <a:p>
            <a:pPr algn="ctr"/>
            <a:r>
              <a:rPr lang="uk-UA" dirty="0"/>
              <a:t>Слова, що ображають </a:t>
            </a:r>
            <a:r>
              <a:rPr lang="uk-UA" dirty="0" err="1"/>
              <a:t>трансгендерних</a:t>
            </a:r>
            <a:r>
              <a:rPr lang="uk-UA" dirty="0"/>
              <a:t> людей</a:t>
            </a:r>
            <a:endParaRPr lang="en-US" dirty="0"/>
          </a:p>
        </p:txBody>
      </p:sp>
      <p:sp>
        <p:nvSpPr>
          <p:cNvPr id="3" name="Text Placeholder 2">
            <a:extLst>
              <a:ext uri="{FF2B5EF4-FFF2-40B4-BE49-F238E27FC236}">
                <a16:creationId xmlns:a16="http://schemas.microsoft.com/office/drawing/2014/main" id="{4ED66BCF-C96D-4932-A661-5F98BB6C1E66}"/>
              </a:ext>
            </a:extLst>
          </p:cNvPr>
          <p:cNvSpPr>
            <a:spLocks noGrp="1"/>
          </p:cNvSpPr>
          <p:nvPr>
            <p:ph type="body" sz="quarter" idx="10"/>
          </p:nvPr>
        </p:nvSpPr>
        <p:spPr>
          <a:xfrm>
            <a:off x="1423511" y="2303251"/>
            <a:ext cx="6296979" cy="3358409"/>
          </a:xfrm>
        </p:spPr>
        <p:txBody>
          <a:bodyPr>
            <a:noAutofit/>
          </a:bodyPr>
          <a:lstStyle/>
          <a:p>
            <a:r>
              <a:rPr lang="uk-UA" sz="2800" dirty="0"/>
              <a:t>Вона</a:t>
            </a:r>
            <a:r>
              <a:rPr lang="en-US" sz="2800" dirty="0"/>
              <a:t> – </a:t>
            </a:r>
            <a:r>
              <a:rPr lang="uk-UA" sz="2800" dirty="0"/>
              <a:t>чоловіку</a:t>
            </a:r>
          </a:p>
          <a:p>
            <a:r>
              <a:rPr lang="uk-UA" sz="2800" dirty="0"/>
              <a:t>Він</a:t>
            </a:r>
            <a:r>
              <a:rPr lang="en-US" sz="2800" dirty="0"/>
              <a:t> – </a:t>
            </a:r>
            <a:r>
              <a:rPr lang="uk-UA" sz="2800" dirty="0"/>
              <a:t>жінці</a:t>
            </a:r>
            <a:endParaRPr lang="en-US" sz="2800" dirty="0"/>
          </a:p>
          <a:p>
            <a:r>
              <a:rPr lang="uk-UA" sz="2800" dirty="0"/>
              <a:t>Воно </a:t>
            </a:r>
            <a:endParaRPr lang="en-US" sz="2800" dirty="0"/>
          </a:p>
          <a:p>
            <a:r>
              <a:rPr lang="en-US" sz="2800" dirty="0"/>
              <a:t>Trannie or tranny - </a:t>
            </a:r>
            <a:r>
              <a:rPr lang="uk-UA" sz="2800" dirty="0"/>
              <a:t>транс</a:t>
            </a:r>
            <a:endParaRPr lang="en-US" sz="2800" dirty="0"/>
          </a:p>
          <a:p>
            <a:r>
              <a:rPr lang="uk-UA" sz="2800" dirty="0"/>
              <a:t>‘Справжня’ жінка чи ‘справжній’ чоловік</a:t>
            </a:r>
            <a:endParaRPr lang="en-US" sz="2800" dirty="0"/>
          </a:p>
        </p:txBody>
      </p:sp>
    </p:spTree>
    <p:extLst>
      <p:ext uri="{BB962C8B-B14F-4D97-AF65-F5344CB8AC3E}">
        <p14:creationId xmlns:p14="http://schemas.microsoft.com/office/powerpoint/2010/main" val="11809786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B07B-2534-4B3D-B75C-F32AA3827AD8}"/>
              </a:ext>
            </a:extLst>
          </p:cNvPr>
          <p:cNvSpPr>
            <a:spLocks noGrp="1"/>
          </p:cNvSpPr>
          <p:nvPr>
            <p:ph type="title"/>
          </p:nvPr>
        </p:nvSpPr>
        <p:spPr>
          <a:xfrm>
            <a:off x="0" y="502920"/>
            <a:ext cx="9144000" cy="1478595"/>
          </a:xfrm>
        </p:spPr>
        <p:txBody>
          <a:bodyPr>
            <a:normAutofit/>
          </a:bodyPr>
          <a:lstStyle/>
          <a:p>
            <a:pPr algn="ctr"/>
            <a:r>
              <a:rPr lang="uk-UA" dirty="0"/>
              <a:t>Недоцільні запитання та коментарі</a:t>
            </a:r>
            <a:endParaRPr lang="en-US" dirty="0"/>
          </a:p>
        </p:txBody>
      </p:sp>
      <p:sp>
        <p:nvSpPr>
          <p:cNvPr id="3" name="Text Placeholder 2">
            <a:extLst>
              <a:ext uri="{FF2B5EF4-FFF2-40B4-BE49-F238E27FC236}">
                <a16:creationId xmlns:a16="http://schemas.microsoft.com/office/drawing/2014/main" id="{4ED66BCF-C96D-4932-A661-5F98BB6C1E66}"/>
              </a:ext>
            </a:extLst>
          </p:cNvPr>
          <p:cNvSpPr>
            <a:spLocks noGrp="1"/>
          </p:cNvSpPr>
          <p:nvPr>
            <p:ph type="body" sz="quarter" idx="10"/>
          </p:nvPr>
        </p:nvSpPr>
        <p:spPr>
          <a:xfrm>
            <a:off x="1255871" y="2333731"/>
            <a:ext cx="6632258" cy="3594629"/>
          </a:xfrm>
        </p:spPr>
        <p:txBody>
          <a:bodyPr>
            <a:noAutofit/>
          </a:bodyPr>
          <a:lstStyle/>
          <a:p>
            <a:pPr>
              <a:spcBef>
                <a:spcPts val="0"/>
              </a:spcBef>
              <a:spcAft>
                <a:spcPts val="1200"/>
              </a:spcAft>
            </a:pPr>
            <a:r>
              <a:rPr lang="en-US" dirty="0"/>
              <a:t>“</a:t>
            </a:r>
            <a:r>
              <a:rPr lang="uk-UA" dirty="0"/>
              <a:t>Коли ви вирішили стати чоловіком/жінкою</a:t>
            </a:r>
            <a:r>
              <a:rPr lang="en-US" dirty="0"/>
              <a:t>?”</a:t>
            </a:r>
          </a:p>
          <a:p>
            <a:pPr>
              <a:lnSpc>
                <a:spcPct val="100000"/>
              </a:lnSpc>
              <a:spcBef>
                <a:spcPts val="0"/>
              </a:spcBef>
            </a:pPr>
            <a:r>
              <a:rPr lang="en-US" dirty="0"/>
              <a:t>“</a:t>
            </a:r>
            <a:r>
              <a:rPr lang="uk-UA" dirty="0"/>
              <a:t>Так все по-справжньому виглядає. Ніколи б не здогадався</a:t>
            </a:r>
            <a:r>
              <a:rPr lang="en-US" dirty="0"/>
              <a:t>”</a:t>
            </a:r>
          </a:p>
          <a:p>
            <a:r>
              <a:rPr lang="en-US" dirty="0"/>
              <a:t>“</a:t>
            </a:r>
            <a:r>
              <a:rPr lang="uk-UA" dirty="0"/>
              <a:t>А ви вже там все собі зробили</a:t>
            </a:r>
            <a:r>
              <a:rPr lang="en-US" dirty="0"/>
              <a:t>?”</a:t>
            </a:r>
          </a:p>
          <a:p>
            <a:r>
              <a:rPr lang="en-US" dirty="0"/>
              <a:t>“</a:t>
            </a:r>
            <a:r>
              <a:rPr lang="uk-UA" dirty="0"/>
              <a:t>Яке ваше справжнє ім’я</a:t>
            </a:r>
            <a:r>
              <a:rPr lang="en-US" dirty="0"/>
              <a:t>?”</a:t>
            </a:r>
          </a:p>
          <a:p>
            <a:r>
              <a:rPr lang="en-US" dirty="0"/>
              <a:t>“</a:t>
            </a:r>
            <a:r>
              <a:rPr lang="uk-UA" dirty="0"/>
              <a:t>Ви такі привабливі, чого так захотіли змінити…</a:t>
            </a:r>
            <a:r>
              <a:rPr lang="en-US" dirty="0"/>
              <a:t>?”</a:t>
            </a:r>
          </a:p>
        </p:txBody>
      </p:sp>
    </p:spTree>
    <p:extLst>
      <p:ext uri="{BB962C8B-B14F-4D97-AF65-F5344CB8AC3E}">
        <p14:creationId xmlns:p14="http://schemas.microsoft.com/office/powerpoint/2010/main" val="38209707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9509" y="451954"/>
            <a:ext cx="7604983" cy="828210"/>
          </a:xfrm>
        </p:spPr>
        <p:txBody>
          <a:bodyPr/>
          <a:lstStyle/>
          <a:p>
            <a:r>
              <a:rPr lang="uk-UA" dirty="0"/>
              <a:t>Запитання</a:t>
            </a:r>
            <a:r>
              <a:rPr lang="en-US"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162" y="1699673"/>
            <a:ext cx="3119437" cy="4460789"/>
          </a:xfrm>
          <a:prstGeom prst="rect">
            <a:avLst/>
          </a:prstGeom>
        </p:spPr>
      </p:pic>
    </p:spTree>
    <p:extLst>
      <p:ext uri="{BB962C8B-B14F-4D97-AF65-F5344CB8AC3E}">
        <p14:creationId xmlns:p14="http://schemas.microsoft.com/office/powerpoint/2010/main" val="2843648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A5ABA-CF52-4E4A-9FDC-5E9D04430E8C}"/>
              </a:ext>
            </a:extLst>
          </p:cNvPr>
          <p:cNvPicPr/>
          <p:nvPr/>
        </p:nvPicPr>
        <p:blipFill>
          <a:blip r:embed="rId2"/>
          <a:stretch>
            <a:fillRect/>
          </a:stretch>
        </p:blipFill>
        <p:spPr>
          <a:xfrm>
            <a:off x="2466023" y="0"/>
            <a:ext cx="4292917" cy="5291485"/>
          </a:xfrm>
          <a:prstGeom prst="rect">
            <a:avLst/>
          </a:prstGeom>
        </p:spPr>
      </p:pic>
      <p:sp>
        <p:nvSpPr>
          <p:cNvPr id="3" name="Rectangle 2">
            <a:extLst>
              <a:ext uri="{FF2B5EF4-FFF2-40B4-BE49-F238E27FC236}">
                <a16:creationId xmlns:a16="http://schemas.microsoft.com/office/drawing/2014/main" id="{8533003B-2542-42D3-B7AD-E07AF7E17DFF}"/>
              </a:ext>
            </a:extLst>
          </p:cNvPr>
          <p:cNvSpPr/>
          <p:nvPr/>
        </p:nvSpPr>
        <p:spPr>
          <a:xfrm>
            <a:off x="2567940" y="5429019"/>
            <a:ext cx="4008120" cy="1053494"/>
          </a:xfrm>
          <a:prstGeom prst="rect">
            <a:avLst/>
          </a:prstGeom>
        </p:spPr>
        <p:txBody>
          <a:bodyPr wrap="square">
            <a:spAutoFit/>
          </a:bodyPr>
          <a:lstStyle/>
          <a:p>
            <a:pPr indent="-6350" algn="just">
              <a:lnSpc>
                <a:spcPct val="105000"/>
              </a:lnSpc>
              <a:spcAft>
                <a:spcPts val="600"/>
              </a:spcAft>
            </a:pPr>
            <a:r>
              <a:rPr lang="uk-UA" sz="2800" dirty="0">
                <a:solidFill>
                  <a:srgbClr val="2C2A28"/>
                </a:solidFill>
                <a:latin typeface="Times New Roman" panose="02020603050405020304" pitchFamily="18" charset="0"/>
                <a:ea typeface="Times New Roman" panose="02020603050405020304" pitchFamily="18" charset="0"/>
              </a:rPr>
              <a:t>Франція</a:t>
            </a:r>
            <a:r>
              <a:rPr lang="en-US" sz="2800" dirty="0">
                <a:solidFill>
                  <a:srgbClr val="000000"/>
                </a:solidFill>
                <a:latin typeface="Calibri" panose="020F0502020204030204" pitchFamily="34" charset="0"/>
                <a:ea typeface="Times New Roman" panose="02020603050405020304" pitchFamily="18" charset="0"/>
              </a:rPr>
              <a:t>                  </a:t>
            </a:r>
            <a:r>
              <a:rPr lang="uk-UA" sz="2800" dirty="0">
                <a:solidFill>
                  <a:srgbClr val="2C2A28"/>
                </a:solidFill>
                <a:latin typeface="Times New Roman" panose="02020603050405020304" pitchFamily="18" charset="0"/>
                <a:ea typeface="Times New Roman" panose="02020603050405020304" pitchFamily="18" charset="0"/>
              </a:rPr>
              <a:t>Вік</a:t>
            </a:r>
            <a:r>
              <a:rPr lang="en-US" sz="2800" dirty="0">
                <a:solidFill>
                  <a:srgbClr val="2C2A28"/>
                </a:solidFill>
                <a:latin typeface="Times New Roman" panose="02020603050405020304" pitchFamily="18" charset="0"/>
                <a:ea typeface="Times New Roman" panose="02020603050405020304" pitchFamily="18" charset="0"/>
              </a:rPr>
              <a:t>: 13</a:t>
            </a:r>
            <a:endParaRPr lang="en-US" sz="2800" dirty="0">
              <a:solidFill>
                <a:srgbClr val="000000"/>
              </a:solidFill>
              <a:latin typeface="Calibri" panose="020F0502020204030204" pitchFamily="34" charset="0"/>
              <a:ea typeface="Calibri" panose="020F0502020204030204" pitchFamily="34" charset="0"/>
            </a:endParaRPr>
          </a:p>
          <a:p>
            <a:pPr indent="-6350" algn="just">
              <a:lnSpc>
                <a:spcPct val="105000"/>
              </a:lnSpc>
              <a:spcAft>
                <a:spcPts val="600"/>
              </a:spcAft>
            </a:pPr>
            <a:r>
              <a:rPr lang="uk-UA" sz="2800" dirty="0">
                <a:solidFill>
                  <a:srgbClr val="2C2A28"/>
                </a:solidFill>
                <a:latin typeface="Times New Roman" panose="02020603050405020304" pitchFamily="18" charset="0"/>
                <a:ea typeface="Times New Roman" panose="02020603050405020304" pitchFamily="18" charset="0"/>
              </a:rPr>
              <a:t>Займенники</a:t>
            </a:r>
            <a:r>
              <a:rPr lang="en-US" sz="2800" dirty="0">
                <a:solidFill>
                  <a:srgbClr val="2C2A28"/>
                </a:solidFill>
                <a:latin typeface="Times New Roman" panose="02020603050405020304" pitchFamily="18" charset="0"/>
                <a:ea typeface="Times New Roman" panose="02020603050405020304" pitchFamily="18" charset="0"/>
              </a:rPr>
              <a:t>: </a:t>
            </a:r>
            <a:r>
              <a:rPr lang="uk-UA" sz="2800" dirty="0">
                <a:solidFill>
                  <a:srgbClr val="2C2A28"/>
                </a:solidFill>
                <a:latin typeface="Times New Roman" panose="02020603050405020304" pitchFamily="18" charset="0"/>
                <a:ea typeface="Times New Roman" panose="02020603050405020304" pitchFamily="18" charset="0"/>
              </a:rPr>
              <a:t>Він/Його</a:t>
            </a:r>
            <a:endParaRPr lang="en-US" sz="2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303551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241069"/>
            <a:ext cx="8267700" cy="781396"/>
          </a:xfrm>
        </p:spPr>
        <p:txBody>
          <a:bodyPr/>
          <a:lstStyle/>
          <a:p>
            <a:pPr marL="0" indent="0">
              <a:buNone/>
            </a:pPr>
            <a:r>
              <a:rPr lang="uk-UA" sz="4000" dirty="0">
                <a:effectLst/>
              </a:rPr>
              <a:t>Джерела</a:t>
            </a:r>
            <a:endParaRPr lang="en-US" sz="4000" dirty="0">
              <a:effectLst/>
            </a:endParaRPr>
          </a:p>
        </p:txBody>
      </p:sp>
      <p:sp>
        <p:nvSpPr>
          <p:cNvPr id="4" name="TextBox 3"/>
          <p:cNvSpPr txBox="1"/>
          <p:nvPr/>
        </p:nvSpPr>
        <p:spPr>
          <a:xfrm>
            <a:off x="742950" y="815466"/>
            <a:ext cx="7924800" cy="6186309"/>
          </a:xfrm>
          <a:prstGeom prst="rect">
            <a:avLst/>
          </a:prstGeom>
          <a:noFill/>
        </p:spPr>
        <p:txBody>
          <a:bodyPr wrap="square" rtlCol="0">
            <a:spAutoFit/>
          </a:bodyPr>
          <a:lstStyle/>
          <a:p>
            <a:pPr algn="ctr"/>
            <a:endParaRPr lang="en-US" dirty="0"/>
          </a:p>
          <a:p>
            <a:pPr algn="ctr"/>
            <a:endParaRPr lang="en-US" dirty="0"/>
          </a:p>
          <a:p>
            <a:pPr algn="ctr"/>
            <a:endParaRPr lang="en-US" dirty="0"/>
          </a:p>
          <a:p>
            <a:pPr algn="ctr"/>
            <a:r>
              <a:rPr lang="en-US" dirty="0"/>
              <a:t>National Center for Transgender Equality</a:t>
            </a:r>
          </a:p>
          <a:p>
            <a:pPr algn="ctr"/>
            <a:r>
              <a:rPr lang="en-US" dirty="0">
                <a:hlinkClick r:id="rId2"/>
              </a:rPr>
              <a:t>http://www.transequality.org</a:t>
            </a:r>
            <a:endParaRPr lang="en-US" dirty="0"/>
          </a:p>
          <a:p>
            <a:pPr algn="ctr"/>
            <a:endParaRPr lang="en-US" dirty="0"/>
          </a:p>
          <a:p>
            <a:pPr algn="ctr"/>
            <a:endParaRPr lang="en-US" dirty="0"/>
          </a:p>
          <a:p>
            <a:pPr algn="ctr"/>
            <a:r>
              <a:rPr lang="en-US" dirty="0"/>
              <a:t>National LGBT Health Education Center: </a:t>
            </a:r>
            <a:r>
              <a:rPr lang="en-US" dirty="0">
                <a:hlinkClick r:id="rId3"/>
              </a:rPr>
              <a:t>https://www.lgbthealtheducation.org/</a:t>
            </a:r>
            <a:endParaRPr lang="en-US" dirty="0"/>
          </a:p>
          <a:p>
            <a:pPr algn="ctr"/>
            <a:endParaRPr lang="en-US" dirty="0"/>
          </a:p>
          <a:p>
            <a:pPr algn="ctr"/>
            <a:endParaRPr lang="en-US" dirty="0"/>
          </a:p>
          <a:p>
            <a:pPr algn="ctr"/>
            <a:r>
              <a:rPr lang="en-US" dirty="0"/>
              <a:t>World Professional Association of Transgender Health </a:t>
            </a:r>
          </a:p>
          <a:p>
            <a:pPr algn="ctr"/>
            <a:r>
              <a:rPr lang="en-US" dirty="0">
                <a:hlinkClick r:id="rId4"/>
              </a:rPr>
              <a:t>http://www.wpath.org/</a:t>
            </a:r>
            <a:endParaRPr lang="en-US" dirty="0"/>
          </a:p>
          <a:p>
            <a:pPr algn="ctr"/>
            <a:endParaRPr lang="en-US" dirty="0"/>
          </a:p>
          <a:p>
            <a:pPr algn="ctr"/>
            <a:endParaRPr lang="en-US" dirty="0"/>
          </a:p>
          <a:p>
            <a:pPr algn="ctr"/>
            <a:r>
              <a:rPr lang="en-US" dirty="0"/>
              <a:t>UCSF Center of Excellence for Transgender Health</a:t>
            </a:r>
          </a:p>
          <a:p>
            <a:pPr algn="ctr"/>
            <a:r>
              <a:rPr lang="en-US" dirty="0">
                <a:hlinkClick r:id="rId5"/>
              </a:rPr>
              <a:t>http://www.transhealth.ucsf.edu</a:t>
            </a:r>
            <a:endParaRPr lang="en-US" dirty="0"/>
          </a:p>
          <a:p>
            <a:pPr algn="ctr"/>
            <a:endParaRPr lang="en-US" dirty="0"/>
          </a:p>
          <a:p>
            <a:pPr algn="ctr"/>
            <a:endParaRPr lang="en-US" dirty="0"/>
          </a:p>
          <a:p>
            <a:pPr algn="ctr"/>
            <a:endParaRPr lang="en-US" dirty="0"/>
          </a:p>
          <a:p>
            <a:endParaRPr lang="en-US" dirty="0"/>
          </a:p>
          <a:p>
            <a:endParaRPr lang="en-US" dirty="0"/>
          </a:p>
        </p:txBody>
      </p:sp>
    </p:spTree>
    <p:extLst>
      <p:ext uri="{BB962C8B-B14F-4D97-AF65-F5344CB8AC3E}">
        <p14:creationId xmlns:p14="http://schemas.microsoft.com/office/powerpoint/2010/main" val="41149565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1"/>
          <p:cNvSpPr>
            <a:spLocks noGrp="1"/>
          </p:cNvSpPr>
          <p:nvPr>
            <p:ph type="title"/>
          </p:nvPr>
        </p:nvSpPr>
        <p:spPr>
          <a:xfrm>
            <a:off x="802922" y="324826"/>
            <a:ext cx="7858477" cy="828210"/>
          </a:xfrm>
        </p:spPr>
        <p:txBody>
          <a:bodyPr>
            <a:normAutofit fontScale="90000"/>
          </a:bodyPr>
          <a:lstStyle/>
          <a:p>
            <a:r>
              <a:rPr lang="ru-RU" dirty="0"/>
              <a:t>Наше середовище у ОУОЗН(</a:t>
            </a:r>
            <a:r>
              <a:rPr lang="en-US" dirty="0"/>
              <a:t>OHSU</a:t>
            </a:r>
            <a:r>
              <a:rPr lang="ru-RU" dirty="0"/>
              <a:t>)</a:t>
            </a:r>
            <a:endParaRPr lang="en-US" altLang="en-US" dirty="0"/>
          </a:p>
        </p:txBody>
      </p:sp>
      <p:pic>
        <p:nvPicPr>
          <p:cNvPr id="51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792788"/>
            <a:ext cx="26035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4419600" y="57150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4D4D4D"/>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rgbClr val="4D4D4D"/>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4D4D4D"/>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4D4D4D"/>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4D4D4D"/>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4D4D4D"/>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4D4D4D"/>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4D4D4D"/>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4D4D4D"/>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uk-UA" altLang="en-US" sz="1800" dirty="0">
                <a:solidFill>
                  <a:schemeClr val="tx1"/>
                </a:solidFill>
              </a:rPr>
              <a:t>Рік</a:t>
            </a:r>
            <a:endParaRPr lang="en-US" altLang="en-US" sz="1800" dirty="0">
              <a:solidFill>
                <a:schemeClr val="tx1"/>
              </a:solidFill>
            </a:endParaRPr>
          </a:p>
        </p:txBody>
      </p:sp>
      <p:graphicFrame>
        <p:nvGraphicFramePr>
          <p:cNvPr id="6" name="Chart 5"/>
          <p:cNvGraphicFramePr>
            <a:graphicFrameLocks/>
          </p:cNvGraphicFramePr>
          <p:nvPr>
            <p:extLst>
              <p:ext uri="{D42A27DB-BD31-4B8C-83A1-F6EECF244321}">
                <p14:modId xmlns:p14="http://schemas.microsoft.com/office/powerpoint/2010/main" val="2129372268"/>
              </p:ext>
            </p:extLst>
          </p:nvPr>
        </p:nvGraphicFramePr>
        <p:xfrm>
          <a:off x="838200" y="1600200"/>
          <a:ext cx="7823199"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776613" y="3208793"/>
            <a:ext cx="3454400" cy="738664"/>
          </a:xfrm>
          <a:prstGeom prst="rect">
            <a:avLst/>
          </a:prstGeom>
          <a:noFill/>
        </p:spPr>
        <p:txBody>
          <a:bodyPr wrap="square" rtlCol="0">
            <a:spAutoFit/>
          </a:bodyPr>
          <a:lstStyle/>
          <a:p>
            <a:pPr algn="ctr"/>
            <a:r>
              <a:rPr lang="en-US" sz="2400" dirty="0">
                <a:solidFill>
                  <a:srgbClr val="FF0000"/>
                </a:solidFill>
              </a:rPr>
              <a:t>2018 </a:t>
            </a:r>
            <a:endParaRPr lang="en-US" dirty="0">
              <a:solidFill>
                <a:srgbClr val="FF0000"/>
              </a:solidFill>
            </a:endParaRPr>
          </a:p>
          <a:p>
            <a:pPr algn="ctr"/>
            <a:r>
              <a:rPr lang="en-US" dirty="0">
                <a:solidFill>
                  <a:srgbClr val="FF0000"/>
                </a:solidFill>
              </a:rPr>
              <a:t>165 </a:t>
            </a:r>
            <a:r>
              <a:rPr lang="uk-UA" dirty="0">
                <a:solidFill>
                  <a:srgbClr val="FF0000"/>
                </a:solidFill>
              </a:rPr>
              <a:t>нових пацієнтів</a:t>
            </a:r>
            <a:endParaRPr lang="en-US" dirty="0">
              <a:solidFill>
                <a:srgbClr val="FF0000"/>
              </a:solidFill>
            </a:endParaRPr>
          </a:p>
        </p:txBody>
      </p:sp>
    </p:spTree>
    <p:extLst>
      <p:ext uri="{BB962C8B-B14F-4D97-AF65-F5344CB8AC3E}">
        <p14:creationId xmlns:p14="http://schemas.microsoft.com/office/powerpoint/2010/main" val="80581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1491-BF2B-4BE3-8BE3-77B4A72CA205}"/>
              </a:ext>
            </a:extLst>
          </p:cNvPr>
          <p:cNvSpPr>
            <a:spLocks noGrp="1"/>
          </p:cNvSpPr>
          <p:nvPr>
            <p:ph type="title"/>
          </p:nvPr>
        </p:nvSpPr>
        <p:spPr>
          <a:xfrm>
            <a:off x="811362" y="303411"/>
            <a:ext cx="7534430" cy="1143000"/>
          </a:xfrm>
        </p:spPr>
        <p:txBody>
          <a:bodyPr/>
          <a:lstStyle/>
          <a:p>
            <a:pPr algn="ctr"/>
            <a:r>
              <a:rPr lang="uk-UA" dirty="0"/>
              <a:t>Епідеміологія</a:t>
            </a:r>
            <a:endParaRPr lang="en-US" dirty="0"/>
          </a:p>
        </p:txBody>
      </p:sp>
      <p:sp>
        <p:nvSpPr>
          <p:cNvPr id="3" name="Text Placeholder 2">
            <a:extLst>
              <a:ext uri="{FF2B5EF4-FFF2-40B4-BE49-F238E27FC236}">
                <a16:creationId xmlns:a16="http://schemas.microsoft.com/office/drawing/2014/main" id="{525DE626-A347-4964-A1CE-A94DD372DA49}"/>
              </a:ext>
            </a:extLst>
          </p:cNvPr>
          <p:cNvSpPr>
            <a:spLocks noGrp="1"/>
          </p:cNvSpPr>
          <p:nvPr>
            <p:ph type="body" sz="quarter" idx="10"/>
          </p:nvPr>
        </p:nvSpPr>
        <p:spPr>
          <a:xfrm>
            <a:off x="811213" y="2099732"/>
            <a:ext cx="7144067" cy="3894667"/>
          </a:xfrm>
        </p:spPr>
        <p:txBody>
          <a:bodyPr/>
          <a:lstStyle/>
          <a:p>
            <a:pPr>
              <a:spcBef>
                <a:spcPts val="0"/>
              </a:spcBef>
              <a:spcAft>
                <a:spcPts val="1200"/>
              </a:spcAft>
            </a:pPr>
            <a:r>
              <a:rPr lang="uk-UA" sz="2800" dirty="0"/>
              <a:t>Трансгендерна поширеність</a:t>
            </a:r>
            <a:endParaRPr lang="en-US" sz="2800" dirty="0"/>
          </a:p>
          <a:p>
            <a:pPr>
              <a:lnSpc>
                <a:spcPct val="100000"/>
              </a:lnSpc>
              <a:spcBef>
                <a:spcPts val="0"/>
              </a:spcBef>
            </a:pPr>
            <a:r>
              <a:rPr lang="en-US" dirty="0"/>
              <a:t>	6.8 </a:t>
            </a:r>
            <a:r>
              <a:rPr lang="uk-UA" dirty="0"/>
              <a:t>транс</a:t>
            </a:r>
            <a:r>
              <a:rPr lang="en-US" dirty="0"/>
              <a:t>      </a:t>
            </a:r>
            <a:r>
              <a:rPr lang="uk-UA" dirty="0"/>
              <a:t>на</a:t>
            </a:r>
            <a:r>
              <a:rPr lang="en-US" dirty="0"/>
              <a:t> 100,000 </a:t>
            </a:r>
            <a:r>
              <a:rPr lang="uk-UA" dirty="0"/>
              <a:t>при народженні чоловіків</a:t>
            </a:r>
            <a:endParaRPr lang="en-US" dirty="0"/>
          </a:p>
          <a:p>
            <a:pPr>
              <a:lnSpc>
                <a:spcPct val="100000"/>
              </a:lnSpc>
              <a:spcBef>
                <a:spcPts val="0"/>
              </a:spcBef>
            </a:pPr>
            <a:endParaRPr lang="en-US" dirty="0"/>
          </a:p>
          <a:p>
            <a:pPr>
              <a:lnSpc>
                <a:spcPct val="100000"/>
              </a:lnSpc>
              <a:spcBef>
                <a:spcPts val="0"/>
              </a:spcBef>
            </a:pPr>
            <a:r>
              <a:rPr lang="en-US" dirty="0"/>
              <a:t>	2.6 </a:t>
            </a:r>
            <a:r>
              <a:rPr lang="uk-UA" dirty="0"/>
              <a:t>транс</a:t>
            </a:r>
            <a:r>
              <a:rPr lang="en-US" dirty="0"/>
              <a:t>     </a:t>
            </a:r>
            <a:r>
              <a:rPr lang="uk-UA" dirty="0"/>
              <a:t>на</a:t>
            </a:r>
            <a:r>
              <a:rPr lang="en-US" dirty="0"/>
              <a:t> 100,000 </a:t>
            </a:r>
            <a:r>
              <a:rPr lang="uk-UA" dirty="0"/>
              <a:t>при народженні жінок</a:t>
            </a:r>
            <a:endParaRPr lang="en-US" dirty="0"/>
          </a:p>
          <a:p>
            <a:pPr>
              <a:lnSpc>
                <a:spcPct val="100000"/>
              </a:lnSpc>
              <a:spcBef>
                <a:spcPts val="0"/>
              </a:spcBef>
            </a:pPr>
            <a:endParaRPr lang="en-US" dirty="0"/>
          </a:p>
          <a:p>
            <a:pPr>
              <a:lnSpc>
                <a:spcPct val="100000"/>
              </a:lnSpc>
              <a:spcBef>
                <a:spcPts val="0"/>
              </a:spcBef>
            </a:pPr>
            <a:endParaRPr lang="en-US" dirty="0"/>
          </a:p>
          <a:p>
            <a:endParaRPr lang="en-US" dirty="0"/>
          </a:p>
        </p:txBody>
      </p:sp>
      <p:pic>
        <p:nvPicPr>
          <p:cNvPr id="7" name="Picture 6">
            <a:extLst>
              <a:ext uri="{FF2B5EF4-FFF2-40B4-BE49-F238E27FC236}">
                <a16:creationId xmlns:a16="http://schemas.microsoft.com/office/drawing/2014/main" id="{481AA50A-AC0A-4FE3-B0B4-067032E12CA4}"/>
              </a:ext>
            </a:extLst>
          </p:cNvPr>
          <p:cNvPicPr>
            <a:picLocks noChangeAspect="1"/>
          </p:cNvPicPr>
          <p:nvPr/>
        </p:nvPicPr>
        <p:blipFill>
          <a:blip r:embed="rId3"/>
          <a:stretch>
            <a:fillRect/>
          </a:stretch>
        </p:blipFill>
        <p:spPr>
          <a:xfrm>
            <a:off x="2446707" y="2786140"/>
            <a:ext cx="548640" cy="548640"/>
          </a:xfrm>
          <a:prstGeom prst="rect">
            <a:avLst/>
          </a:prstGeom>
        </p:spPr>
      </p:pic>
      <p:pic>
        <p:nvPicPr>
          <p:cNvPr id="9" name="Graphic 8" descr="Man">
            <a:extLst>
              <a:ext uri="{FF2B5EF4-FFF2-40B4-BE49-F238E27FC236}">
                <a16:creationId xmlns:a16="http://schemas.microsoft.com/office/drawing/2014/main" id="{9B6FD569-0012-4A69-976C-5206A86B91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6707" y="3524066"/>
            <a:ext cx="548640" cy="548640"/>
          </a:xfrm>
          <a:prstGeom prst="rect">
            <a:avLst/>
          </a:prstGeom>
        </p:spPr>
      </p:pic>
    </p:spTree>
    <p:extLst>
      <p:ext uri="{BB962C8B-B14F-4D97-AF65-F5344CB8AC3E}">
        <p14:creationId xmlns:p14="http://schemas.microsoft.com/office/powerpoint/2010/main" val="1489357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1491-BF2B-4BE3-8BE3-77B4A72CA205}"/>
              </a:ext>
            </a:extLst>
          </p:cNvPr>
          <p:cNvSpPr>
            <a:spLocks noGrp="1"/>
          </p:cNvSpPr>
          <p:nvPr>
            <p:ph type="title"/>
          </p:nvPr>
        </p:nvSpPr>
        <p:spPr>
          <a:xfrm>
            <a:off x="804785" y="366075"/>
            <a:ext cx="7534430" cy="1143000"/>
          </a:xfrm>
        </p:spPr>
        <p:txBody>
          <a:bodyPr/>
          <a:lstStyle/>
          <a:p>
            <a:pPr algn="ctr"/>
            <a:r>
              <a:rPr lang="uk-UA" dirty="0"/>
              <a:t>Епідеміологія</a:t>
            </a:r>
            <a:endParaRPr lang="en-US" dirty="0"/>
          </a:p>
        </p:txBody>
      </p:sp>
      <p:sp>
        <p:nvSpPr>
          <p:cNvPr id="3" name="Text Placeholder 2">
            <a:extLst>
              <a:ext uri="{FF2B5EF4-FFF2-40B4-BE49-F238E27FC236}">
                <a16:creationId xmlns:a16="http://schemas.microsoft.com/office/drawing/2014/main" id="{525DE626-A347-4964-A1CE-A94DD372DA49}"/>
              </a:ext>
            </a:extLst>
          </p:cNvPr>
          <p:cNvSpPr>
            <a:spLocks noGrp="1"/>
          </p:cNvSpPr>
          <p:nvPr>
            <p:ph type="body" sz="quarter" idx="10"/>
          </p:nvPr>
        </p:nvSpPr>
        <p:spPr>
          <a:xfrm>
            <a:off x="1030447" y="2099732"/>
            <a:ext cx="7083107" cy="3894667"/>
          </a:xfrm>
        </p:spPr>
        <p:txBody>
          <a:bodyPr/>
          <a:lstStyle/>
          <a:p>
            <a:pPr>
              <a:lnSpc>
                <a:spcPct val="100000"/>
              </a:lnSpc>
              <a:spcBef>
                <a:spcPts val="0"/>
              </a:spcBef>
            </a:pPr>
            <a:r>
              <a:rPr lang="uk-UA" sz="2800" dirty="0"/>
              <a:t>Біологічні фактори</a:t>
            </a:r>
            <a:endParaRPr lang="en-US" sz="2800" dirty="0"/>
          </a:p>
          <a:p>
            <a:pPr marL="288925">
              <a:spcBef>
                <a:spcPts val="0"/>
              </a:spcBef>
              <a:spcAft>
                <a:spcPts val="1200"/>
              </a:spcAft>
            </a:pPr>
            <a:r>
              <a:rPr lang="uk-UA" dirty="0"/>
              <a:t>Гіпотеза статевої диференціації </a:t>
            </a:r>
            <a:endParaRPr lang="en-US" dirty="0"/>
          </a:p>
          <a:p>
            <a:pPr lvl="0">
              <a:lnSpc>
                <a:spcPct val="100000"/>
              </a:lnSpc>
              <a:spcBef>
                <a:spcPts val="0"/>
              </a:spcBef>
            </a:pPr>
            <a:r>
              <a:rPr lang="uk-UA" sz="2800" dirty="0"/>
              <a:t>Психологічні фактори</a:t>
            </a:r>
            <a:endParaRPr lang="en-US" sz="2800" dirty="0"/>
          </a:p>
          <a:p>
            <a:pPr marL="288925" lvl="0">
              <a:lnSpc>
                <a:spcPct val="100000"/>
              </a:lnSpc>
              <a:spcBef>
                <a:spcPts val="0"/>
              </a:spcBef>
              <a:spcAft>
                <a:spcPts val="1200"/>
              </a:spcAft>
            </a:pPr>
            <a:r>
              <a:rPr lang="uk-UA" dirty="0"/>
              <a:t>Немає підтверджених факторів, які могли б бути першопричиною </a:t>
            </a:r>
            <a:endParaRPr lang="en-US" sz="2800" dirty="0"/>
          </a:p>
          <a:p>
            <a:endParaRPr lang="en-US" dirty="0"/>
          </a:p>
        </p:txBody>
      </p:sp>
    </p:spTree>
    <p:extLst>
      <p:ext uri="{BB962C8B-B14F-4D97-AF65-F5344CB8AC3E}">
        <p14:creationId xmlns:p14="http://schemas.microsoft.com/office/powerpoint/2010/main" val="3245407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B07B-2534-4B3D-B75C-F32AA3827AD8}"/>
              </a:ext>
            </a:extLst>
          </p:cNvPr>
          <p:cNvSpPr>
            <a:spLocks noGrp="1"/>
          </p:cNvSpPr>
          <p:nvPr>
            <p:ph type="title"/>
          </p:nvPr>
        </p:nvSpPr>
        <p:spPr/>
        <p:txBody>
          <a:bodyPr/>
          <a:lstStyle/>
          <a:p>
            <a:pPr algn="ctr"/>
            <a:r>
              <a:rPr lang="uk-UA" dirty="0"/>
              <a:t>Питання</a:t>
            </a:r>
            <a:r>
              <a:rPr lang="en-US" dirty="0"/>
              <a:t>…</a:t>
            </a:r>
          </a:p>
        </p:txBody>
      </p:sp>
      <p:sp>
        <p:nvSpPr>
          <p:cNvPr id="3" name="Text Placeholder 2">
            <a:extLst>
              <a:ext uri="{FF2B5EF4-FFF2-40B4-BE49-F238E27FC236}">
                <a16:creationId xmlns:a16="http://schemas.microsoft.com/office/drawing/2014/main" id="{4ED66BCF-C96D-4932-A661-5F98BB6C1E66}"/>
              </a:ext>
            </a:extLst>
          </p:cNvPr>
          <p:cNvSpPr>
            <a:spLocks noGrp="1"/>
          </p:cNvSpPr>
          <p:nvPr>
            <p:ph type="body" sz="quarter" idx="10"/>
          </p:nvPr>
        </p:nvSpPr>
        <p:spPr>
          <a:xfrm>
            <a:off x="1481932" y="1917626"/>
            <a:ext cx="6180137" cy="2938995"/>
          </a:xfrm>
        </p:spPr>
        <p:txBody>
          <a:bodyPr/>
          <a:lstStyle/>
          <a:p>
            <a:r>
              <a:rPr lang="uk-UA" dirty="0"/>
              <a:t>Чи ви коли небудь зустрічали людину, яка була відкрито трансгендерною</a:t>
            </a:r>
            <a:r>
              <a:rPr lang="en-US" dirty="0"/>
              <a:t>?</a:t>
            </a:r>
          </a:p>
          <a:p>
            <a:r>
              <a:rPr lang="uk-UA" dirty="0"/>
              <a:t>Так</a:t>
            </a:r>
            <a:endParaRPr lang="en-US" dirty="0"/>
          </a:p>
          <a:p>
            <a:r>
              <a:rPr lang="uk-UA" dirty="0"/>
              <a:t>Ні</a:t>
            </a:r>
            <a:endParaRPr lang="en-US" dirty="0"/>
          </a:p>
          <a:p>
            <a:r>
              <a:rPr lang="uk-UA" dirty="0"/>
              <a:t>Не певен </a:t>
            </a:r>
            <a:endParaRPr lang="en-US" dirty="0"/>
          </a:p>
        </p:txBody>
      </p:sp>
    </p:spTree>
    <p:extLst>
      <p:ext uri="{BB962C8B-B14F-4D97-AF65-F5344CB8AC3E}">
        <p14:creationId xmlns:p14="http://schemas.microsoft.com/office/powerpoint/2010/main" val="2424352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1491-BF2B-4BE3-8BE3-77B4A72CA205}"/>
              </a:ext>
            </a:extLst>
          </p:cNvPr>
          <p:cNvSpPr>
            <a:spLocks noGrp="1"/>
          </p:cNvSpPr>
          <p:nvPr>
            <p:ph type="title"/>
          </p:nvPr>
        </p:nvSpPr>
        <p:spPr/>
        <p:txBody>
          <a:bodyPr/>
          <a:lstStyle/>
          <a:p>
            <a:pPr algn="ctr"/>
            <a:r>
              <a:rPr lang="uk-UA" dirty="0"/>
              <a:t>Клінічний курс</a:t>
            </a:r>
            <a:endParaRPr lang="en-US" dirty="0"/>
          </a:p>
        </p:txBody>
      </p:sp>
      <p:sp>
        <p:nvSpPr>
          <p:cNvPr id="3" name="Text Placeholder 2">
            <a:extLst>
              <a:ext uri="{FF2B5EF4-FFF2-40B4-BE49-F238E27FC236}">
                <a16:creationId xmlns:a16="http://schemas.microsoft.com/office/drawing/2014/main" id="{525DE626-A347-4964-A1CE-A94DD372DA49}"/>
              </a:ext>
            </a:extLst>
          </p:cNvPr>
          <p:cNvSpPr>
            <a:spLocks noGrp="1"/>
          </p:cNvSpPr>
          <p:nvPr>
            <p:ph type="body" sz="quarter" idx="10"/>
          </p:nvPr>
        </p:nvSpPr>
        <p:spPr>
          <a:xfrm>
            <a:off x="811213" y="2099732"/>
            <a:ext cx="7534275" cy="3894667"/>
          </a:xfrm>
        </p:spPr>
        <p:txBody>
          <a:bodyPr/>
          <a:lstStyle/>
          <a:p>
            <a:endParaRPr lang="en-US" dirty="0"/>
          </a:p>
        </p:txBody>
      </p:sp>
    </p:spTree>
    <p:extLst>
      <p:ext uri="{BB962C8B-B14F-4D97-AF65-F5344CB8AC3E}">
        <p14:creationId xmlns:p14="http://schemas.microsoft.com/office/powerpoint/2010/main" val="2137263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txBox="1">
            <a:spLocks noGrp="1"/>
          </p:cNvSpPr>
          <p:nvPr>
            <p:ph type="body" sz="quarter" idx="10"/>
          </p:nvPr>
        </p:nvSpPr>
        <p:spPr>
          <a:xfrm>
            <a:off x="811213" y="2430676"/>
            <a:ext cx="7534275" cy="1912896"/>
          </a:xfrm>
          <a:prstGeom prst="rect">
            <a:avLst/>
          </a:prstGeom>
          <a:noFill/>
          <a:ln w="57150">
            <a:solidFill>
              <a:srgbClr val="2F92D5"/>
            </a:solidFill>
          </a:ln>
        </p:spPr>
        <p:txBody>
          <a:bodyPr wrap="square" rtlCol="0" anchor="ctr">
            <a:spAutoFit/>
          </a:bodyPr>
          <a:lstStyle/>
          <a:p>
            <a:pPr marL="0" indent="0" algn="ctr">
              <a:buNone/>
            </a:pPr>
            <a:r>
              <a:rPr lang="uk-UA" sz="4800" dirty="0"/>
              <a:t>Розуміння Гендерної Ідентифікації </a:t>
            </a:r>
            <a:endParaRPr lang="en-US" sz="4800" dirty="0"/>
          </a:p>
        </p:txBody>
      </p:sp>
    </p:spTree>
    <p:extLst>
      <p:ext uri="{BB962C8B-B14F-4D97-AF65-F5344CB8AC3E}">
        <p14:creationId xmlns:p14="http://schemas.microsoft.com/office/powerpoint/2010/main" val="3716638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ECECEC"/>
              </a:clrFrom>
              <a:clrTo>
                <a:srgbClr val="ECECEC">
                  <a:alpha val="0"/>
                </a:srgbClr>
              </a:clrTo>
            </a:clrChange>
          </a:blip>
          <a:srcRect l="3860" t="21558" r="3681" b="23033"/>
          <a:stretch/>
        </p:blipFill>
        <p:spPr>
          <a:xfrm>
            <a:off x="824459" y="4544849"/>
            <a:ext cx="7022891" cy="2295685"/>
          </a:xfrm>
          <a:prstGeom prst="rect">
            <a:avLst/>
          </a:prstGeom>
        </p:spPr>
      </p:pic>
      <p:pic>
        <p:nvPicPr>
          <p:cNvPr id="3" name="Picture 2"/>
          <p:cNvPicPr>
            <a:picLocks noChangeAspect="1"/>
          </p:cNvPicPr>
          <p:nvPr/>
        </p:nvPicPr>
        <p:blipFill rotWithShape="1">
          <a:blip r:embed="rId3">
            <a:clrChange>
              <a:clrFrom>
                <a:srgbClr val="FFFFFF"/>
              </a:clrFrom>
              <a:clrTo>
                <a:srgbClr val="FFFFFF">
                  <a:alpha val="0"/>
                </a:srgbClr>
              </a:clrTo>
            </a:clrChange>
          </a:blip>
          <a:srcRect l="7771" t="10082" r="7508" b="9262"/>
          <a:stretch/>
        </p:blipFill>
        <p:spPr>
          <a:xfrm>
            <a:off x="517160" y="2463249"/>
            <a:ext cx="2501613" cy="1905253"/>
          </a:xfrm>
          <a:prstGeom prst="rect">
            <a:avLst/>
          </a:prstGeom>
        </p:spPr>
      </p:pic>
      <p:sp>
        <p:nvSpPr>
          <p:cNvPr id="5" name="Rectangle 4"/>
          <p:cNvSpPr/>
          <p:nvPr/>
        </p:nvSpPr>
        <p:spPr>
          <a:xfrm>
            <a:off x="0" y="108523"/>
            <a:ext cx="9143999" cy="212365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uk-UA" sz="4400" kern="0" dirty="0">
                <a:solidFill>
                  <a:srgbClr val="002776"/>
                </a:solidFill>
                <a:latin typeface="Lato Regular"/>
                <a:ea typeface="+mj-ea"/>
                <a:cs typeface="Lato Regular"/>
              </a:rPr>
              <a:t>Стать</a:t>
            </a:r>
            <a:r>
              <a:rPr kumimoji="0" lang="en-US" sz="4400" b="0" i="0" u="none" strike="noStrike" kern="0" cap="none" spc="0" normalizeH="0" baseline="0" noProof="0" dirty="0">
                <a:ln>
                  <a:noFill/>
                </a:ln>
                <a:solidFill>
                  <a:srgbClr val="002776"/>
                </a:solidFill>
                <a:effectLst/>
                <a:uLnTx/>
                <a:uFillTx/>
                <a:latin typeface="Lato Regular"/>
                <a:ea typeface="+mj-ea"/>
                <a:cs typeface="Lato Regular"/>
              </a:rPr>
              <a:t>, </a:t>
            </a:r>
            <a:r>
              <a:rPr kumimoji="0" lang="uk-UA" sz="4400" b="0" i="0" u="none" strike="noStrike" kern="0" cap="none" spc="0" normalizeH="0" baseline="0" noProof="0" dirty="0">
                <a:ln>
                  <a:noFill/>
                </a:ln>
                <a:solidFill>
                  <a:srgbClr val="002776"/>
                </a:solidFill>
                <a:effectLst/>
                <a:uLnTx/>
                <a:uFillTx/>
                <a:latin typeface="Lato Regular"/>
                <a:ea typeface="+mj-ea"/>
                <a:cs typeface="Lato Regular"/>
              </a:rPr>
              <a:t>Гендерна</a:t>
            </a:r>
            <a:r>
              <a:rPr kumimoji="0" lang="uk-UA" sz="4400" b="0" i="0" u="none" strike="noStrike" kern="0" cap="none" spc="0" normalizeH="0" noProof="0" dirty="0">
                <a:ln>
                  <a:noFill/>
                </a:ln>
                <a:solidFill>
                  <a:srgbClr val="002776"/>
                </a:solidFill>
                <a:effectLst/>
                <a:uLnTx/>
                <a:uFillTx/>
                <a:latin typeface="Lato Regular"/>
                <a:ea typeface="+mj-ea"/>
                <a:cs typeface="Lato Regular"/>
              </a:rPr>
              <a:t> ідентичність</a:t>
            </a:r>
            <a:r>
              <a:rPr kumimoji="0" lang="en-US" sz="4400" b="0" i="0" u="none" strike="noStrike" kern="0" cap="none" spc="0" normalizeH="0" baseline="0" noProof="0" dirty="0">
                <a:ln>
                  <a:noFill/>
                </a:ln>
                <a:solidFill>
                  <a:srgbClr val="002776"/>
                </a:solidFill>
                <a:effectLst/>
                <a:uLnTx/>
                <a:uFillTx/>
                <a:latin typeface="Lato Regular"/>
                <a:ea typeface="+mj-ea"/>
                <a:cs typeface="Lato Regular"/>
              </a:rPr>
              <a:t>,</a:t>
            </a:r>
          </a:p>
          <a:p>
            <a:pPr marL="0" marR="0" lvl="0" indent="0" algn="ctr" defTabSz="914400" eaLnBrk="1" fontAlgn="auto" latinLnBrk="0" hangingPunct="1">
              <a:lnSpc>
                <a:spcPct val="100000"/>
              </a:lnSpc>
              <a:spcBef>
                <a:spcPts val="0"/>
              </a:spcBef>
              <a:spcAft>
                <a:spcPts val="0"/>
              </a:spcAft>
              <a:buClrTx/>
              <a:buSzTx/>
              <a:buFontTx/>
              <a:buNone/>
              <a:tabLst/>
              <a:defRPr/>
            </a:pPr>
            <a:r>
              <a:rPr lang="uk-UA" sz="4400" kern="0" dirty="0">
                <a:solidFill>
                  <a:srgbClr val="002776"/>
                </a:solidFill>
                <a:latin typeface="Lato Regular"/>
                <a:ea typeface="+mj-ea"/>
                <a:cs typeface="Lato Regular"/>
              </a:rPr>
              <a:t>Гендерне вираження</a:t>
            </a:r>
            <a:r>
              <a:rPr kumimoji="0" lang="en-US" sz="4400" b="0" i="0" u="none" strike="noStrike" kern="0" cap="none" spc="0" normalizeH="0" noProof="0" dirty="0">
                <a:ln>
                  <a:noFill/>
                </a:ln>
                <a:solidFill>
                  <a:srgbClr val="002776"/>
                </a:solidFill>
                <a:effectLst/>
                <a:uLnTx/>
                <a:uFillTx/>
                <a:latin typeface="Lato Regular"/>
                <a:ea typeface="+mj-ea"/>
                <a:cs typeface="Lato Regular"/>
              </a:rPr>
              <a:t>,</a:t>
            </a:r>
            <a:endParaRPr lang="en-US" sz="4400" kern="0" dirty="0">
              <a:solidFill>
                <a:srgbClr val="002776"/>
              </a:solidFill>
              <a:latin typeface="Lato Regular"/>
              <a:ea typeface="+mj-ea"/>
              <a:cs typeface="Lato Regular"/>
            </a:endParaRPr>
          </a:p>
          <a:p>
            <a:pPr marL="0" marR="0" lvl="0" indent="0" algn="ctr" defTabSz="914400" eaLnBrk="1" fontAlgn="auto" latinLnBrk="0" hangingPunct="1">
              <a:lnSpc>
                <a:spcPct val="100000"/>
              </a:lnSpc>
              <a:spcBef>
                <a:spcPts val="0"/>
              </a:spcBef>
              <a:spcAft>
                <a:spcPts val="0"/>
              </a:spcAft>
              <a:buClrTx/>
              <a:buSzTx/>
              <a:buFontTx/>
              <a:buNone/>
              <a:tabLst/>
              <a:defRPr/>
            </a:pPr>
            <a:r>
              <a:rPr lang="uk-UA" sz="4400" kern="0" dirty="0">
                <a:solidFill>
                  <a:srgbClr val="002776"/>
                </a:solidFill>
                <a:ea typeface="+mj-ea"/>
              </a:rPr>
              <a:t>Сексуальна орієнтація</a:t>
            </a: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rotWithShape="1">
          <a:blip r:embed="rId4"/>
          <a:srcRect l="65256" t="58713" r="15473" b="8689"/>
          <a:stretch/>
        </p:blipFill>
        <p:spPr>
          <a:xfrm rot="1157120">
            <a:off x="7577315" y="2599702"/>
            <a:ext cx="1252048" cy="2118050"/>
          </a:xfrm>
          <a:prstGeom prst="rect">
            <a:avLst/>
          </a:prstGeom>
        </p:spPr>
      </p:pic>
      <p:pic>
        <p:nvPicPr>
          <p:cNvPr id="7" name="Picture 6"/>
          <p:cNvPicPr>
            <a:picLocks noChangeAspect="1"/>
          </p:cNvPicPr>
          <p:nvPr/>
        </p:nvPicPr>
        <p:blipFill rotWithShape="1">
          <a:blip r:embed="rId4"/>
          <a:srcRect l="13681" t="57748" r="63355" b="8097"/>
          <a:stretch/>
        </p:blipFill>
        <p:spPr>
          <a:xfrm>
            <a:off x="5838609" y="2444265"/>
            <a:ext cx="1424066" cy="2118050"/>
          </a:xfrm>
          <a:prstGeom prst="rect">
            <a:avLst/>
          </a:prstGeom>
        </p:spPr>
      </p:pic>
    </p:spTree>
    <p:extLst>
      <p:ext uri="{BB962C8B-B14F-4D97-AF65-F5344CB8AC3E}">
        <p14:creationId xmlns:p14="http://schemas.microsoft.com/office/powerpoint/2010/main" val="858804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8F2C2D-4706-494B-953D-DF6A4B491171}"/>
              </a:ext>
            </a:extLst>
          </p:cNvPr>
          <p:cNvGrpSpPr/>
          <p:nvPr/>
        </p:nvGrpSpPr>
        <p:grpSpPr>
          <a:xfrm>
            <a:off x="809100" y="810177"/>
            <a:ext cx="8162327" cy="5421516"/>
            <a:chOff x="809100" y="810177"/>
            <a:chExt cx="8162327" cy="5421516"/>
          </a:xfrm>
        </p:grpSpPr>
        <p:pic>
          <p:nvPicPr>
            <p:cNvPr id="4" name="Picture 3"/>
            <p:cNvPicPr>
              <a:picLocks noChangeAspect="1"/>
            </p:cNvPicPr>
            <p:nvPr/>
          </p:nvPicPr>
          <p:blipFill rotWithShape="1">
            <a:blip r:embed="rId2"/>
            <a:srcRect t="2321" r="1888" b="6079"/>
            <a:stretch/>
          </p:blipFill>
          <p:spPr>
            <a:xfrm>
              <a:off x="809100" y="810177"/>
              <a:ext cx="7990125" cy="5421516"/>
            </a:xfrm>
            <a:prstGeom prst="rect">
              <a:avLst/>
            </a:prstGeom>
          </p:spPr>
        </p:pic>
        <p:sp>
          <p:nvSpPr>
            <p:cNvPr id="2" name="TextBox 1">
              <a:extLst>
                <a:ext uri="{FF2B5EF4-FFF2-40B4-BE49-F238E27FC236}">
                  <a16:creationId xmlns:a16="http://schemas.microsoft.com/office/drawing/2014/main" id="{8965BDB6-35F5-41AF-AD36-A319ABE1E0F1}"/>
                </a:ext>
              </a:extLst>
            </p:cNvPr>
            <p:cNvSpPr txBox="1"/>
            <p:nvPr/>
          </p:nvSpPr>
          <p:spPr>
            <a:xfrm>
              <a:off x="4804162" y="900118"/>
              <a:ext cx="4167265" cy="1138773"/>
            </a:xfrm>
            <a:prstGeom prst="rect">
              <a:avLst/>
            </a:prstGeom>
            <a:solidFill>
              <a:schemeClr val="bg2"/>
            </a:solidFill>
          </p:spPr>
          <p:txBody>
            <a:bodyPr wrap="square" rtlCol="0">
              <a:spAutoFit/>
            </a:bodyPr>
            <a:lstStyle/>
            <a:p>
              <a:r>
                <a:rPr lang="uk-UA" sz="2000" spc="-120" dirty="0">
                  <a:solidFill>
                    <a:srgbClr val="7030A0"/>
                  </a:solidFill>
                </a:rPr>
                <a:t>ГЕНДЕРНЕ ВИРАЖЕННЯ</a:t>
              </a:r>
              <a:endParaRPr lang="en-US" sz="2000" spc="-120" dirty="0">
                <a:solidFill>
                  <a:srgbClr val="7030A0"/>
                </a:solidFill>
              </a:endParaRPr>
            </a:p>
            <a:p>
              <a:r>
                <a:rPr lang="uk-UA" sz="1600" dirty="0">
                  <a:solidFill>
                    <a:srgbClr val="000000"/>
                  </a:solidFill>
                </a:rPr>
                <a:t>Спосіб в який людина повідомляє про свою гендерну ідентичність іншим через тип одягу, який до неї відноситься </a:t>
              </a:r>
              <a:endParaRPr lang="en-US" sz="1600" dirty="0">
                <a:solidFill>
                  <a:srgbClr val="000000"/>
                </a:solidFill>
              </a:endParaRPr>
            </a:p>
          </p:txBody>
        </p:sp>
        <p:sp>
          <p:nvSpPr>
            <p:cNvPr id="3" name="Rectangle 2">
              <a:extLst>
                <a:ext uri="{FF2B5EF4-FFF2-40B4-BE49-F238E27FC236}">
                  <a16:creationId xmlns:a16="http://schemas.microsoft.com/office/drawing/2014/main" id="{AA0CB058-44F6-43EF-90AC-8DA181D7F531}"/>
                </a:ext>
              </a:extLst>
            </p:cNvPr>
            <p:cNvSpPr/>
            <p:nvPr/>
          </p:nvSpPr>
          <p:spPr>
            <a:xfrm>
              <a:off x="4039663" y="2141340"/>
              <a:ext cx="4572000" cy="1015663"/>
            </a:xfrm>
            <a:prstGeom prst="rect">
              <a:avLst/>
            </a:prstGeom>
            <a:solidFill>
              <a:schemeClr val="bg2"/>
            </a:solidFill>
            <a:ln>
              <a:solidFill>
                <a:schemeClr val="bg2"/>
              </a:solidFill>
            </a:ln>
          </p:spPr>
          <p:txBody>
            <a:bodyPr>
              <a:spAutoFit/>
            </a:bodyPr>
            <a:lstStyle/>
            <a:p>
              <a:r>
                <a:rPr lang="uk-UA" sz="2400" spc="-120" dirty="0">
                  <a:solidFill>
                    <a:schemeClr val="accent4">
                      <a:lumMod val="60000"/>
                      <a:lumOff val="40000"/>
                    </a:schemeClr>
                  </a:solidFill>
                </a:rPr>
                <a:t>ГЕНДЕРНА ІДЕНТИЧНІСТЬ</a:t>
              </a:r>
              <a:endParaRPr lang="en-US" sz="2400" spc="-120" dirty="0">
                <a:solidFill>
                  <a:schemeClr val="accent4">
                    <a:lumMod val="60000"/>
                    <a:lumOff val="40000"/>
                  </a:schemeClr>
                </a:solidFill>
              </a:endParaRPr>
            </a:p>
            <a:p>
              <a:r>
                <a:rPr lang="uk-UA" dirty="0">
                  <a:solidFill>
                    <a:srgbClr val="000000"/>
                  </a:solidFill>
                </a:rPr>
                <a:t>Внутрішнє відчуття людиною себе чоловіком, жінкою чи кимось по-середині</a:t>
              </a:r>
              <a:endParaRPr lang="en-US" dirty="0">
                <a:solidFill>
                  <a:srgbClr val="000000"/>
                </a:solidFill>
              </a:endParaRPr>
            </a:p>
          </p:txBody>
        </p:sp>
        <p:sp>
          <p:nvSpPr>
            <p:cNvPr id="5" name="Rectangle 4">
              <a:extLst>
                <a:ext uri="{FF2B5EF4-FFF2-40B4-BE49-F238E27FC236}">
                  <a16:creationId xmlns:a16="http://schemas.microsoft.com/office/drawing/2014/main" id="{D5D731CA-2951-47DF-9A29-05F9970C8FF9}"/>
                </a:ext>
              </a:extLst>
            </p:cNvPr>
            <p:cNvSpPr/>
            <p:nvPr/>
          </p:nvSpPr>
          <p:spPr>
            <a:xfrm>
              <a:off x="4313326" y="3421750"/>
              <a:ext cx="4572000" cy="1015663"/>
            </a:xfrm>
            <a:prstGeom prst="rect">
              <a:avLst/>
            </a:prstGeom>
            <a:solidFill>
              <a:schemeClr val="bg2"/>
            </a:solidFill>
            <a:ln>
              <a:solidFill>
                <a:schemeClr val="bg2"/>
              </a:solidFill>
            </a:ln>
          </p:spPr>
          <p:txBody>
            <a:bodyPr>
              <a:spAutoFit/>
            </a:bodyPr>
            <a:lstStyle/>
            <a:p>
              <a:r>
                <a:rPr lang="uk-UA" sz="2400" spc="-120" dirty="0">
                  <a:solidFill>
                    <a:srgbClr val="FF0000"/>
                  </a:solidFill>
                </a:rPr>
                <a:t>ОРІЄНТАЦІЯ/СИМПАТІЯ</a:t>
              </a:r>
              <a:endParaRPr lang="en-US" sz="2400" spc="-120" dirty="0">
                <a:solidFill>
                  <a:srgbClr val="FF0000"/>
                </a:solidFill>
              </a:endParaRPr>
            </a:p>
            <a:p>
              <a:r>
                <a:rPr lang="uk-UA" dirty="0">
                  <a:solidFill>
                    <a:srgbClr val="000000"/>
                  </a:solidFill>
                </a:rPr>
                <a:t>Термін для опису сексуальної чи романтичної зацікавленості іншими</a:t>
              </a:r>
              <a:endParaRPr lang="en-US" dirty="0">
                <a:solidFill>
                  <a:srgbClr val="000000"/>
                </a:solidFill>
              </a:endParaRPr>
            </a:p>
          </p:txBody>
        </p:sp>
        <p:sp>
          <p:nvSpPr>
            <p:cNvPr id="6" name="Rectangle 5">
              <a:extLst>
                <a:ext uri="{FF2B5EF4-FFF2-40B4-BE49-F238E27FC236}">
                  <a16:creationId xmlns:a16="http://schemas.microsoft.com/office/drawing/2014/main" id="{516A01FA-4C2F-4B57-8BB3-119F547BFBB7}"/>
                </a:ext>
              </a:extLst>
            </p:cNvPr>
            <p:cNvSpPr/>
            <p:nvPr/>
          </p:nvSpPr>
          <p:spPr>
            <a:xfrm>
              <a:off x="4451893" y="4467882"/>
              <a:ext cx="4287373" cy="1284642"/>
            </a:xfrm>
            <a:prstGeom prst="rect">
              <a:avLst/>
            </a:prstGeom>
            <a:solidFill>
              <a:schemeClr val="bg2"/>
            </a:solidFill>
            <a:ln>
              <a:solidFill>
                <a:schemeClr val="bg2"/>
              </a:solidFill>
            </a:ln>
          </p:spPr>
          <p:txBody>
            <a:bodyPr>
              <a:noAutofit/>
            </a:bodyPr>
            <a:lstStyle/>
            <a:p>
              <a:r>
                <a:rPr lang="uk-UA" sz="2400" spc="-120" dirty="0">
                  <a:solidFill>
                    <a:srgbClr val="C8A200"/>
                  </a:solidFill>
                </a:rPr>
                <a:t>СТАТЬ</a:t>
              </a:r>
              <a:endParaRPr lang="en-US" sz="2400" spc="-120" dirty="0">
                <a:solidFill>
                  <a:srgbClr val="C8A200"/>
                </a:solidFill>
              </a:endParaRPr>
            </a:p>
            <a:p>
              <a:r>
                <a:rPr lang="uk-UA" dirty="0">
                  <a:solidFill>
                    <a:srgbClr val="000000"/>
                  </a:solidFill>
                </a:rPr>
                <a:t>Терміни чоловік, жінка чи гермафродит, які надаються при народженні, базуючись на частинах тіла.</a:t>
              </a:r>
              <a:endParaRPr lang="en-US" dirty="0">
                <a:solidFill>
                  <a:srgbClr val="000000"/>
                </a:solidFill>
              </a:endParaRPr>
            </a:p>
          </p:txBody>
        </p:sp>
      </p:grpSp>
    </p:spTree>
    <p:extLst>
      <p:ext uri="{BB962C8B-B14F-4D97-AF65-F5344CB8AC3E}">
        <p14:creationId xmlns:p14="http://schemas.microsoft.com/office/powerpoint/2010/main" val="550114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2">
            <a:extLst>
              <a:ext uri="{FF2B5EF4-FFF2-40B4-BE49-F238E27FC236}">
                <a16:creationId xmlns:a16="http://schemas.microsoft.com/office/drawing/2014/main" id="{9E771D72-F64C-45B6-B9E1-E8390EE34C3A}"/>
              </a:ext>
            </a:extLst>
          </p:cNvPr>
          <p:cNvPicPr>
            <a:picLocks noChangeAspect="1"/>
          </p:cNvPicPr>
          <p:nvPr/>
        </p:nvPicPr>
        <p:blipFill>
          <a:blip r:embed="rId2">
            <a:extLst>
              <a:ext uri="{28A0092B-C50C-407E-A947-70E740481C1C}">
                <a14:useLocalDpi xmlns:a14="http://schemas.microsoft.com/office/drawing/2010/main" val="0"/>
              </a:ext>
            </a:extLst>
          </a:blip>
          <a:srcRect l="23473" r="23473"/>
          <a:stretch>
            <a:fillRect/>
          </a:stretch>
        </p:blipFill>
        <p:spPr>
          <a:xfrm>
            <a:off x="5811361" y="2988029"/>
            <a:ext cx="2620536" cy="1991963"/>
          </a:xfrm>
          <a:prstGeom prst="roundRect">
            <a:avLst>
              <a:gd name="adj" fmla="val 4230"/>
            </a:avLst>
          </a:prstGeom>
        </p:spPr>
      </p:pic>
      <p:sp>
        <p:nvSpPr>
          <p:cNvPr id="2" name="Title 1"/>
          <p:cNvSpPr>
            <a:spLocks noGrp="1"/>
          </p:cNvSpPr>
          <p:nvPr>
            <p:ph type="title"/>
          </p:nvPr>
        </p:nvSpPr>
        <p:spPr>
          <a:xfrm>
            <a:off x="1282389" y="459931"/>
            <a:ext cx="6579223" cy="828210"/>
          </a:xfrm>
        </p:spPr>
        <p:txBody>
          <a:bodyPr>
            <a:normAutofit/>
          </a:bodyPr>
          <a:lstStyle/>
          <a:p>
            <a:r>
              <a:rPr lang="uk-UA" dirty="0"/>
              <a:t>Гендерне вираження</a:t>
            </a:r>
            <a:endParaRPr lang="en-US" dirty="0"/>
          </a:p>
        </p:txBody>
      </p:sp>
      <p:sp>
        <p:nvSpPr>
          <p:cNvPr id="3" name="Content Placeholder 2"/>
          <p:cNvSpPr>
            <a:spLocks noGrp="1"/>
          </p:cNvSpPr>
          <p:nvPr>
            <p:ph idx="4294967295"/>
          </p:nvPr>
        </p:nvSpPr>
        <p:spPr>
          <a:xfrm>
            <a:off x="892337" y="1887295"/>
            <a:ext cx="7359326" cy="4525963"/>
          </a:xfrm>
        </p:spPr>
        <p:txBody>
          <a:bodyPr/>
          <a:lstStyle/>
          <a:p>
            <a:pPr marL="0" lvl="1" indent="0">
              <a:buNone/>
            </a:pPr>
            <a:r>
              <a:rPr lang="uk-UA" sz="2800" dirty="0">
                <a:solidFill>
                  <a:srgbClr val="000000"/>
                </a:solidFill>
                <a:latin typeface="Noto Serif" panose="02020600060500020200" pitchFamily="18" charset="0"/>
                <a:ea typeface="Noto Serif" panose="02020600060500020200" pitchFamily="18" charset="0"/>
                <a:cs typeface="Noto Serif" panose="02020600060500020200" pitchFamily="18" charset="0"/>
              </a:rPr>
              <a:t>Зовнішній вияв гендерної приналежності</a:t>
            </a:r>
            <a:endParaRPr lang="en-US" sz="2800"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04813" lvl="1" indent="0">
              <a:buNone/>
            </a:pP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Ім’я</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04813" lvl="1" indent="0">
              <a:buNone/>
            </a:pP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Одяг</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04813" lvl="1" indent="0">
              <a:buNone/>
            </a:pP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Зачіска</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04813" lvl="1" indent="0">
              <a:buNone/>
            </a:pP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Мовлення</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04813" lvl="1" indent="0">
              <a:buNone/>
            </a:pP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Характеристики тіла</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04813" lvl="1" indent="0">
              <a:buNone/>
            </a:pP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Поведінка</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endParaRPr lang="en-US" dirty="0"/>
          </a:p>
        </p:txBody>
      </p:sp>
    </p:spTree>
    <p:extLst>
      <p:ext uri="{BB962C8B-B14F-4D97-AF65-F5344CB8AC3E}">
        <p14:creationId xmlns:p14="http://schemas.microsoft.com/office/powerpoint/2010/main" val="452672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63059"/>
            <a:ext cx="8575830" cy="828210"/>
          </a:xfrm>
        </p:spPr>
        <p:txBody>
          <a:bodyPr>
            <a:normAutofit/>
          </a:bodyPr>
          <a:lstStyle/>
          <a:p>
            <a:r>
              <a:rPr lang="uk-UA" dirty="0"/>
              <a:t>Сексуальна орієнтація</a:t>
            </a:r>
            <a:endParaRPr lang="en-US" dirty="0"/>
          </a:p>
        </p:txBody>
      </p:sp>
      <p:sp>
        <p:nvSpPr>
          <p:cNvPr id="3" name="Content Placeholder 2"/>
          <p:cNvSpPr>
            <a:spLocks noGrp="1"/>
          </p:cNvSpPr>
          <p:nvPr>
            <p:ph idx="4294967295"/>
          </p:nvPr>
        </p:nvSpPr>
        <p:spPr>
          <a:xfrm>
            <a:off x="632522" y="1437589"/>
            <a:ext cx="8001812" cy="5053152"/>
          </a:xfrm>
        </p:spPr>
        <p:txBody>
          <a:bodyPr/>
          <a:lstStyle/>
          <a:p>
            <a:pPr marL="0" indent="0">
              <a:buNone/>
            </a:pPr>
            <a:r>
              <a:rPr lang="uk-UA" dirty="0">
                <a:solidFill>
                  <a:srgbClr val="000000"/>
                </a:solidFill>
              </a:rPr>
              <a:t>Термін для опису сексуальної чи романтичної зацікавленості іншими</a:t>
            </a:r>
            <a:endParaRPr lang="en-US" dirty="0">
              <a:solidFill>
                <a:srgbClr val="000000"/>
              </a:solidFill>
            </a:endParaRPr>
          </a:p>
          <a:p>
            <a:pPr marL="465138" lvl="1" indent="0">
              <a:spcBef>
                <a:spcPts val="600"/>
              </a:spcBef>
              <a:spcAft>
                <a:spcPts val="600"/>
              </a:spcAft>
              <a:buNone/>
            </a:pPr>
            <a:r>
              <a:rPr lang="uk-UA" dirty="0" err="1">
                <a:solidFill>
                  <a:srgbClr val="000000"/>
                </a:solidFill>
                <a:latin typeface="Noto Serif" panose="02020600060500020200" pitchFamily="18" charset="0"/>
                <a:ea typeface="Noto Serif" panose="02020600060500020200" pitchFamily="18" charset="0"/>
                <a:cs typeface="Noto Serif" panose="02020600060500020200" pitchFamily="18" charset="0"/>
              </a:rPr>
              <a:t>Гетеросексуал</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65138" lvl="1" indent="0">
              <a:spcBef>
                <a:spcPts val="600"/>
              </a:spcBef>
              <a:spcAft>
                <a:spcPts val="600"/>
              </a:spcAft>
              <a:buNone/>
            </a:pPr>
            <a:r>
              <a:rPr lang="uk-UA" dirty="0" err="1">
                <a:solidFill>
                  <a:srgbClr val="000000"/>
                </a:solidFill>
                <a:latin typeface="Noto Serif" panose="02020600060500020200" pitchFamily="18" charset="0"/>
                <a:ea typeface="Noto Serif" panose="02020600060500020200" pitchFamily="18" charset="0"/>
                <a:cs typeface="Noto Serif" panose="02020600060500020200" pitchFamily="18" charset="0"/>
              </a:rPr>
              <a:t>Гомосексуал</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65138" lvl="1" indent="0">
              <a:spcBef>
                <a:spcPts val="600"/>
              </a:spcBef>
              <a:spcAft>
                <a:spcPts val="600"/>
              </a:spcAft>
              <a:buNone/>
            </a:pPr>
            <a:r>
              <a:rPr lang="uk-UA" dirty="0" err="1">
                <a:solidFill>
                  <a:srgbClr val="000000"/>
                </a:solidFill>
                <a:latin typeface="Noto Serif" panose="02020600060500020200" pitchFamily="18" charset="0"/>
                <a:ea typeface="Noto Serif" panose="02020600060500020200" pitchFamily="18" charset="0"/>
                <a:cs typeface="Noto Serif" panose="02020600060500020200" pitchFamily="18" charset="0"/>
              </a:rPr>
              <a:t>Бісексуал</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465138" lvl="1" indent="0">
              <a:spcBef>
                <a:spcPts val="600"/>
              </a:spcBef>
              <a:spcAft>
                <a:spcPts val="600"/>
              </a:spcAft>
              <a:buNone/>
            </a:pPr>
            <a:r>
              <a:rPr lang="uk-UA" dirty="0" err="1">
                <a:solidFill>
                  <a:srgbClr val="000000"/>
                </a:solidFill>
                <a:latin typeface="Noto Serif" panose="02020600060500020200" pitchFamily="18" charset="0"/>
                <a:ea typeface="Noto Serif" panose="02020600060500020200" pitchFamily="18" charset="0"/>
                <a:cs typeface="Noto Serif" panose="02020600060500020200" pitchFamily="18" charset="0"/>
              </a:rPr>
              <a:t>Асексуал</a:t>
            </a: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0" lvl="1" indent="0">
              <a:buNone/>
            </a:pPr>
            <a:endPar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endParaRPr>
          </a:p>
          <a:p>
            <a:pPr marL="0" lvl="1" indent="0">
              <a:buNone/>
            </a:pP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Гендерна ідентичність</a:t>
            </a:r>
            <a:r>
              <a:rPr lang="en-US" sz="2800" b="1" dirty="0">
                <a:solidFill>
                  <a:srgbClr val="000000"/>
                </a:solidFill>
                <a:latin typeface="Noto Serif" panose="02020600060500020200" pitchFamily="18" charset="0"/>
                <a:ea typeface="Noto Serif" panose="02020600060500020200" pitchFamily="18" charset="0"/>
                <a:cs typeface="Noto Serif" panose="02020600060500020200" pitchFamily="18" charset="0"/>
              </a:rPr>
              <a:t>≠</a:t>
            </a: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Сексуальна орієнтація</a:t>
            </a:r>
            <a:endParaRPr lang="ja-JP" altLang="en-US" dirty="0">
              <a:solidFill>
                <a:srgbClr val="000000"/>
              </a:solidFill>
              <a:latin typeface="Noto Serif" panose="02020600060500020200" pitchFamily="18" charset="0"/>
              <a:cs typeface="Noto Serif" panose="02020600060500020200" pitchFamily="18" charset="0"/>
            </a:endParaRPr>
          </a:p>
          <a:p>
            <a:endParaRPr lang="en-US" dirty="0"/>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10690" t="6226" r="60854" b="53024"/>
          <a:stretch/>
        </p:blipFill>
        <p:spPr>
          <a:xfrm>
            <a:off x="7257411" y="4286576"/>
            <a:ext cx="1319763" cy="1889980"/>
          </a:xfrm>
          <a:prstGeom prst="rect">
            <a:avLst/>
          </a:prstGeom>
        </p:spPr>
      </p:pic>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63640" t="55251" r="11311" b="6292"/>
          <a:stretch/>
        </p:blipFill>
        <p:spPr>
          <a:xfrm>
            <a:off x="4195256" y="2023887"/>
            <a:ext cx="1289154" cy="1979265"/>
          </a:xfrm>
          <a:prstGeom prst="rect">
            <a:avLst/>
          </a:prstGeom>
        </p:spPr>
      </p:pic>
      <p:pic>
        <p:nvPicPr>
          <p:cNvPr id="10" name="Picture 9"/>
          <p:cNvPicPr>
            <a:picLocks noChangeAspect="1"/>
          </p:cNvPicPr>
          <p:nvPr/>
        </p:nvPicPr>
        <p:blipFill rotWithShape="1">
          <a:blip r:embed="rId4"/>
          <a:srcRect l="10623" t="54130" r="59780" b="6291"/>
          <a:stretch/>
        </p:blipFill>
        <p:spPr>
          <a:xfrm>
            <a:off x="7200253" y="2054649"/>
            <a:ext cx="1434081" cy="1917743"/>
          </a:xfrm>
          <a:prstGeom prst="rect">
            <a:avLst/>
          </a:prstGeom>
        </p:spPr>
      </p:pic>
      <p:pic>
        <p:nvPicPr>
          <p:cNvPr id="11" name="Picture 10"/>
          <p:cNvPicPr>
            <a:picLocks/>
          </p:cNvPicPr>
          <p:nvPr/>
        </p:nvPicPr>
        <p:blipFill rotWithShape="1">
          <a:blip r:embed="rId4"/>
          <a:srcRect l="60251" t="6226" r="9632" b="53037"/>
          <a:stretch/>
        </p:blipFill>
        <p:spPr>
          <a:xfrm>
            <a:off x="5647191" y="2406576"/>
            <a:ext cx="1362487" cy="1880000"/>
          </a:xfrm>
          <a:prstGeom prst="rect">
            <a:avLst/>
          </a:prstGeom>
        </p:spPr>
      </p:pic>
    </p:spTree>
    <p:extLst>
      <p:ext uri="{BB962C8B-B14F-4D97-AF65-F5344CB8AC3E}">
        <p14:creationId xmlns:p14="http://schemas.microsoft.com/office/powerpoint/2010/main" val="3637718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4B30980-8EDF-4BF4-BB09-438CFF6B8A1A}"/>
              </a:ext>
            </a:extLst>
          </p:cNvPr>
          <p:cNvGrpSpPr/>
          <p:nvPr/>
        </p:nvGrpSpPr>
        <p:grpSpPr>
          <a:xfrm>
            <a:off x="1620255" y="1720793"/>
            <a:ext cx="5494647" cy="4927121"/>
            <a:chOff x="1620255" y="1720793"/>
            <a:chExt cx="5494647" cy="4927121"/>
          </a:xfrm>
        </p:grpSpPr>
        <p:pic>
          <p:nvPicPr>
            <p:cNvPr id="3" name="Picture 2" descr="A picture containing text, map&#10;&#10;Description automatically generated">
              <a:extLst>
                <a:ext uri="{FF2B5EF4-FFF2-40B4-BE49-F238E27FC236}">
                  <a16:creationId xmlns:a16="http://schemas.microsoft.com/office/drawing/2014/main" id="{3FBD9291-D362-4E2F-8179-D4E11991D58A}"/>
                </a:ext>
              </a:extLst>
            </p:cNvPr>
            <p:cNvPicPr>
              <a:picLocks noChangeAspect="1"/>
            </p:cNvPicPr>
            <p:nvPr/>
          </p:nvPicPr>
          <p:blipFill>
            <a:blip r:embed="rId3"/>
            <a:stretch>
              <a:fillRect/>
            </a:stretch>
          </p:blipFill>
          <p:spPr>
            <a:xfrm>
              <a:off x="1965839" y="1720793"/>
              <a:ext cx="4516527" cy="4927121"/>
            </a:xfrm>
            <a:prstGeom prst="rect">
              <a:avLst/>
            </a:prstGeom>
          </p:spPr>
        </p:pic>
        <p:sp>
          <p:nvSpPr>
            <p:cNvPr id="4" name="TextBox 3">
              <a:extLst>
                <a:ext uri="{FF2B5EF4-FFF2-40B4-BE49-F238E27FC236}">
                  <a16:creationId xmlns:a16="http://schemas.microsoft.com/office/drawing/2014/main" id="{5FDD40E3-5D29-4B0E-8E3C-86D65AE14768}"/>
                </a:ext>
              </a:extLst>
            </p:cNvPr>
            <p:cNvSpPr txBox="1"/>
            <p:nvPr/>
          </p:nvSpPr>
          <p:spPr>
            <a:xfrm>
              <a:off x="5370489" y="2021983"/>
              <a:ext cx="1744413" cy="369332"/>
            </a:xfrm>
            <a:prstGeom prst="rect">
              <a:avLst/>
            </a:prstGeom>
            <a:solidFill>
              <a:schemeClr val="bg2"/>
            </a:solidFill>
          </p:spPr>
          <p:txBody>
            <a:bodyPr wrap="square" rtlCol="0">
              <a:spAutoFit/>
            </a:bodyPr>
            <a:lstStyle/>
            <a:p>
              <a:r>
                <a:rPr lang="uk-UA" dirty="0"/>
                <a:t>Ідентифікація</a:t>
              </a:r>
              <a:endParaRPr lang="en-US" dirty="0"/>
            </a:p>
          </p:txBody>
        </p:sp>
        <p:sp>
          <p:nvSpPr>
            <p:cNvPr id="6" name="TextBox 5">
              <a:extLst>
                <a:ext uri="{FF2B5EF4-FFF2-40B4-BE49-F238E27FC236}">
                  <a16:creationId xmlns:a16="http://schemas.microsoft.com/office/drawing/2014/main" id="{71647621-612D-4597-ACC9-7256A0376139}"/>
                </a:ext>
              </a:extLst>
            </p:cNvPr>
            <p:cNvSpPr txBox="1"/>
            <p:nvPr/>
          </p:nvSpPr>
          <p:spPr>
            <a:xfrm>
              <a:off x="5183745" y="3155124"/>
              <a:ext cx="1713443" cy="369332"/>
            </a:xfrm>
            <a:prstGeom prst="rect">
              <a:avLst/>
            </a:prstGeom>
            <a:solidFill>
              <a:schemeClr val="bg2"/>
            </a:solidFill>
          </p:spPr>
          <p:txBody>
            <a:bodyPr wrap="square" rtlCol="0">
              <a:spAutoFit/>
            </a:bodyPr>
            <a:lstStyle/>
            <a:p>
              <a:r>
                <a:rPr lang="uk-UA" dirty="0"/>
                <a:t>Зацікавлення</a:t>
              </a:r>
              <a:endParaRPr lang="en-US" dirty="0"/>
            </a:p>
          </p:txBody>
        </p:sp>
        <p:sp>
          <p:nvSpPr>
            <p:cNvPr id="7" name="TextBox 6">
              <a:extLst>
                <a:ext uri="{FF2B5EF4-FFF2-40B4-BE49-F238E27FC236}">
                  <a16:creationId xmlns:a16="http://schemas.microsoft.com/office/drawing/2014/main" id="{D26AB8FA-2364-4C73-ACF2-B6DD5B24AA5B}"/>
                </a:ext>
              </a:extLst>
            </p:cNvPr>
            <p:cNvSpPr txBox="1"/>
            <p:nvPr/>
          </p:nvSpPr>
          <p:spPr>
            <a:xfrm>
              <a:off x="5739684" y="4773769"/>
              <a:ext cx="1281448" cy="369332"/>
            </a:xfrm>
            <a:prstGeom prst="rect">
              <a:avLst/>
            </a:prstGeom>
            <a:solidFill>
              <a:schemeClr val="bg2"/>
            </a:solidFill>
          </p:spPr>
          <p:txBody>
            <a:bodyPr wrap="square" rtlCol="0">
              <a:spAutoFit/>
            </a:bodyPr>
            <a:lstStyle/>
            <a:p>
              <a:r>
                <a:rPr lang="uk-UA" dirty="0"/>
                <a:t>Стать</a:t>
              </a:r>
              <a:endParaRPr lang="en-US" dirty="0"/>
            </a:p>
          </p:txBody>
        </p:sp>
        <p:sp>
          <p:nvSpPr>
            <p:cNvPr id="8" name="TextBox 7">
              <a:extLst>
                <a:ext uri="{FF2B5EF4-FFF2-40B4-BE49-F238E27FC236}">
                  <a16:creationId xmlns:a16="http://schemas.microsoft.com/office/drawing/2014/main" id="{C64FD160-8A6F-4D62-9B26-628F01952BC6}"/>
                </a:ext>
              </a:extLst>
            </p:cNvPr>
            <p:cNvSpPr txBox="1"/>
            <p:nvPr/>
          </p:nvSpPr>
          <p:spPr>
            <a:xfrm>
              <a:off x="1620255" y="4436772"/>
              <a:ext cx="1536879" cy="521663"/>
            </a:xfrm>
            <a:prstGeom prst="rect">
              <a:avLst/>
            </a:prstGeom>
            <a:solidFill>
              <a:schemeClr val="bg2"/>
            </a:solidFill>
          </p:spPr>
          <p:txBody>
            <a:bodyPr wrap="square" rtlCol="0" anchor="ctr">
              <a:noAutofit/>
            </a:bodyPr>
            <a:lstStyle/>
            <a:p>
              <a:pPr algn="r"/>
              <a:r>
                <a:rPr lang="uk-UA" dirty="0"/>
                <a:t>Вираження</a:t>
              </a:r>
              <a:endParaRPr lang="en-US" dirty="0"/>
            </a:p>
          </p:txBody>
        </p:sp>
      </p:grpSp>
      <p:sp>
        <p:nvSpPr>
          <p:cNvPr id="10" name="TextBox 9">
            <a:extLst>
              <a:ext uri="{FF2B5EF4-FFF2-40B4-BE49-F238E27FC236}">
                <a16:creationId xmlns:a16="http://schemas.microsoft.com/office/drawing/2014/main" id="{771A1D98-5D34-496D-8D01-BFD71A552BF6}"/>
              </a:ext>
            </a:extLst>
          </p:cNvPr>
          <p:cNvSpPr txBox="1"/>
          <p:nvPr/>
        </p:nvSpPr>
        <p:spPr>
          <a:xfrm>
            <a:off x="753414" y="517170"/>
            <a:ext cx="7701566" cy="769441"/>
          </a:xfrm>
          <a:prstGeom prst="rect">
            <a:avLst/>
          </a:prstGeom>
          <a:noFill/>
        </p:spPr>
        <p:txBody>
          <a:bodyPr wrap="square" rtlCol="0">
            <a:spAutoFit/>
          </a:bodyPr>
          <a:lstStyle/>
          <a:p>
            <a:pPr algn="ctr"/>
            <a:r>
              <a:rPr lang="uk-UA" sz="4400" dirty="0">
                <a:solidFill>
                  <a:schemeClr val="accent3"/>
                </a:solidFill>
                <a:latin typeface="+mj-lt"/>
              </a:rPr>
              <a:t>Гендерний чоловічок</a:t>
            </a:r>
            <a:endParaRPr lang="en-US" sz="4400" dirty="0">
              <a:solidFill>
                <a:schemeClr val="accent3"/>
              </a:solidFill>
              <a:latin typeface="+mj-lt"/>
            </a:endParaRPr>
          </a:p>
        </p:txBody>
      </p:sp>
    </p:spTree>
    <p:extLst>
      <p:ext uri="{BB962C8B-B14F-4D97-AF65-F5344CB8AC3E}">
        <p14:creationId xmlns:p14="http://schemas.microsoft.com/office/powerpoint/2010/main" val="2874159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ВООЗ та МКХ-11</a:t>
            </a:r>
            <a:endParaRPr lang="en-US" dirty="0"/>
          </a:p>
        </p:txBody>
      </p:sp>
      <p:sp>
        <p:nvSpPr>
          <p:cNvPr id="3" name="Text Placeholder 2"/>
          <p:cNvSpPr>
            <a:spLocks noGrp="1"/>
          </p:cNvSpPr>
          <p:nvPr>
            <p:ph type="body" sz="quarter" idx="10"/>
          </p:nvPr>
        </p:nvSpPr>
        <p:spPr>
          <a:xfrm>
            <a:off x="811213" y="1917626"/>
            <a:ext cx="7270341" cy="4273624"/>
          </a:xfrm>
        </p:spPr>
        <p:txBody>
          <a:bodyPr>
            <a:normAutofit/>
          </a:bodyPr>
          <a:lstStyle/>
          <a:p>
            <a:r>
              <a:rPr lang="uk-UA" sz="2800" dirty="0" err="1"/>
              <a:t>Транссексуальність</a:t>
            </a:r>
            <a:r>
              <a:rPr lang="en-US" sz="2800" dirty="0"/>
              <a:t>                 </a:t>
            </a:r>
          </a:p>
          <a:p>
            <a:r>
              <a:rPr lang="uk-UA" sz="2800" dirty="0"/>
              <a:t>Розлад гендерної ідентичності у дитинстві</a:t>
            </a:r>
            <a:endParaRPr lang="en-US" sz="2800" dirty="0"/>
          </a:p>
        </p:txBody>
      </p:sp>
      <p:cxnSp>
        <p:nvCxnSpPr>
          <p:cNvPr id="5" name="Straight Connector 4"/>
          <p:cNvCxnSpPr/>
          <p:nvPr/>
        </p:nvCxnSpPr>
        <p:spPr>
          <a:xfrm>
            <a:off x="811362" y="2247900"/>
            <a:ext cx="3291840" cy="1905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11362" y="2857500"/>
            <a:ext cx="7096021" cy="1905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a:off x="4415790" y="2143125"/>
            <a:ext cx="1097280" cy="2743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6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26" y="361950"/>
            <a:ext cx="7957748" cy="1150024"/>
          </a:xfrm>
        </p:spPr>
        <p:txBody>
          <a:bodyPr>
            <a:normAutofit fontScale="90000"/>
          </a:bodyPr>
          <a:lstStyle/>
          <a:p>
            <a:r>
              <a:rPr lang="uk-UA" dirty="0" err="1"/>
              <a:t>Трансгендерне</a:t>
            </a:r>
            <a:r>
              <a:rPr lang="uk-UA" dirty="0"/>
              <a:t> здоров’я у МКХ-11</a:t>
            </a:r>
            <a:endParaRPr lang="en-US" dirty="0"/>
          </a:p>
        </p:txBody>
      </p:sp>
      <p:sp>
        <p:nvSpPr>
          <p:cNvPr id="3" name="Content Placeholder 2"/>
          <p:cNvSpPr>
            <a:spLocks noGrp="1"/>
          </p:cNvSpPr>
          <p:nvPr>
            <p:ph sz="half" idx="1"/>
          </p:nvPr>
        </p:nvSpPr>
        <p:spPr>
          <a:xfrm>
            <a:off x="575254" y="1943100"/>
            <a:ext cx="3920546" cy="4381500"/>
          </a:xfrm>
        </p:spPr>
        <p:txBody>
          <a:bodyPr>
            <a:noAutofit/>
          </a:bodyPr>
          <a:lstStyle/>
          <a:p>
            <a:pPr algn="ctr">
              <a:spcBef>
                <a:spcPts val="0"/>
              </a:spcBef>
              <a:spcAft>
                <a:spcPts val="1800"/>
              </a:spcAft>
            </a:pPr>
            <a:r>
              <a:rPr lang="uk-UA" sz="2800" dirty="0"/>
              <a:t>МКХ</a:t>
            </a:r>
            <a:r>
              <a:rPr lang="en-US" sz="2800" dirty="0"/>
              <a:t>-10</a:t>
            </a:r>
          </a:p>
          <a:p>
            <a:pPr>
              <a:spcBef>
                <a:spcPts val="0"/>
              </a:spcBef>
            </a:pPr>
            <a:r>
              <a:rPr lang="uk-UA" sz="2400" dirty="0" err="1"/>
              <a:t>Транссексуальність</a:t>
            </a:r>
            <a:endParaRPr lang="en-US" sz="2400" dirty="0"/>
          </a:p>
          <a:p>
            <a:pPr>
              <a:spcBef>
                <a:spcPts val="0"/>
              </a:spcBef>
            </a:pPr>
            <a:endParaRPr lang="en-US" sz="2400" dirty="0"/>
          </a:p>
          <a:p>
            <a:pPr>
              <a:lnSpc>
                <a:spcPct val="130000"/>
              </a:lnSpc>
              <a:spcBef>
                <a:spcPts val="0"/>
              </a:spcBef>
            </a:pPr>
            <a:endParaRPr lang="en-US" sz="2400" dirty="0"/>
          </a:p>
          <a:p>
            <a:pPr>
              <a:lnSpc>
                <a:spcPct val="130000"/>
              </a:lnSpc>
              <a:spcBef>
                <a:spcPts val="0"/>
              </a:spcBef>
            </a:pPr>
            <a:endParaRPr lang="en-US" sz="2400" dirty="0"/>
          </a:p>
          <a:p>
            <a:pPr>
              <a:spcBef>
                <a:spcPts val="0"/>
              </a:spcBef>
            </a:pPr>
            <a:r>
              <a:rPr lang="uk-UA" sz="2400" dirty="0"/>
              <a:t>Розлад гендерної ідентичності у дитинстві</a:t>
            </a:r>
            <a:endParaRPr lang="en-US" sz="2400" dirty="0"/>
          </a:p>
          <a:p>
            <a:pPr>
              <a:lnSpc>
                <a:spcPct val="130000"/>
              </a:lnSpc>
              <a:spcBef>
                <a:spcPts val="0"/>
              </a:spcBef>
              <a:spcAft>
                <a:spcPts val="1200"/>
              </a:spcAft>
            </a:pPr>
            <a:endParaRPr lang="en-US" sz="2400" dirty="0"/>
          </a:p>
          <a:p>
            <a:endParaRPr lang="en-US" sz="2400" dirty="0"/>
          </a:p>
        </p:txBody>
      </p:sp>
      <p:sp>
        <p:nvSpPr>
          <p:cNvPr id="4" name="Content Placeholder 3"/>
          <p:cNvSpPr>
            <a:spLocks noGrp="1"/>
          </p:cNvSpPr>
          <p:nvPr>
            <p:ph sz="half" idx="2"/>
          </p:nvPr>
        </p:nvSpPr>
        <p:spPr>
          <a:xfrm>
            <a:off x="4648200" y="1943100"/>
            <a:ext cx="3884802" cy="4381500"/>
          </a:xfrm>
        </p:spPr>
        <p:txBody>
          <a:bodyPr>
            <a:noAutofit/>
          </a:bodyPr>
          <a:lstStyle/>
          <a:p>
            <a:pPr algn="ctr">
              <a:spcBef>
                <a:spcPts val="0"/>
              </a:spcBef>
              <a:spcAft>
                <a:spcPts val="1800"/>
              </a:spcAft>
            </a:pPr>
            <a:r>
              <a:rPr lang="uk-UA" sz="2800" dirty="0"/>
              <a:t>МКХ</a:t>
            </a:r>
            <a:r>
              <a:rPr lang="en-US" sz="2800" dirty="0"/>
              <a:t>-11</a:t>
            </a:r>
          </a:p>
          <a:p>
            <a:pPr>
              <a:spcBef>
                <a:spcPts val="0"/>
              </a:spcBef>
            </a:pPr>
            <a:r>
              <a:rPr lang="uk-UA" sz="2400" dirty="0"/>
              <a:t>Гендерна невідповідність у підлітковому та дорослому віці</a:t>
            </a:r>
          </a:p>
          <a:p>
            <a:pPr>
              <a:spcBef>
                <a:spcPts val="0"/>
              </a:spcBef>
            </a:pPr>
            <a:endParaRPr lang="uk-UA" sz="2400" dirty="0"/>
          </a:p>
          <a:p>
            <a:pPr>
              <a:spcBef>
                <a:spcPts val="0"/>
              </a:spcBef>
            </a:pPr>
            <a:r>
              <a:rPr lang="uk-UA" sz="2400" dirty="0"/>
              <a:t>Гендерна невідповідність у дитячому віці</a:t>
            </a:r>
            <a:endParaRPr lang="en-US" sz="2400" dirty="0"/>
          </a:p>
          <a:p>
            <a:pPr>
              <a:lnSpc>
                <a:spcPct val="130000"/>
              </a:lnSpc>
              <a:spcBef>
                <a:spcPts val="0"/>
              </a:spcBef>
              <a:spcAft>
                <a:spcPts val="1200"/>
              </a:spcAft>
            </a:pPr>
            <a:endParaRPr lang="en-US" sz="2400" dirty="0"/>
          </a:p>
        </p:txBody>
      </p:sp>
    </p:spTree>
    <p:extLst>
      <p:ext uri="{BB962C8B-B14F-4D97-AF65-F5344CB8AC3E}">
        <p14:creationId xmlns:p14="http://schemas.microsoft.com/office/powerpoint/2010/main" val="39174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p:tgtEl>
                                          <p:spTgt spid="3">
                                            <p:txEl>
                                              <p:pRg st="0" end="0"/>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p:tgtEl>
                                          <p:spTgt spid="3">
                                            <p:txEl>
                                              <p:pRg st="1" end="1"/>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p:tgtEl>
                                          <p:spTgt spid="3">
                                            <p:txEl>
                                              <p:pRg st="5" end="5"/>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EF9D-3F8A-4FA3-8B57-F1C8D838CC2F}"/>
              </a:ext>
            </a:extLst>
          </p:cNvPr>
          <p:cNvSpPr>
            <a:spLocks noGrp="1"/>
          </p:cNvSpPr>
          <p:nvPr>
            <p:ph type="title"/>
          </p:nvPr>
        </p:nvSpPr>
        <p:spPr/>
        <p:txBody>
          <a:bodyPr>
            <a:normAutofit fontScale="90000"/>
          </a:bodyPr>
          <a:lstStyle/>
          <a:p>
            <a:pPr algn="ctr"/>
            <a:r>
              <a:rPr lang="uk-UA" dirty="0"/>
              <a:t>Розуміння гендерної ідентичності у світі</a:t>
            </a:r>
            <a:endParaRPr lang="en-US" dirty="0"/>
          </a:p>
        </p:txBody>
      </p:sp>
      <p:pic>
        <p:nvPicPr>
          <p:cNvPr id="4" name="Picture 3">
            <a:extLst>
              <a:ext uri="{FF2B5EF4-FFF2-40B4-BE49-F238E27FC236}">
                <a16:creationId xmlns:a16="http://schemas.microsoft.com/office/drawing/2014/main" id="{6BCA6EC9-4DAC-468A-A824-6D5595D86932}"/>
              </a:ext>
            </a:extLst>
          </p:cNvPr>
          <p:cNvPicPr>
            <a:picLocks noChangeAspect="1"/>
          </p:cNvPicPr>
          <p:nvPr/>
        </p:nvPicPr>
        <p:blipFill>
          <a:blip r:embed="rId3">
            <a:clrChange>
              <a:clrFrom>
                <a:srgbClr val="F6F6F6"/>
              </a:clrFrom>
              <a:clrTo>
                <a:srgbClr val="F6F6F6">
                  <a:alpha val="0"/>
                </a:srgbClr>
              </a:clrTo>
            </a:clrChange>
          </a:blip>
          <a:stretch>
            <a:fillRect/>
          </a:stretch>
        </p:blipFill>
        <p:spPr>
          <a:xfrm>
            <a:off x="2903918" y="2369713"/>
            <a:ext cx="3336165" cy="3336165"/>
          </a:xfrm>
          <a:prstGeom prst="rect">
            <a:avLst/>
          </a:prstGeom>
        </p:spPr>
      </p:pic>
    </p:spTree>
    <p:extLst>
      <p:ext uri="{BB962C8B-B14F-4D97-AF65-F5344CB8AC3E}">
        <p14:creationId xmlns:p14="http://schemas.microsoft.com/office/powerpoint/2010/main" val="3039636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92F622-FBBF-4000-A91B-998C3A0EB5F3}"/>
              </a:ext>
            </a:extLst>
          </p:cNvPr>
          <p:cNvGrpSpPr/>
          <p:nvPr/>
        </p:nvGrpSpPr>
        <p:grpSpPr>
          <a:xfrm>
            <a:off x="0" y="1"/>
            <a:ext cx="9144000" cy="6858000"/>
            <a:chOff x="0" y="1"/>
            <a:chExt cx="9144000" cy="6858000"/>
          </a:xfrm>
        </p:grpSpPr>
        <p:grpSp>
          <p:nvGrpSpPr>
            <p:cNvPr id="6" name="Group 5">
              <a:extLst>
                <a:ext uri="{FF2B5EF4-FFF2-40B4-BE49-F238E27FC236}">
                  <a16:creationId xmlns:a16="http://schemas.microsoft.com/office/drawing/2014/main" id="{8C027177-6B95-4767-A151-B51434150E6E}"/>
                </a:ext>
              </a:extLst>
            </p:cNvPr>
            <p:cNvGrpSpPr/>
            <p:nvPr/>
          </p:nvGrpSpPr>
          <p:grpSpPr>
            <a:xfrm>
              <a:off x="0" y="1"/>
              <a:ext cx="9144000" cy="6858000"/>
              <a:chOff x="0" y="1"/>
              <a:chExt cx="9144000" cy="6858000"/>
            </a:xfrm>
          </p:grpSpPr>
          <p:pic>
            <p:nvPicPr>
              <p:cNvPr id="4" name="Picture 3" descr="A screenshot of a cell phone&#10;&#10;Description automatically generated">
                <a:extLst>
                  <a:ext uri="{FF2B5EF4-FFF2-40B4-BE49-F238E27FC236}">
                    <a16:creationId xmlns:a16="http://schemas.microsoft.com/office/drawing/2014/main" id="{5B4D6449-BFC2-4AD7-9195-DEF29661D34E}"/>
                  </a:ext>
                </a:extLst>
              </p:cNvPr>
              <p:cNvPicPr>
                <a:picLocks noChangeAspect="1"/>
              </p:cNvPicPr>
              <p:nvPr/>
            </p:nvPicPr>
            <p:blipFill>
              <a:blip r:embed="rId3"/>
              <a:stretch>
                <a:fillRect/>
              </a:stretch>
            </p:blipFill>
            <p:spPr>
              <a:xfrm>
                <a:off x="0" y="1"/>
                <a:ext cx="9144000" cy="6858000"/>
              </a:xfrm>
              <a:prstGeom prst="rect">
                <a:avLst/>
              </a:prstGeom>
            </p:spPr>
          </p:pic>
          <p:sp>
            <p:nvSpPr>
              <p:cNvPr id="5" name="TextBox 4">
                <a:extLst>
                  <a:ext uri="{FF2B5EF4-FFF2-40B4-BE49-F238E27FC236}">
                    <a16:creationId xmlns:a16="http://schemas.microsoft.com/office/drawing/2014/main" id="{46171AFA-0E0F-43DF-AF6E-F507DB81BB39}"/>
                  </a:ext>
                </a:extLst>
              </p:cNvPr>
              <p:cNvSpPr txBox="1"/>
              <p:nvPr/>
            </p:nvSpPr>
            <p:spPr>
              <a:xfrm>
                <a:off x="79513" y="1"/>
                <a:ext cx="9064486" cy="1002584"/>
              </a:xfrm>
              <a:prstGeom prst="rect">
                <a:avLst/>
              </a:prstGeom>
              <a:solidFill>
                <a:schemeClr val="bg1"/>
              </a:solidFill>
            </p:spPr>
            <p:txBody>
              <a:bodyPr wrap="square" rtlCol="0">
                <a:normAutofit/>
              </a:bodyPr>
              <a:lstStyle/>
              <a:p>
                <a:pPr>
                  <a:spcAft>
                    <a:spcPts val="1200"/>
                  </a:spcAft>
                </a:pPr>
                <a:r>
                  <a:rPr lang="uk-UA" sz="2800" dirty="0">
                    <a:solidFill>
                      <a:srgbClr val="000000"/>
                    </a:solidFill>
                    <a:latin typeface="+mj-lt"/>
                  </a:rPr>
                  <a:t>Як різні країни ставляться до прав </a:t>
                </a:r>
                <a:r>
                  <a:rPr lang="uk-UA" sz="2800" dirty="0" err="1">
                    <a:solidFill>
                      <a:srgbClr val="000000"/>
                    </a:solidFill>
                    <a:latin typeface="+mj-lt"/>
                  </a:rPr>
                  <a:t>трансгендерів</a:t>
                </a:r>
                <a:endParaRPr lang="en-US" sz="2800" dirty="0">
                  <a:solidFill>
                    <a:srgbClr val="000000"/>
                  </a:solidFill>
                  <a:latin typeface="+mj-lt"/>
                </a:endParaRPr>
              </a:p>
              <a:p>
                <a:r>
                  <a:rPr lang="uk-UA" dirty="0">
                    <a:solidFill>
                      <a:srgbClr val="000000"/>
                    </a:solidFill>
                  </a:rPr>
                  <a:t>Рівень підтримки прав </a:t>
                </a:r>
                <a:r>
                  <a:rPr lang="uk-UA" dirty="0" err="1">
                    <a:solidFill>
                      <a:srgbClr val="000000"/>
                    </a:solidFill>
                  </a:rPr>
                  <a:t>трансгендерів</a:t>
                </a:r>
                <a:r>
                  <a:rPr lang="uk-UA" dirty="0">
                    <a:solidFill>
                      <a:srgbClr val="000000"/>
                    </a:solidFill>
                  </a:rPr>
                  <a:t> в обраних країнах</a:t>
                </a:r>
                <a:r>
                  <a:rPr lang="en-US" dirty="0">
                    <a:solidFill>
                      <a:srgbClr val="000000"/>
                    </a:solidFill>
                  </a:rPr>
                  <a:t>*</a:t>
                </a:r>
              </a:p>
            </p:txBody>
          </p:sp>
        </p:grpSp>
        <p:sp>
          <p:nvSpPr>
            <p:cNvPr id="7" name="TextBox 6">
              <a:extLst>
                <a:ext uri="{FF2B5EF4-FFF2-40B4-BE49-F238E27FC236}">
                  <a16:creationId xmlns:a16="http://schemas.microsoft.com/office/drawing/2014/main" id="{BF7F40DC-30BA-49DD-8E00-BF20C9E56AE0}"/>
                </a:ext>
              </a:extLst>
            </p:cNvPr>
            <p:cNvSpPr txBox="1"/>
            <p:nvPr/>
          </p:nvSpPr>
          <p:spPr>
            <a:xfrm>
              <a:off x="882596" y="1002585"/>
              <a:ext cx="2719345" cy="369332"/>
            </a:xfrm>
            <a:prstGeom prst="rect">
              <a:avLst/>
            </a:prstGeom>
            <a:solidFill>
              <a:schemeClr val="bg1"/>
            </a:solidFill>
          </p:spPr>
          <p:txBody>
            <a:bodyPr wrap="square" rtlCol="0">
              <a:normAutofit fontScale="92500"/>
            </a:bodyPr>
            <a:lstStyle/>
            <a:p>
              <a:pPr algn="r"/>
              <a:r>
                <a:rPr lang="en-US" dirty="0">
                  <a:solidFill>
                    <a:srgbClr val="000000"/>
                  </a:solidFill>
                </a:rPr>
                <a:t>100 = </a:t>
              </a:r>
              <a:r>
                <a:rPr lang="uk-UA" dirty="0">
                  <a:solidFill>
                    <a:srgbClr val="000000"/>
                  </a:solidFill>
                </a:rPr>
                <a:t>повністю підтримую</a:t>
              </a:r>
              <a:endParaRPr lang="en-US" dirty="0">
                <a:solidFill>
                  <a:srgbClr val="000000"/>
                </a:solidFill>
              </a:endParaRPr>
            </a:p>
          </p:txBody>
        </p:sp>
        <p:sp>
          <p:nvSpPr>
            <p:cNvPr id="8" name="TextBox 7">
              <a:extLst>
                <a:ext uri="{FF2B5EF4-FFF2-40B4-BE49-F238E27FC236}">
                  <a16:creationId xmlns:a16="http://schemas.microsoft.com/office/drawing/2014/main" id="{9B7C50E7-766F-4EE0-9C2F-ACC346DD8D72}"/>
                </a:ext>
              </a:extLst>
            </p:cNvPr>
            <p:cNvSpPr txBox="1"/>
            <p:nvPr/>
          </p:nvSpPr>
          <p:spPr>
            <a:xfrm>
              <a:off x="5542061" y="1067520"/>
              <a:ext cx="2719345" cy="369332"/>
            </a:xfrm>
            <a:prstGeom prst="rect">
              <a:avLst/>
            </a:prstGeom>
            <a:solidFill>
              <a:schemeClr val="bg1"/>
            </a:solidFill>
          </p:spPr>
          <p:txBody>
            <a:bodyPr wrap="square" rtlCol="0">
              <a:normAutofit/>
            </a:bodyPr>
            <a:lstStyle/>
            <a:p>
              <a:r>
                <a:rPr lang="en-US" dirty="0">
                  <a:solidFill>
                    <a:srgbClr val="000000"/>
                  </a:solidFill>
                </a:rPr>
                <a:t>0 = </a:t>
              </a:r>
              <a:r>
                <a:rPr lang="uk-UA" dirty="0">
                  <a:solidFill>
                    <a:srgbClr val="000000"/>
                  </a:solidFill>
                </a:rPr>
                <a:t>абсолютно проти</a:t>
              </a:r>
              <a:endParaRPr lang="en-US" dirty="0">
                <a:solidFill>
                  <a:srgbClr val="000000"/>
                </a:solidFill>
              </a:endParaRPr>
            </a:p>
          </p:txBody>
        </p:sp>
        <p:sp>
          <p:nvSpPr>
            <p:cNvPr id="9" name="TextBox 8">
              <a:extLst>
                <a:ext uri="{FF2B5EF4-FFF2-40B4-BE49-F238E27FC236}">
                  <a16:creationId xmlns:a16="http://schemas.microsoft.com/office/drawing/2014/main" id="{EF422AA6-FEAD-4F46-96F8-088F3B9FC138}"/>
                </a:ext>
              </a:extLst>
            </p:cNvPr>
            <p:cNvSpPr txBox="1"/>
            <p:nvPr/>
          </p:nvSpPr>
          <p:spPr>
            <a:xfrm>
              <a:off x="5383033" y="4126727"/>
              <a:ext cx="3442915" cy="458582"/>
            </a:xfrm>
            <a:prstGeom prst="rect">
              <a:avLst/>
            </a:prstGeom>
            <a:solidFill>
              <a:schemeClr val="bg1"/>
            </a:solidFill>
          </p:spPr>
          <p:txBody>
            <a:bodyPr wrap="square" rtlCol="0">
              <a:normAutofit fontScale="77500" lnSpcReduction="20000"/>
            </a:bodyPr>
            <a:lstStyle/>
            <a:p>
              <a:r>
                <a:rPr lang="en-US" dirty="0">
                  <a:solidFill>
                    <a:srgbClr val="000000"/>
                  </a:solidFill>
                </a:rPr>
                <a:t>I would not like to have neighbors who are transgender</a:t>
              </a:r>
            </a:p>
          </p:txBody>
        </p:sp>
      </p:grpSp>
    </p:spTree>
    <p:extLst>
      <p:ext uri="{BB962C8B-B14F-4D97-AF65-F5344CB8AC3E}">
        <p14:creationId xmlns:p14="http://schemas.microsoft.com/office/powerpoint/2010/main" val="1872253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247650"/>
            <a:ext cx="7534430" cy="1589085"/>
          </a:xfrm>
        </p:spPr>
        <p:txBody>
          <a:bodyPr>
            <a:normAutofit/>
          </a:bodyPr>
          <a:lstStyle/>
          <a:p>
            <a:pPr algn="ctr"/>
            <a:r>
              <a:rPr lang="uk-UA" dirty="0"/>
              <a:t>Трансгендерні та </a:t>
            </a:r>
            <a:br>
              <a:rPr lang="en-US" dirty="0"/>
            </a:br>
            <a:r>
              <a:rPr lang="uk-UA" dirty="0"/>
              <a:t>гендерні меншини</a:t>
            </a:r>
            <a:endParaRPr lang="en-US" dirty="0"/>
          </a:p>
        </p:txBody>
      </p:sp>
      <p:sp>
        <p:nvSpPr>
          <p:cNvPr id="3" name="Text Placeholder 2"/>
          <p:cNvSpPr>
            <a:spLocks noGrp="1"/>
          </p:cNvSpPr>
          <p:nvPr>
            <p:ph type="body" sz="quarter" idx="10"/>
          </p:nvPr>
        </p:nvSpPr>
        <p:spPr>
          <a:xfrm>
            <a:off x="742160" y="2699948"/>
            <a:ext cx="3767138" cy="3446921"/>
          </a:xfrm>
        </p:spPr>
        <p:txBody>
          <a:bodyPr>
            <a:normAutofit/>
          </a:bodyPr>
          <a:lstStyle/>
          <a:p>
            <a:r>
              <a:rPr lang="en-US" sz="2800" dirty="0"/>
              <a:t>0.3 – 0.5 (25 </a:t>
            </a:r>
            <a:r>
              <a:rPr lang="uk-UA" sz="2800" dirty="0"/>
              <a:t>мільйонів</a:t>
            </a:r>
            <a:r>
              <a:rPr lang="en-US" sz="2800" dirty="0"/>
              <a:t>)</a:t>
            </a:r>
          </a:p>
        </p:txBody>
      </p:sp>
      <p:pic>
        <p:nvPicPr>
          <p:cNvPr id="6" name="Picture 5"/>
          <p:cNvPicPr>
            <a:picLocks noChangeAspect="1"/>
          </p:cNvPicPr>
          <p:nvPr/>
        </p:nvPicPr>
        <p:blipFill>
          <a:blip r:embed="rId2">
            <a:clrChange>
              <a:clrFrom>
                <a:srgbClr val="F6F6F6"/>
              </a:clrFrom>
              <a:clrTo>
                <a:srgbClr val="F6F6F6">
                  <a:alpha val="0"/>
                </a:srgbClr>
              </a:clrTo>
            </a:clrChange>
          </a:blip>
          <a:stretch>
            <a:fillRect/>
          </a:stretch>
        </p:blipFill>
        <p:spPr>
          <a:xfrm>
            <a:off x="4733763" y="2080259"/>
            <a:ext cx="3924301" cy="3924301"/>
          </a:xfrm>
          <a:prstGeom prst="rect">
            <a:avLst/>
          </a:prstGeom>
        </p:spPr>
      </p:pic>
    </p:spTree>
    <p:extLst>
      <p:ext uri="{BB962C8B-B14F-4D97-AF65-F5344CB8AC3E}">
        <p14:creationId xmlns:p14="http://schemas.microsoft.com/office/powerpoint/2010/main" val="367849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FED39-CE31-46A9-82CA-887EE8072788}"/>
              </a:ext>
            </a:extLst>
          </p:cNvPr>
          <p:cNvSpPr txBox="1">
            <a:spLocks/>
          </p:cNvSpPr>
          <p:nvPr/>
        </p:nvSpPr>
        <p:spPr>
          <a:xfrm>
            <a:off x="431800" y="456406"/>
            <a:ext cx="8229600" cy="99139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accent3"/>
                </a:solidFill>
                <a:latin typeface="Lato Regular"/>
                <a:ea typeface="+mj-ea"/>
                <a:cs typeface="Lato Regula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uk-UA" sz="4400" b="0" i="0" u="none" strike="noStrike" kern="1200" cap="none" spc="0" normalizeH="0" baseline="0" noProof="0" dirty="0">
                <a:ln>
                  <a:noFill/>
                </a:ln>
                <a:solidFill>
                  <a:srgbClr val="002776"/>
                </a:solidFill>
                <a:effectLst/>
                <a:uLnTx/>
                <a:uFillTx/>
                <a:latin typeface="Lato Regular"/>
                <a:ea typeface="+mj-ea"/>
              </a:rPr>
              <a:t>Що</a:t>
            </a:r>
            <a:r>
              <a:rPr kumimoji="0" lang="uk-UA" sz="4400" b="0" i="0" u="none" strike="noStrike" kern="1200" cap="none" spc="0" normalizeH="0" noProof="0" dirty="0">
                <a:ln>
                  <a:noFill/>
                </a:ln>
                <a:solidFill>
                  <a:srgbClr val="002776"/>
                </a:solidFill>
                <a:effectLst/>
                <a:uLnTx/>
                <a:uFillTx/>
                <a:latin typeface="Lato Regular"/>
                <a:ea typeface="+mj-ea"/>
              </a:rPr>
              <a:t> таке </a:t>
            </a:r>
            <a:r>
              <a:rPr kumimoji="0" lang="uk-UA" sz="4400" b="0" i="0" u="none" strike="noStrike" kern="1200" cap="none" spc="0" normalizeH="0" noProof="0" dirty="0" err="1">
                <a:ln>
                  <a:noFill/>
                </a:ln>
                <a:solidFill>
                  <a:srgbClr val="002776"/>
                </a:solidFill>
                <a:effectLst/>
                <a:uLnTx/>
                <a:uFillTx/>
                <a:latin typeface="Lato Regular"/>
                <a:ea typeface="+mj-ea"/>
              </a:rPr>
              <a:t>трансгендер</a:t>
            </a:r>
            <a:r>
              <a:rPr lang="uk-UA" dirty="0">
                <a:solidFill>
                  <a:srgbClr val="002776"/>
                </a:solidFill>
              </a:rPr>
              <a:t>?</a:t>
            </a:r>
            <a:endParaRPr kumimoji="0" lang="en-US" sz="4400" b="0" i="0" u="none" strike="noStrike" kern="1200" cap="none" spc="0" normalizeH="0" baseline="0" noProof="0" dirty="0">
              <a:ln>
                <a:noFill/>
              </a:ln>
              <a:solidFill>
                <a:srgbClr val="002776"/>
              </a:solidFill>
              <a:effectLst/>
              <a:uLnTx/>
              <a:uFillTx/>
              <a:latin typeface="Lato Regular"/>
              <a:ea typeface="+mj-ea"/>
            </a:endParaRPr>
          </a:p>
        </p:txBody>
      </p:sp>
      <p:grpSp>
        <p:nvGrpSpPr>
          <p:cNvPr id="2" name="Group 1">
            <a:extLst>
              <a:ext uri="{FF2B5EF4-FFF2-40B4-BE49-F238E27FC236}">
                <a16:creationId xmlns:a16="http://schemas.microsoft.com/office/drawing/2014/main" id="{F67F1B23-D8ED-42BC-97CF-A42D7B6D0E7B}"/>
              </a:ext>
            </a:extLst>
          </p:cNvPr>
          <p:cNvGrpSpPr/>
          <p:nvPr/>
        </p:nvGrpSpPr>
        <p:grpSpPr>
          <a:xfrm>
            <a:off x="564357" y="1804308"/>
            <a:ext cx="8015287" cy="4523014"/>
            <a:chOff x="265112" y="1804308"/>
            <a:chExt cx="8015287" cy="4523014"/>
          </a:xfrm>
        </p:grpSpPr>
        <p:pic>
          <p:nvPicPr>
            <p:cNvPr id="3" name="Picture 2">
              <a:extLst>
                <a:ext uri="{FF2B5EF4-FFF2-40B4-BE49-F238E27FC236}">
                  <a16:creationId xmlns:a16="http://schemas.microsoft.com/office/drawing/2014/main" id="{411DD0D8-39B1-4A7A-9D26-613185EFDF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5112" y="1804308"/>
              <a:ext cx="5553075" cy="3265714"/>
            </a:xfrm>
            <a:prstGeom prst="rect">
              <a:avLst/>
            </a:prstGeom>
          </p:spPr>
        </p:pic>
        <p:sp>
          <p:nvSpPr>
            <p:cNvPr id="4" name="TextBox 3">
              <a:extLst>
                <a:ext uri="{FF2B5EF4-FFF2-40B4-BE49-F238E27FC236}">
                  <a16:creationId xmlns:a16="http://schemas.microsoft.com/office/drawing/2014/main" id="{57AA6DC0-25DD-49C3-91CC-736FF7859426}"/>
                </a:ext>
              </a:extLst>
            </p:cNvPr>
            <p:cNvSpPr txBox="1"/>
            <p:nvPr/>
          </p:nvSpPr>
          <p:spPr>
            <a:xfrm>
              <a:off x="3041649" y="3660322"/>
              <a:ext cx="5238750" cy="2667000"/>
            </a:xfrm>
            <a:prstGeom prst="rect">
              <a:avLst/>
            </a:prstGeom>
            <a:solidFill>
              <a:schemeClr val="bg1"/>
            </a:solidFill>
          </p:spPr>
          <p:txBody>
            <a:bodyPr wrap="square" rtlCol="0">
              <a:noAutofit/>
            </a:bodyPr>
            <a:lstStyle/>
            <a:p>
              <a:pPr>
                <a:lnSpc>
                  <a:spcPct val="130000"/>
                </a:lnSpc>
                <a:spcBef>
                  <a:spcPts val="600"/>
                </a:spcBef>
              </a:pPr>
              <a:r>
                <a:rPr lang="en-US" sz="2800" dirty="0">
                  <a:solidFill>
                    <a:srgbClr val="000000"/>
                  </a:solidFill>
                  <a:latin typeface="Noto Serif" panose="02020600060500020200" pitchFamily="18" charset="0"/>
                  <a:ea typeface="Noto Serif" panose="02020600060500020200" pitchFamily="18" charset="0"/>
                  <a:cs typeface="Noto Serif" panose="02020600060500020200" pitchFamily="18" charset="0"/>
                </a:rPr>
                <a:t>“</a:t>
              </a:r>
              <a:r>
                <a:rPr lang="uk-UA" sz="2800" dirty="0">
                  <a:solidFill>
                    <a:srgbClr val="000000"/>
                  </a:solidFill>
                  <a:latin typeface="Noto Serif" panose="02020600060500020200" pitchFamily="18" charset="0"/>
                  <a:ea typeface="Noto Serif" panose="02020600060500020200" pitchFamily="18" charset="0"/>
                  <a:cs typeface="Noto Serif" panose="02020600060500020200" pitchFamily="18" charset="0"/>
                </a:rPr>
                <a:t>Певна група людей, які всередині відчувають невідповідність із визначеним при народженні </a:t>
              </a:r>
              <a:r>
                <a:rPr lang="uk-UA" sz="2800" dirty="0" err="1">
                  <a:solidFill>
                    <a:srgbClr val="000000"/>
                  </a:solidFill>
                  <a:latin typeface="Noto Serif" panose="02020600060500020200" pitchFamily="18" charset="0"/>
                  <a:ea typeface="Noto Serif" panose="02020600060500020200" pitchFamily="18" charset="0"/>
                  <a:cs typeface="Noto Serif" panose="02020600060500020200" pitchFamily="18" charset="0"/>
                </a:rPr>
                <a:t>гендером</a:t>
              </a:r>
              <a:r>
                <a:rPr lang="en-US" sz="2800" dirty="0">
                  <a:solidFill>
                    <a:srgbClr val="000000"/>
                  </a:solidFill>
                  <a:latin typeface="Noto Serif" panose="02020600060500020200" pitchFamily="18" charset="0"/>
                  <a:ea typeface="Noto Serif" panose="02020600060500020200" pitchFamily="18" charset="0"/>
                  <a:cs typeface="Noto Serif" panose="02020600060500020200" pitchFamily="18" charset="0"/>
                </a:rPr>
                <a:t>.”</a:t>
              </a:r>
            </a:p>
            <a:p>
              <a:pPr>
                <a:lnSpc>
                  <a:spcPct val="130000"/>
                </a:lnSpc>
                <a:spcBef>
                  <a:spcPts val="600"/>
                </a:spcBef>
              </a:pPr>
              <a:r>
                <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rPr>
                <a:t>                                                              </a:t>
              </a:r>
              <a:r>
                <a:rPr lang="uk-UA" dirty="0">
                  <a:solidFill>
                    <a:srgbClr val="000000"/>
                  </a:solidFill>
                  <a:latin typeface="Noto Serif" panose="02020600060500020200" pitchFamily="18" charset="0"/>
                  <a:ea typeface="Noto Serif" panose="02020600060500020200" pitchFamily="18" charset="0"/>
                  <a:cs typeface="Noto Serif" panose="02020600060500020200" pitchFamily="18" charset="0"/>
                </a:rPr>
                <a:t>ВООЗ</a:t>
              </a:r>
              <a:r>
                <a:rPr lang="en-US" dirty="0">
                  <a:solidFill>
                    <a:srgbClr val="000000"/>
                  </a:solidFill>
                  <a:latin typeface="Noto Serif" panose="02020600060500020200" pitchFamily="18" charset="0"/>
                  <a:ea typeface="Noto Serif" panose="02020600060500020200" pitchFamily="18" charset="0"/>
                  <a:cs typeface="Noto Serif" panose="02020600060500020200" pitchFamily="18" charset="0"/>
                </a:rPr>
                <a:t> - 2019</a:t>
              </a:r>
            </a:p>
          </p:txBody>
        </p:sp>
      </p:grpSp>
    </p:spTree>
    <p:extLst>
      <p:ext uri="{BB962C8B-B14F-4D97-AF65-F5344CB8AC3E}">
        <p14:creationId xmlns:p14="http://schemas.microsoft.com/office/powerpoint/2010/main" val="112549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31800" y="456406"/>
            <a:ext cx="8229600" cy="611187"/>
          </a:xfrm>
        </p:spPr>
        <p:txBody>
          <a:bodyPr>
            <a:normAutofit fontScale="90000"/>
          </a:bodyPr>
          <a:lstStyle/>
          <a:p>
            <a:r>
              <a:rPr lang="uk-UA" dirty="0"/>
              <a:t>Трансгендер</a:t>
            </a:r>
            <a:endParaRPr lang="en-US" dirty="0"/>
          </a:p>
        </p:txBody>
      </p:sp>
      <p:pic>
        <p:nvPicPr>
          <p:cNvPr id="3" name="Picture 2" descr="A close up of a boy and girl posing for a picture&#10;&#10;Description automatically generated">
            <a:extLst>
              <a:ext uri="{FF2B5EF4-FFF2-40B4-BE49-F238E27FC236}">
                <a16:creationId xmlns:a16="http://schemas.microsoft.com/office/drawing/2014/main" id="{5677F631-130F-4105-AC31-A3B892447395}"/>
              </a:ext>
            </a:extLst>
          </p:cNvPr>
          <p:cNvPicPr>
            <a:picLocks noChangeAspect="1"/>
          </p:cNvPicPr>
          <p:nvPr/>
        </p:nvPicPr>
        <p:blipFill>
          <a:blip r:embed="rId3"/>
          <a:stretch>
            <a:fillRect/>
          </a:stretch>
        </p:blipFill>
        <p:spPr>
          <a:xfrm>
            <a:off x="1049312" y="1448423"/>
            <a:ext cx="7045377" cy="4403361"/>
          </a:xfrm>
          <a:prstGeom prst="rect">
            <a:avLst/>
          </a:prstGeom>
        </p:spPr>
      </p:pic>
    </p:spTree>
    <p:extLst>
      <p:ext uri="{BB962C8B-B14F-4D97-AF65-F5344CB8AC3E}">
        <p14:creationId xmlns:p14="http://schemas.microsoft.com/office/powerpoint/2010/main" val="340646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31800" y="456406"/>
            <a:ext cx="8229600" cy="991394"/>
          </a:xfrm>
        </p:spPr>
        <p:txBody>
          <a:bodyPr>
            <a:normAutofit/>
          </a:bodyPr>
          <a:lstStyle/>
          <a:p>
            <a:pPr lvl="0">
              <a:defRPr/>
            </a:pPr>
            <a:r>
              <a:rPr lang="uk-UA" dirty="0">
                <a:solidFill>
                  <a:srgbClr val="002776"/>
                </a:solidFill>
              </a:rPr>
              <a:t>Що таке </a:t>
            </a:r>
            <a:r>
              <a:rPr lang="uk-UA" dirty="0" err="1">
                <a:solidFill>
                  <a:srgbClr val="002776"/>
                </a:solidFill>
              </a:rPr>
              <a:t>трансгендер</a:t>
            </a:r>
            <a:r>
              <a:rPr lang="uk-UA" dirty="0">
                <a:solidFill>
                  <a:srgbClr val="002776"/>
                </a:solidFill>
              </a:rPr>
              <a:t>?</a:t>
            </a:r>
            <a:endParaRPr lang="en-US" dirty="0">
              <a:solidFill>
                <a:srgbClr val="002776"/>
              </a:solidFill>
            </a:endParaRPr>
          </a:p>
        </p:txBody>
      </p:sp>
      <p:pic>
        <p:nvPicPr>
          <p:cNvPr id="2" name="Online Media 1" title="Transgender Woman Shares Her Experience Transitioning in Ukraine">
            <a:hlinkClick r:id="" action="ppaction://media"/>
            <a:extLst>
              <a:ext uri="{FF2B5EF4-FFF2-40B4-BE49-F238E27FC236}">
                <a16:creationId xmlns:a16="http://schemas.microsoft.com/office/drawing/2014/main" id="{93EBC06F-59EE-45C4-B12F-5E135CC579B5}"/>
              </a:ext>
            </a:extLst>
          </p:cNvPr>
          <p:cNvPicPr>
            <a:picLocks noRot="1" noChangeAspect="1"/>
          </p:cNvPicPr>
          <p:nvPr>
            <a:videoFile r:link="rId1"/>
          </p:nvPr>
        </p:nvPicPr>
        <p:blipFill>
          <a:blip r:embed="rId4"/>
          <a:stretch>
            <a:fillRect/>
          </a:stretch>
        </p:blipFill>
        <p:spPr>
          <a:xfrm>
            <a:off x="74506" y="0"/>
            <a:ext cx="8994987" cy="6858000"/>
          </a:xfrm>
          <a:prstGeom prst="rect">
            <a:avLst/>
          </a:prstGeom>
        </p:spPr>
      </p:pic>
    </p:spTree>
    <p:extLst>
      <p:ext uri="{BB962C8B-B14F-4D97-AF65-F5344CB8AC3E}">
        <p14:creationId xmlns:p14="http://schemas.microsoft.com/office/powerpoint/2010/main" val="5859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CF79-FA9F-4B8D-A890-854BF78B1E14}"/>
              </a:ext>
            </a:extLst>
          </p:cNvPr>
          <p:cNvSpPr>
            <a:spLocks noGrp="1"/>
          </p:cNvSpPr>
          <p:nvPr>
            <p:ph type="title"/>
          </p:nvPr>
        </p:nvSpPr>
        <p:spPr>
          <a:xfrm>
            <a:off x="1940215" y="1876912"/>
            <a:ext cx="5300242" cy="3104177"/>
          </a:xfrm>
          <a:ln w="57150">
            <a:solidFill>
              <a:schemeClr val="accent1"/>
            </a:solidFill>
          </a:ln>
        </p:spPr>
        <p:txBody>
          <a:bodyPr/>
          <a:lstStyle/>
          <a:p>
            <a:pPr algn="ctr"/>
            <a:r>
              <a:rPr lang="az-Cyrl-AZ" dirty="0"/>
              <a:t>Визначення</a:t>
            </a:r>
            <a:endParaRPr lang="en-US" dirty="0"/>
          </a:p>
        </p:txBody>
      </p:sp>
    </p:spTree>
    <p:extLst>
      <p:ext uri="{BB962C8B-B14F-4D97-AF65-F5344CB8AC3E}">
        <p14:creationId xmlns:p14="http://schemas.microsoft.com/office/powerpoint/2010/main" val="424227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12735"/>
            <a:ext cx="7534430" cy="1143000"/>
          </a:xfrm>
        </p:spPr>
        <p:txBody>
          <a:bodyPr/>
          <a:lstStyle/>
          <a:p>
            <a:pPr algn="ctr"/>
            <a:r>
              <a:rPr lang="uk-UA" dirty="0"/>
              <a:t>Підтверджена стать</a:t>
            </a:r>
            <a:endParaRPr lang="en-US"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327627" y="1917626"/>
            <a:ext cx="6488747" cy="2938995"/>
          </a:xfrm>
        </p:spPr>
        <p:txBody>
          <a:bodyPr>
            <a:normAutofit/>
          </a:bodyPr>
          <a:lstStyle/>
          <a:p>
            <a:pPr algn="ctr"/>
            <a:r>
              <a:rPr lang="uk-UA" sz="2800" dirty="0"/>
              <a:t>Психологічне розуміння власної статі особою, яка, як правило, публічно демонструю свою обрану статеву роль</a:t>
            </a:r>
            <a:endParaRPr lang="en-US" sz="2800" dirty="0"/>
          </a:p>
        </p:txBody>
      </p:sp>
    </p:spTree>
    <p:extLst>
      <p:ext uri="{BB962C8B-B14F-4D97-AF65-F5344CB8AC3E}">
        <p14:creationId xmlns:p14="http://schemas.microsoft.com/office/powerpoint/2010/main" val="4141942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20355"/>
            <a:ext cx="7534430" cy="1143000"/>
          </a:xfrm>
        </p:spPr>
        <p:txBody>
          <a:bodyPr/>
          <a:lstStyle/>
          <a:p>
            <a:pPr algn="ctr"/>
            <a:r>
              <a:rPr lang="uk-UA" dirty="0"/>
              <a:t>Союзник </a:t>
            </a:r>
            <a:endParaRPr lang="en-US"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691640" y="1917626"/>
            <a:ext cx="5760720" cy="2938995"/>
          </a:xfrm>
        </p:spPr>
        <p:txBody>
          <a:bodyPr>
            <a:normAutofit/>
          </a:bodyPr>
          <a:lstStyle/>
          <a:p>
            <a:pPr>
              <a:lnSpc>
                <a:spcPct val="100000"/>
              </a:lnSpc>
              <a:spcBef>
                <a:spcPts val="0"/>
              </a:spcBef>
            </a:pPr>
            <a:r>
              <a:rPr lang="ru-RU" sz="2800" dirty="0"/>
              <a:t>Людина, яка не є геєм, лесбіянкою, бісексуалом, трансгендером або </a:t>
            </a:r>
            <a:endParaRPr lang="en-US" sz="2800" dirty="0"/>
          </a:p>
          <a:p>
            <a:pPr>
              <a:lnSpc>
                <a:spcPct val="100000"/>
              </a:lnSpc>
              <a:spcBef>
                <a:spcPts val="0"/>
              </a:spcBef>
            </a:pPr>
            <a:r>
              <a:rPr lang="ru-RU" sz="2800" dirty="0"/>
              <a:t>гендер-квіром, але надає підтримку</a:t>
            </a:r>
            <a:endParaRPr lang="en-US" sz="2800" dirty="0"/>
          </a:p>
        </p:txBody>
      </p:sp>
    </p:spTree>
    <p:extLst>
      <p:ext uri="{BB962C8B-B14F-4D97-AF65-F5344CB8AC3E}">
        <p14:creationId xmlns:p14="http://schemas.microsoft.com/office/powerpoint/2010/main" val="1293088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0" y="289874"/>
            <a:ext cx="9144000" cy="2079945"/>
          </a:xfrm>
        </p:spPr>
        <p:txBody>
          <a:bodyPr>
            <a:normAutofit fontScale="90000"/>
          </a:bodyPr>
          <a:lstStyle/>
          <a:p>
            <a:pPr marL="73025" algn="ctr">
              <a:lnSpc>
                <a:spcPct val="107000"/>
              </a:lnSpc>
              <a:spcBef>
                <a:spcPts val="0"/>
              </a:spcBef>
            </a:pPr>
            <a:r>
              <a:rPr lang="uk-UA" dirty="0">
                <a:latin typeface="+mj-lt"/>
                <a:ea typeface="Garamond" panose="02020404030301010803" pitchFamily="18" charset="0"/>
                <a:cs typeface="Garamond" panose="02020404030301010803" pitchFamily="18" charset="0"/>
              </a:rPr>
              <a:t>Визначена стать при </a:t>
            </a:r>
            <a:r>
              <a:rPr lang="uk-UA" dirty="0">
                <a:ea typeface="Garamond" panose="02020404030301010803" pitchFamily="18" charset="0"/>
                <a:cs typeface="Garamond" panose="02020404030301010803" pitchFamily="18" charset="0"/>
              </a:rPr>
              <a:t>народженні</a:t>
            </a:r>
            <a:br>
              <a:rPr lang="uk-UA" dirty="0">
                <a:latin typeface="+mj-lt"/>
                <a:ea typeface="Garamond" panose="02020404030301010803" pitchFamily="18" charset="0"/>
                <a:cs typeface="Garamond" panose="02020404030301010803" pitchFamily="18" charset="0"/>
              </a:rPr>
            </a:br>
            <a:r>
              <a:rPr lang="uk-UA" dirty="0">
                <a:latin typeface="+mj-lt"/>
                <a:ea typeface="Garamond" panose="02020404030301010803" pitchFamily="18" charset="0"/>
                <a:cs typeface="Garamond" panose="02020404030301010803" pitchFamily="18" charset="0"/>
              </a:rPr>
              <a:t>Стать, приписана при народженні</a:t>
            </a:r>
            <a:br>
              <a:rPr lang="uk-UA" dirty="0">
                <a:latin typeface="+mj-lt"/>
                <a:ea typeface="Garamond" panose="02020404030301010803" pitchFamily="18" charset="0"/>
                <a:cs typeface="Garamond" panose="02020404030301010803" pitchFamily="18" charset="0"/>
              </a:rPr>
            </a:br>
            <a:r>
              <a:rPr lang="uk-UA" dirty="0">
                <a:latin typeface="+mj-lt"/>
                <a:ea typeface="Garamond" panose="02020404030301010803" pitchFamily="18" charset="0"/>
                <a:cs typeface="Garamond" panose="02020404030301010803" pitchFamily="18" charset="0"/>
              </a:rPr>
              <a:t>Стать при народженні</a:t>
            </a:r>
            <a:endParaRPr lang="en-US" dirty="0">
              <a:latin typeface="+mj-lt"/>
              <a:ea typeface="Garamond" panose="02020404030301010803" pitchFamily="18" charset="0"/>
              <a:cs typeface="Garamond" panose="02020404030301010803" pitchFamily="18" charset="0"/>
            </a:endParaRP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547734" y="2999666"/>
            <a:ext cx="6216173" cy="2938995"/>
          </a:xfrm>
        </p:spPr>
        <p:txBody>
          <a:bodyPr>
            <a:normAutofit/>
          </a:bodyPr>
          <a:lstStyle/>
          <a:p>
            <a:pPr algn="ctr"/>
            <a:r>
              <a:rPr lang="uk-UA" sz="2800" dirty="0"/>
              <a:t>Стать, яка призначається немовляті при народженні, як правило, на основі спостережуваних фізичних характеристик (статеві органи та інше)</a:t>
            </a:r>
            <a:endParaRPr lang="en-US" sz="2800" dirty="0"/>
          </a:p>
        </p:txBody>
      </p:sp>
    </p:spTree>
    <p:extLst>
      <p:ext uri="{BB962C8B-B14F-4D97-AF65-F5344CB8AC3E}">
        <p14:creationId xmlns:p14="http://schemas.microsoft.com/office/powerpoint/2010/main" val="3308057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81315"/>
            <a:ext cx="7534430" cy="1143000"/>
          </a:xfrm>
        </p:spPr>
        <p:txBody>
          <a:bodyPr/>
          <a:lstStyle/>
          <a:p>
            <a:pPr algn="ctr"/>
            <a:r>
              <a:rPr lang="uk-UA" dirty="0"/>
              <a:t>Біфобія</a:t>
            </a:r>
            <a:endParaRPr lang="en-US"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471534" y="1917626"/>
            <a:ext cx="6200933" cy="2938995"/>
          </a:xfrm>
        </p:spPr>
        <p:txBody>
          <a:bodyPr>
            <a:normAutofit/>
          </a:bodyPr>
          <a:lstStyle/>
          <a:p>
            <a:pPr algn="ctr"/>
            <a:r>
              <a:rPr lang="uk-UA" sz="2800" dirty="0"/>
              <a:t>Упередження, страх чи ненависть, спрямовані проти бісексуальних людей</a:t>
            </a:r>
            <a:endParaRPr lang="en-US" sz="2800" dirty="0"/>
          </a:p>
        </p:txBody>
      </p:sp>
    </p:spTree>
    <p:extLst>
      <p:ext uri="{BB962C8B-B14F-4D97-AF65-F5344CB8AC3E}">
        <p14:creationId xmlns:p14="http://schemas.microsoft.com/office/powerpoint/2010/main" val="302643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81315"/>
            <a:ext cx="7534430" cy="1143000"/>
          </a:xfrm>
        </p:spPr>
        <p:txBody>
          <a:bodyPr/>
          <a:lstStyle/>
          <a:p>
            <a:pPr algn="ctr"/>
            <a:r>
              <a:rPr lang="uk-UA" dirty="0"/>
              <a:t>Цисгендер</a:t>
            </a:r>
            <a:endParaRPr lang="en-US"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327627" y="1917626"/>
            <a:ext cx="6780053" cy="2938995"/>
          </a:xfrm>
        </p:spPr>
        <p:txBody>
          <a:bodyPr>
            <a:normAutofit/>
          </a:bodyPr>
          <a:lstStyle/>
          <a:p>
            <a:pPr algn="ctr"/>
            <a:r>
              <a:rPr lang="uk-UA" sz="2800" dirty="0">
                <a:latin typeface="Lato Regular"/>
              </a:rPr>
              <a:t>Відноситься до осіб, індивідуальна оприявлена стать яких відповідає статевій приналежності при народженні</a:t>
            </a:r>
            <a:endParaRPr lang="en-US" sz="2800" dirty="0">
              <a:latin typeface="Lato Regular"/>
            </a:endParaRPr>
          </a:p>
        </p:txBody>
      </p:sp>
    </p:spTree>
    <p:extLst>
      <p:ext uri="{BB962C8B-B14F-4D97-AF65-F5344CB8AC3E}">
        <p14:creationId xmlns:p14="http://schemas.microsoft.com/office/powerpoint/2010/main" val="45026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AA4DF64-1CD8-4A72-9E4E-F2FFA1293B67}"/>
              </a:ext>
            </a:extLst>
          </p:cNvPr>
          <p:cNvGrpSpPr/>
          <p:nvPr/>
        </p:nvGrpSpPr>
        <p:grpSpPr>
          <a:xfrm>
            <a:off x="-55659" y="0"/>
            <a:ext cx="9144000" cy="6858000"/>
            <a:chOff x="-55659" y="0"/>
            <a:chExt cx="9144000" cy="6858000"/>
          </a:xfrm>
        </p:grpSpPr>
        <p:pic>
          <p:nvPicPr>
            <p:cNvPr id="3" name="Picture 2" descr="A screenshot of a cell phone&#10;&#10;Description automatically generated">
              <a:extLst>
                <a:ext uri="{FF2B5EF4-FFF2-40B4-BE49-F238E27FC236}">
                  <a16:creationId xmlns:a16="http://schemas.microsoft.com/office/drawing/2014/main" id="{A4BB0E32-2576-43BE-B4F9-CD20EB9A64A2}"/>
                </a:ext>
              </a:extLst>
            </p:cNvPr>
            <p:cNvPicPr>
              <a:picLocks noChangeAspect="1"/>
            </p:cNvPicPr>
            <p:nvPr/>
          </p:nvPicPr>
          <p:blipFill>
            <a:blip r:embed="rId3"/>
            <a:stretch>
              <a:fillRect/>
            </a:stretch>
          </p:blipFill>
          <p:spPr>
            <a:xfrm>
              <a:off x="-55659" y="0"/>
              <a:ext cx="9144000" cy="6858000"/>
            </a:xfrm>
            <a:prstGeom prst="rect">
              <a:avLst/>
            </a:prstGeom>
          </p:spPr>
        </p:pic>
        <p:sp>
          <p:nvSpPr>
            <p:cNvPr id="4" name="TextBox 3">
              <a:extLst>
                <a:ext uri="{FF2B5EF4-FFF2-40B4-BE49-F238E27FC236}">
                  <a16:creationId xmlns:a16="http://schemas.microsoft.com/office/drawing/2014/main" id="{A16ECAD9-7662-4527-9A2C-FBF598877AFD}"/>
                </a:ext>
              </a:extLst>
            </p:cNvPr>
            <p:cNvSpPr txBox="1"/>
            <p:nvPr/>
          </p:nvSpPr>
          <p:spPr>
            <a:xfrm>
              <a:off x="63611" y="103367"/>
              <a:ext cx="8905460" cy="1359673"/>
            </a:xfrm>
            <a:prstGeom prst="rect">
              <a:avLst/>
            </a:prstGeom>
            <a:solidFill>
              <a:schemeClr val="bg1"/>
            </a:solidFill>
          </p:spPr>
          <p:txBody>
            <a:bodyPr wrap="square" rtlCol="0">
              <a:normAutofit/>
            </a:bodyPr>
            <a:lstStyle/>
            <a:p>
              <a:r>
                <a:rPr lang="uk-UA" sz="3200" dirty="0">
                  <a:solidFill>
                    <a:srgbClr val="000000"/>
                  </a:solidFill>
                  <a:latin typeface="+mj-lt"/>
                </a:rPr>
                <a:t>Держава повинна захищати </a:t>
              </a:r>
              <a:r>
                <a:rPr lang="uk-UA" sz="3200" dirty="0" err="1">
                  <a:solidFill>
                    <a:srgbClr val="000000"/>
                  </a:solidFill>
                  <a:latin typeface="+mj-lt"/>
                </a:rPr>
                <a:t>трансгендерів</a:t>
              </a:r>
              <a:r>
                <a:rPr lang="uk-UA" sz="3200" dirty="0">
                  <a:solidFill>
                    <a:srgbClr val="000000"/>
                  </a:solidFill>
                  <a:latin typeface="+mj-lt"/>
                </a:rPr>
                <a:t> від дискримінації</a:t>
              </a:r>
              <a:endParaRPr lang="en-US" sz="3200" dirty="0">
                <a:solidFill>
                  <a:srgbClr val="000000"/>
                </a:solidFill>
                <a:latin typeface="+mj-lt"/>
              </a:endParaRPr>
            </a:p>
          </p:txBody>
        </p:sp>
        <p:sp>
          <p:nvSpPr>
            <p:cNvPr id="8" name="TextBox 7">
              <a:extLst>
                <a:ext uri="{FF2B5EF4-FFF2-40B4-BE49-F238E27FC236}">
                  <a16:creationId xmlns:a16="http://schemas.microsoft.com/office/drawing/2014/main" id="{C335E8AD-824A-4CB0-848B-40E17A078A15}"/>
                </a:ext>
              </a:extLst>
            </p:cNvPr>
            <p:cNvSpPr txBox="1"/>
            <p:nvPr/>
          </p:nvSpPr>
          <p:spPr>
            <a:xfrm>
              <a:off x="572495" y="1514320"/>
              <a:ext cx="1852653" cy="369332"/>
            </a:xfrm>
            <a:prstGeom prst="rect">
              <a:avLst/>
            </a:prstGeom>
            <a:solidFill>
              <a:schemeClr val="bg1"/>
            </a:solidFill>
          </p:spPr>
          <p:txBody>
            <a:bodyPr wrap="square" rtlCol="0">
              <a:normAutofit/>
            </a:bodyPr>
            <a:lstStyle/>
            <a:p>
              <a:r>
                <a:rPr lang="en-US" dirty="0">
                  <a:solidFill>
                    <a:srgbClr val="000000"/>
                  </a:solidFill>
                </a:rPr>
                <a:t>Strongly agree</a:t>
              </a:r>
            </a:p>
          </p:txBody>
        </p:sp>
        <p:sp>
          <p:nvSpPr>
            <p:cNvPr id="9" name="TextBox 8">
              <a:extLst>
                <a:ext uri="{FF2B5EF4-FFF2-40B4-BE49-F238E27FC236}">
                  <a16:creationId xmlns:a16="http://schemas.microsoft.com/office/drawing/2014/main" id="{0F11FE6A-017A-486E-9EA1-E60235E0CEF8}"/>
                </a:ext>
              </a:extLst>
            </p:cNvPr>
            <p:cNvSpPr txBox="1"/>
            <p:nvPr/>
          </p:nvSpPr>
          <p:spPr>
            <a:xfrm>
              <a:off x="2792234" y="1514320"/>
              <a:ext cx="1852653" cy="369332"/>
            </a:xfrm>
            <a:prstGeom prst="rect">
              <a:avLst/>
            </a:prstGeom>
            <a:solidFill>
              <a:schemeClr val="bg1"/>
            </a:solidFill>
          </p:spPr>
          <p:txBody>
            <a:bodyPr wrap="square" rtlCol="0">
              <a:normAutofit/>
            </a:bodyPr>
            <a:lstStyle/>
            <a:p>
              <a:r>
                <a:rPr lang="en-US" dirty="0">
                  <a:solidFill>
                    <a:srgbClr val="000000"/>
                  </a:solidFill>
                </a:rPr>
                <a:t>Somewhat agree</a:t>
              </a:r>
            </a:p>
          </p:txBody>
        </p:sp>
        <p:sp>
          <p:nvSpPr>
            <p:cNvPr id="10" name="TextBox 9">
              <a:extLst>
                <a:ext uri="{FF2B5EF4-FFF2-40B4-BE49-F238E27FC236}">
                  <a16:creationId xmlns:a16="http://schemas.microsoft.com/office/drawing/2014/main" id="{84EC6C7A-EB13-4F16-BAF8-3FCC013BD78D}"/>
                </a:ext>
              </a:extLst>
            </p:cNvPr>
            <p:cNvSpPr txBox="1"/>
            <p:nvPr/>
          </p:nvSpPr>
          <p:spPr>
            <a:xfrm>
              <a:off x="7832034" y="1514320"/>
              <a:ext cx="1137037" cy="369332"/>
            </a:xfrm>
            <a:prstGeom prst="rect">
              <a:avLst/>
            </a:prstGeom>
            <a:solidFill>
              <a:schemeClr val="bg1"/>
            </a:solidFill>
          </p:spPr>
          <p:txBody>
            <a:bodyPr wrap="square" rtlCol="0">
              <a:normAutofit/>
            </a:bodyPr>
            <a:lstStyle/>
            <a:p>
              <a:pPr algn="ctr"/>
              <a:r>
                <a:rPr lang="en-US" dirty="0">
                  <a:solidFill>
                    <a:srgbClr val="000000"/>
                  </a:solidFill>
                </a:rPr>
                <a:t>TOTAL</a:t>
              </a:r>
            </a:p>
          </p:txBody>
        </p:sp>
      </p:grpSp>
    </p:spTree>
    <p:extLst>
      <p:ext uri="{BB962C8B-B14F-4D97-AF65-F5344CB8AC3E}">
        <p14:creationId xmlns:p14="http://schemas.microsoft.com/office/powerpoint/2010/main" val="3276032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81315"/>
            <a:ext cx="7534430" cy="1143000"/>
          </a:xfrm>
        </p:spPr>
        <p:txBody>
          <a:bodyPr/>
          <a:lstStyle/>
          <a:p>
            <a:pPr algn="ctr"/>
            <a:r>
              <a:rPr lang="uk-UA" dirty="0"/>
              <a:t>Перехресні статеві гормони</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010524" y="1917626"/>
            <a:ext cx="7122953" cy="2938995"/>
          </a:xfrm>
        </p:spPr>
        <p:txBody>
          <a:bodyPr>
            <a:normAutofit/>
          </a:bodyPr>
          <a:lstStyle/>
          <a:p>
            <a:pPr algn="ctr"/>
            <a:r>
              <a:rPr lang="uk-UA" sz="2800" dirty="0">
                <a:latin typeface="Lato Regular"/>
              </a:rPr>
              <a:t>Цей термін означає лікування естрогеном або тестостероном, що</a:t>
            </a:r>
            <a:r>
              <a:rPr lang="ru-RU" sz="2800" dirty="0">
                <a:latin typeface="Lato Regular"/>
              </a:rPr>
              <a:t>,</a:t>
            </a:r>
            <a:r>
              <a:rPr lang="uk-UA" sz="2800" dirty="0">
                <a:latin typeface="Lato Regular"/>
              </a:rPr>
              <a:t> відповідно</a:t>
            </a:r>
            <a:r>
              <a:rPr lang="ru-RU" sz="2800" dirty="0">
                <a:latin typeface="Lato Regular"/>
              </a:rPr>
              <a:t>,</a:t>
            </a:r>
            <a:r>
              <a:rPr lang="uk-UA" sz="2800" dirty="0">
                <a:latin typeface="Lato Regular"/>
              </a:rPr>
              <a:t> призводить до розвитку жіночих та чоловічих вторинних статевих ознак</a:t>
            </a:r>
            <a:endParaRPr lang="en-US" sz="2800" dirty="0">
              <a:latin typeface="Lato Regular"/>
            </a:endParaRPr>
          </a:p>
        </p:txBody>
      </p:sp>
    </p:spTree>
    <p:extLst>
      <p:ext uri="{BB962C8B-B14F-4D97-AF65-F5344CB8AC3E}">
        <p14:creationId xmlns:p14="http://schemas.microsoft.com/office/powerpoint/2010/main" val="2148623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04785" y="129854"/>
            <a:ext cx="7534430" cy="2255205"/>
          </a:xfrm>
        </p:spPr>
        <p:txBody>
          <a:bodyPr>
            <a:normAutofit/>
          </a:bodyPr>
          <a:lstStyle/>
          <a:p>
            <a:pPr algn="ctr"/>
            <a:r>
              <a:rPr lang="ru-RU" dirty="0"/>
              <a:t> Усвідомлена стать</a:t>
            </a:r>
            <a:br>
              <a:rPr lang="ru-RU" dirty="0"/>
            </a:br>
            <a:r>
              <a:rPr lang="ru-RU" dirty="0"/>
              <a:t>Статева ідентифікація</a:t>
            </a:r>
            <a:br>
              <a:rPr lang="ru-RU" dirty="0"/>
            </a:br>
            <a:r>
              <a:rPr lang="ru-RU" dirty="0"/>
              <a:t>Підтверджена стать</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626745" y="2606040"/>
            <a:ext cx="7890510" cy="3878580"/>
          </a:xfrm>
        </p:spPr>
        <p:txBody>
          <a:bodyPr>
            <a:normAutofit lnSpcReduction="10000"/>
          </a:bodyPr>
          <a:lstStyle/>
          <a:p>
            <a:pPr algn="ctr"/>
            <a:r>
              <a:rPr lang="uk-UA" sz="2800" dirty="0"/>
              <a:t>Означає самовизначення особою себе як чоловік, жінка, чи поєднання того чи іншого або ні того ні другого</a:t>
            </a:r>
            <a:r>
              <a:rPr lang="ru-RU" sz="2800" dirty="0"/>
              <a:t>; </a:t>
            </a:r>
            <a:r>
              <a:rPr lang="uk-UA" sz="2800" dirty="0"/>
              <a:t>те, як особи сприймають і як називають себе.</a:t>
            </a:r>
            <a:endParaRPr lang="en-US" sz="2800" dirty="0"/>
          </a:p>
          <a:p>
            <a:pPr algn="ctr">
              <a:lnSpc>
                <a:spcPct val="100000"/>
              </a:lnSpc>
              <a:spcBef>
                <a:spcPts val="0"/>
              </a:spcBef>
            </a:pPr>
            <a:br>
              <a:rPr lang="uk-UA" sz="2800" dirty="0"/>
            </a:br>
            <a:r>
              <a:rPr lang="uk-UA" sz="2800" dirty="0"/>
              <a:t>Гендерна приналежність може бути однаковою або відрізнятися від статі, присвоєної при народженні. </a:t>
            </a:r>
            <a:endParaRPr lang="en-US" sz="2800" dirty="0"/>
          </a:p>
          <a:p>
            <a:pPr algn="ctr"/>
            <a:endParaRPr lang="en-US" sz="2800" dirty="0">
              <a:latin typeface="Lato Regular"/>
            </a:endParaRPr>
          </a:p>
        </p:txBody>
      </p:sp>
    </p:spTree>
    <p:extLst>
      <p:ext uri="{BB962C8B-B14F-4D97-AF65-F5344CB8AC3E}">
        <p14:creationId xmlns:p14="http://schemas.microsoft.com/office/powerpoint/2010/main" val="2624606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0" y="381315"/>
            <a:ext cx="9144000" cy="1143000"/>
          </a:xfrm>
        </p:spPr>
        <p:txBody>
          <a:bodyPr>
            <a:normAutofit fontScale="90000"/>
          </a:bodyPr>
          <a:lstStyle/>
          <a:p>
            <a:pPr algn="ctr"/>
            <a:r>
              <a:rPr lang="uk-UA" dirty="0"/>
              <a:t>Статеве затверджувальне піклування</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269604" y="1917626"/>
            <a:ext cx="6604793" cy="2938995"/>
          </a:xfrm>
        </p:spPr>
        <p:txBody>
          <a:bodyPr>
            <a:normAutofit/>
          </a:bodyPr>
          <a:lstStyle/>
          <a:p>
            <a:pPr algn="ctr"/>
            <a:r>
              <a:rPr lang="uk-UA" sz="2800" dirty="0">
                <a:latin typeface="Lato Regular"/>
              </a:rPr>
              <a:t>Означає методи лікування, спрямовані на підтримку пацієнта в його статевій ідентифікації. Це може включати психічне здоров'я, медичні, юридичні та хірургічні аспекти обслуговування</a:t>
            </a:r>
            <a:endParaRPr lang="en-US" sz="2800" dirty="0">
              <a:latin typeface="Lato Regular"/>
            </a:endParaRPr>
          </a:p>
        </p:txBody>
      </p:sp>
    </p:spTree>
    <p:extLst>
      <p:ext uri="{BB962C8B-B14F-4D97-AF65-F5344CB8AC3E}">
        <p14:creationId xmlns:p14="http://schemas.microsoft.com/office/powerpoint/2010/main" val="3848866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04785" y="350835"/>
            <a:ext cx="7534430" cy="1143000"/>
          </a:xfrm>
        </p:spPr>
        <p:txBody>
          <a:bodyPr>
            <a:normAutofit/>
          </a:bodyPr>
          <a:lstStyle/>
          <a:p>
            <a:pPr algn="ctr"/>
            <a:r>
              <a:rPr lang="uk-UA" sz="4900" dirty="0"/>
              <a:t>Статева дисфорія</a:t>
            </a:r>
            <a:endParaRPr lang="en-US" dirty="0">
              <a:solidFill>
                <a:schemeClr val="tx1"/>
              </a:solidFill>
            </a:endParaRP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804785" y="1948106"/>
            <a:ext cx="7534430" cy="4246954"/>
          </a:xfrm>
        </p:spPr>
        <p:txBody>
          <a:bodyPr>
            <a:normAutofit/>
          </a:bodyPr>
          <a:lstStyle/>
          <a:p>
            <a:pPr algn="ctr"/>
            <a:r>
              <a:rPr lang="uk-UA" sz="2800" dirty="0">
                <a:latin typeface="Lato Regular"/>
              </a:rPr>
              <a:t>Термін, що означає психологічний дистрес особи стосовно її статевої ідентифікації</a:t>
            </a:r>
          </a:p>
          <a:p>
            <a:pPr algn="ctr"/>
            <a:r>
              <a:rPr lang="uk-UA" sz="1200" dirty="0">
                <a:latin typeface="Lato Regular"/>
              </a:rPr>
              <a:t> </a:t>
            </a:r>
          </a:p>
          <a:p>
            <a:pPr algn="ctr"/>
            <a:r>
              <a:rPr lang="uk-UA" sz="2800" dirty="0">
                <a:latin typeface="Lato Regular"/>
              </a:rPr>
              <a:t>Не всі пацієнти зі статевою інконгруентністю (невідповідністю) відчують дисфорію</a:t>
            </a:r>
          </a:p>
        </p:txBody>
      </p:sp>
    </p:spTree>
    <p:extLst>
      <p:ext uri="{BB962C8B-B14F-4D97-AF65-F5344CB8AC3E}">
        <p14:creationId xmlns:p14="http://schemas.microsoft.com/office/powerpoint/2010/main" val="1066711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81315"/>
            <a:ext cx="7534430" cy="1143000"/>
          </a:xfrm>
        </p:spPr>
        <p:txBody>
          <a:bodyPr/>
          <a:lstStyle/>
          <a:p>
            <a:pPr algn="ctr"/>
            <a:r>
              <a:rPr lang="uk-UA" dirty="0"/>
              <a:t> Гендерна експресія</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528684" y="1917626"/>
            <a:ext cx="6086633" cy="2938995"/>
          </a:xfrm>
        </p:spPr>
        <p:txBody>
          <a:bodyPr>
            <a:normAutofit/>
          </a:bodyPr>
          <a:lstStyle/>
          <a:p>
            <a:pPr algn="ctr"/>
            <a:r>
              <a:rPr lang="uk-UA" sz="2800" dirty="0">
                <a:latin typeface="Lato Regular"/>
              </a:rPr>
              <a:t>Зовнішня презентація особою своєї статевої ідентифікації. Типові приклади включають але не обмежуються одягом, зачісками, поведінкою та іншим</a:t>
            </a:r>
            <a:r>
              <a:rPr lang="en-US" sz="2800" dirty="0">
                <a:latin typeface="Lato Regular"/>
              </a:rPr>
              <a:t>.</a:t>
            </a:r>
          </a:p>
        </p:txBody>
      </p:sp>
    </p:spTree>
    <p:extLst>
      <p:ext uri="{BB962C8B-B14F-4D97-AF65-F5344CB8AC3E}">
        <p14:creationId xmlns:p14="http://schemas.microsoft.com/office/powerpoint/2010/main" val="2752873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20355"/>
            <a:ext cx="7534430" cy="1143000"/>
          </a:xfrm>
        </p:spPr>
        <p:txBody>
          <a:bodyPr>
            <a:normAutofit/>
          </a:bodyPr>
          <a:lstStyle/>
          <a:p>
            <a:pPr algn="ctr"/>
            <a:r>
              <a:rPr lang="uk-UA" dirty="0"/>
              <a:t>  Гендер-флюід</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244402" y="1917626"/>
            <a:ext cx="6655196" cy="4239334"/>
          </a:xfrm>
        </p:spPr>
        <p:txBody>
          <a:bodyPr>
            <a:normAutofit/>
          </a:bodyPr>
          <a:lstStyle/>
          <a:p>
            <a:pPr algn="ctr">
              <a:spcBef>
                <a:spcPts val="600"/>
              </a:spcBef>
            </a:pPr>
            <a:r>
              <a:rPr lang="uk-UA" sz="2800" dirty="0">
                <a:latin typeface="Lato Regular"/>
              </a:rPr>
              <a:t>Означає особу, яка не ототожнюється з одною фіксованою статтю. Термін також використовується для позначення змін статевої ідентифікації чи зміни в експресії з часом, залежно від того, як особа використовує цей термін.</a:t>
            </a:r>
            <a:endParaRPr lang="en-US" sz="2800" dirty="0">
              <a:latin typeface="Lato Regular"/>
            </a:endParaRPr>
          </a:p>
        </p:txBody>
      </p:sp>
    </p:spTree>
    <p:extLst>
      <p:ext uri="{BB962C8B-B14F-4D97-AF65-F5344CB8AC3E}">
        <p14:creationId xmlns:p14="http://schemas.microsoft.com/office/powerpoint/2010/main" val="581871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57150" y="327661"/>
            <a:ext cx="9144000" cy="1714500"/>
          </a:xfrm>
        </p:spPr>
        <p:txBody>
          <a:bodyPr>
            <a:normAutofit/>
          </a:bodyPr>
          <a:lstStyle/>
          <a:p>
            <a:pPr algn="ctr"/>
            <a:r>
              <a:rPr lang="uk-UA" dirty="0"/>
              <a:t> Дослідження гендерної </a:t>
            </a:r>
            <a:br>
              <a:rPr lang="en-US" dirty="0"/>
            </a:br>
            <a:r>
              <a:rPr lang="uk-UA" dirty="0"/>
              <a:t>ідентифікації </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670560" y="2191946"/>
            <a:ext cx="7612380" cy="4193614"/>
          </a:xfrm>
        </p:spPr>
        <p:txBody>
          <a:bodyPr>
            <a:normAutofit/>
          </a:bodyPr>
          <a:lstStyle/>
          <a:p>
            <a:pPr algn="ctr"/>
            <a:r>
              <a:rPr lang="uk-UA" sz="2600" dirty="0">
                <a:latin typeface="Lato Regular"/>
              </a:rPr>
              <a:t>Означає процес, при якому пацієнт може досліджувати гендерну ідентифікацію. Лікування не повинно мати гендерну ідентифікацію (цисгендер, трансгендер чи інше) як за мету терапії. Замість того, пацієнтам слід дозволити досліджувати різні можливості, щоб ліпше зрозуміти, що найкраще підходить для них.</a:t>
            </a:r>
            <a:endParaRPr lang="en-US" sz="2600" dirty="0">
              <a:latin typeface="Lato Regular"/>
            </a:endParaRPr>
          </a:p>
        </p:txBody>
      </p:sp>
    </p:spTree>
    <p:extLst>
      <p:ext uri="{BB962C8B-B14F-4D97-AF65-F5344CB8AC3E}">
        <p14:creationId xmlns:p14="http://schemas.microsoft.com/office/powerpoint/2010/main" val="3108984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20355"/>
            <a:ext cx="7534430" cy="1143000"/>
          </a:xfrm>
        </p:spPr>
        <p:txBody>
          <a:bodyPr>
            <a:normAutofit/>
          </a:bodyPr>
          <a:lstStyle/>
          <a:p>
            <a:pPr algn="ctr"/>
            <a:r>
              <a:rPr lang="uk-UA" dirty="0"/>
              <a:t> Гендерна невідповідність</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015281" y="1917626"/>
            <a:ext cx="7113438" cy="2938995"/>
          </a:xfrm>
        </p:spPr>
        <p:txBody>
          <a:bodyPr>
            <a:normAutofit/>
          </a:bodyPr>
          <a:lstStyle/>
          <a:p>
            <a:pPr algn="ctr"/>
            <a:r>
              <a:rPr lang="uk-UA" sz="2800" dirty="0">
                <a:latin typeface="Lato Regular"/>
              </a:rPr>
              <a:t>Стосується осіб, гендерна приналежність яких при народженні та гендерна ідентифікація не відповідають одна одній</a:t>
            </a:r>
            <a:endParaRPr lang="en-US" sz="2800" dirty="0">
              <a:latin typeface="Lato Regular"/>
            </a:endParaRPr>
          </a:p>
        </p:txBody>
      </p:sp>
    </p:spTree>
    <p:extLst>
      <p:ext uri="{BB962C8B-B14F-4D97-AF65-F5344CB8AC3E}">
        <p14:creationId xmlns:p14="http://schemas.microsoft.com/office/powerpoint/2010/main" val="3448237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04785" y="182880"/>
            <a:ext cx="7534430" cy="2339025"/>
          </a:xfrm>
        </p:spPr>
        <p:txBody>
          <a:bodyPr>
            <a:normAutofit/>
          </a:bodyPr>
          <a:lstStyle/>
          <a:p>
            <a:pPr algn="ctr"/>
            <a:r>
              <a:rPr lang="uk-UA" dirty="0"/>
              <a:t> </a:t>
            </a:r>
            <a:r>
              <a:rPr lang="ru-RU" sz="4000" dirty="0"/>
              <a:t>Гендерний неконформіст</a:t>
            </a:r>
            <a:br>
              <a:rPr lang="ru-RU" sz="4000" dirty="0"/>
            </a:br>
            <a:r>
              <a:rPr lang="ru-RU" sz="4000" dirty="0"/>
              <a:t>Гендерна варіативність</a:t>
            </a:r>
            <a:br>
              <a:rPr lang="ru-RU" sz="4000" dirty="0"/>
            </a:br>
            <a:r>
              <a:rPr lang="ru-RU" sz="4000" dirty="0"/>
              <a:t>Гендерна експансивність</a:t>
            </a:r>
            <a:endParaRPr lang="uk-UA" sz="4000"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225352" y="2859892"/>
            <a:ext cx="6693296" cy="3220868"/>
          </a:xfrm>
        </p:spPr>
        <p:txBody>
          <a:bodyPr>
            <a:normAutofit/>
          </a:bodyPr>
          <a:lstStyle/>
          <a:p>
            <a:pPr algn="ctr"/>
            <a:r>
              <a:rPr lang="uk-UA" sz="2800" dirty="0">
                <a:latin typeface="Lato Regular"/>
              </a:rPr>
              <a:t>Широкий термін, що стосується людей, які не поводять себе відповідно до традиційних очікувань щодо своєї статі або чия гендерна експресія не вписується в жодну категорію</a:t>
            </a:r>
            <a:endParaRPr lang="en-US" sz="2800" dirty="0">
              <a:latin typeface="Lato Regular"/>
            </a:endParaRPr>
          </a:p>
        </p:txBody>
      </p:sp>
    </p:spTree>
    <p:extLst>
      <p:ext uri="{BB962C8B-B14F-4D97-AF65-F5344CB8AC3E}">
        <p14:creationId xmlns:p14="http://schemas.microsoft.com/office/powerpoint/2010/main" val="721728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04785" y="198120"/>
            <a:ext cx="7534430" cy="2179319"/>
          </a:xfrm>
        </p:spPr>
        <p:txBody>
          <a:bodyPr>
            <a:normAutofit fontScale="90000"/>
          </a:bodyPr>
          <a:lstStyle/>
          <a:p>
            <a:pPr algn="ctr"/>
            <a:r>
              <a:rPr lang="uk-UA" dirty="0"/>
              <a:t> </a:t>
            </a:r>
            <a:r>
              <a:rPr lang="ru-RU" dirty="0"/>
              <a:t>Перепризначення статі</a:t>
            </a:r>
            <a:br>
              <a:rPr lang="ru-RU" dirty="0"/>
            </a:br>
            <a:r>
              <a:rPr lang="ru-RU" dirty="0"/>
              <a:t>Захід для підтвердження статі</a:t>
            </a:r>
            <a:br>
              <a:rPr lang="ru-RU" dirty="0"/>
            </a:br>
            <a:r>
              <a:rPr lang="ru-RU" dirty="0"/>
              <a:t>Захід для підтвердження статі</a:t>
            </a:r>
            <a:endParaRPr lang="uk-UA"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689610" y="2768138"/>
            <a:ext cx="7764780" cy="3751654"/>
          </a:xfrm>
        </p:spPr>
        <p:txBody>
          <a:bodyPr>
            <a:normAutofit/>
          </a:bodyPr>
          <a:lstStyle/>
          <a:p>
            <a:pPr algn="ctr"/>
            <a:r>
              <a:rPr lang="uk-UA" sz="2800" dirty="0">
                <a:latin typeface="Lato Regular"/>
              </a:rPr>
              <a:t>Означає процедуру лікування тих, хто хоче адаптувати своє тіло до усвідомленої статі за допомогою гормонів та/або хірургічного втручання. Також називається лікуванням, що підтверджує стать, або затверджує її.</a:t>
            </a:r>
            <a:endParaRPr lang="en-US" sz="2800" dirty="0">
              <a:latin typeface="Lato Regular"/>
            </a:endParaRPr>
          </a:p>
        </p:txBody>
      </p:sp>
    </p:spTree>
    <p:extLst>
      <p:ext uri="{BB962C8B-B14F-4D97-AF65-F5344CB8AC3E}">
        <p14:creationId xmlns:p14="http://schemas.microsoft.com/office/powerpoint/2010/main" val="1649727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AA1F7DD-845F-4E1C-9486-2369A8CE49D9}"/>
              </a:ext>
            </a:extLst>
          </p:cNvPr>
          <p:cNvGrpSpPr/>
          <p:nvPr/>
        </p:nvGrpSpPr>
        <p:grpSpPr>
          <a:xfrm>
            <a:off x="55659" y="79513"/>
            <a:ext cx="9088342" cy="6778487"/>
            <a:chOff x="55659" y="79514"/>
            <a:chExt cx="9088342" cy="6778487"/>
          </a:xfrm>
        </p:grpSpPr>
        <p:pic>
          <p:nvPicPr>
            <p:cNvPr id="3" name="Picture 2" descr="A screenshot of a cell phone&#10;&#10;Description automatically generated">
              <a:extLst>
                <a:ext uri="{FF2B5EF4-FFF2-40B4-BE49-F238E27FC236}">
                  <a16:creationId xmlns:a16="http://schemas.microsoft.com/office/drawing/2014/main" id="{FD73039C-7AA8-41DC-922C-55FEBE59D2EF}"/>
                </a:ext>
              </a:extLst>
            </p:cNvPr>
            <p:cNvPicPr>
              <a:picLocks noChangeAspect="1"/>
            </p:cNvPicPr>
            <p:nvPr/>
          </p:nvPicPr>
          <p:blipFill>
            <a:blip r:embed="rId3"/>
            <a:stretch>
              <a:fillRect/>
            </a:stretch>
          </p:blipFill>
          <p:spPr>
            <a:xfrm>
              <a:off x="55659" y="79514"/>
              <a:ext cx="9088342" cy="6778487"/>
            </a:xfrm>
            <a:prstGeom prst="rect">
              <a:avLst/>
            </a:prstGeom>
          </p:spPr>
        </p:pic>
        <p:sp>
          <p:nvSpPr>
            <p:cNvPr id="4" name="TextBox 3">
              <a:extLst>
                <a:ext uri="{FF2B5EF4-FFF2-40B4-BE49-F238E27FC236}">
                  <a16:creationId xmlns:a16="http://schemas.microsoft.com/office/drawing/2014/main" id="{C7BDF98E-71A2-4F5B-A4DB-5548D7043F11}"/>
                </a:ext>
              </a:extLst>
            </p:cNvPr>
            <p:cNvSpPr txBox="1"/>
            <p:nvPr/>
          </p:nvSpPr>
          <p:spPr>
            <a:xfrm>
              <a:off x="55659" y="79514"/>
              <a:ext cx="9032682" cy="1415332"/>
            </a:xfrm>
            <a:prstGeom prst="rect">
              <a:avLst/>
            </a:prstGeom>
            <a:solidFill>
              <a:schemeClr val="bg1"/>
            </a:solidFill>
          </p:spPr>
          <p:txBody>
            <a:bodyPr wrap="square" rtlCol="0">
              <a:noAutofit/>
            </a:bodyPr>
            <a:lstStyle/>
            <a:p>
              <a:r>
                <a:rPr lang="uk-UA" sz="3200" dirty="0" err="1">
                  <a:solidFill>
                    <a:srgbClr val="000000"/>
                  </a:solidFill>
                  <a:latin typeface="+mj-lt"/>
                </a:rPr>
                <a:t>Трансгендерним</a:t>
              </a:r>
              <a:r>
                <a:rPr lang="uk-UA" sz="3200" dirty="0">
                  <a:solidFill>
                    <a:srgbClr val="000000"/>
                  </a:solidFill>
                  <a:latin typeface="+mj-lt"/>
                </a:rPr>
                <a:t> людям має бути дозволено користуватися вбиральнею тієї статі, з якою вони себе ідентифікують.</a:t>
              </a:r>
            </a:p>
          </p:txBody>
        </p:sp>
        <p:sp>
          <p:nvSpPr>
            <p:cNvPr id="5" name="TextBox 4">
              <a:extLst>
                <a:ext uri="{FF2B5EF4-FFF2-40B4-BE49-F238E27FC236}">
                  <a16:creationId xmlns:a16="http://schemas.microsoft.com/office/drawing/2014/main" id="{67C1E2C9-6FFF-445C-BEB7-9D4ED379800B}"/>
                </a:ext>
              </a:extLst>
            </p:cNvPr>
            <p:cNvSpPr txBox="1"/>
            <p:nvPr/>
          </p:nvSpPr>
          <p:spPr>
            <a:xfrm>
              <a:off x="7760474" y="1741336"/>
              <a:ext cx="1232451" cy="369332"/>
            </a:xfrm>
            <a:prstGeom prst="rect">
              <a:avLst/>
            </a:prstGeom>
            <a:solidFill>
              <a:schemeClr val="bg1"/>
            </a:solidFill>
          </p:spPr>
          <p:txBody>
            <a:bodyPr wrap="square" rtlCol="0">
              <a:normAutofit/>
            </a:bodyPr>
            <a:lstStyle/>
            <a:p>
              <a:pPr algn="ctr"/>
              <a:r>
                <a:rPr lang="en-US" dirty="0">
                  <a:solidFill>
                    <a:srgbClr val="000000"/>
                  </a:solidFill>
                </a:rPr>
                <a:t>TOTAL</a:t>
              </a:r>
            </a:p>
          </p:txBody>
        </p:sp>
        <p:sp>
          <p:nvSpPr>
            <p:cNvPr id="6" name="TextBox 5">
              <a:extLst>
                <a:ext uri="{FF2B5EF4-FFF2-40B4-BE49-F238E27FC236}">
                  <a16:creationId xmlns:a16="http://schemas.microsoft.com/office/drawing/2014/main" id="{F32ED914-7970-40BA-8A2A-6CCF4CBA88DB}"/>
                </a:ext>
              </a:extLst>
            </p:cNvPr>
            <p:cNvSpPr txBox="1"/>
            <p:nvPr/>
          </p:nvSpPr>
          <p:spPr>
            <a:xfrm>
              <a:off x="572495" y="1741336"/>
              <a:ext cx="1852653" cy="369332"/>
            </a:xfrm>
            <a:prstGeom prst="rect">
              <a:avLst/>
            </a:prstGeom>
            <a:solidFill>
              <a:schemeClr val="bg1"/>
            </a:solidFill>
          </p:spPr>
          <p:txBody>
            <a:bodyPr wrap="square" rtlCol="0">
              <a:normAutofit/>
            </a:bodyPr>
            <a:lstStyle/>
            <a:p>
              <a:endParaRPr lang="en-US" dirty="0">
                <a:solidFill>
                  <a:srgbClr val="000000"/>
                </a:solidFill>
              </a:endParaRPr>
            </a:p>
          </p:txBody>
        </p:sp>
        <p:sp>
          <p:nvSpPr>
            <p:cNvPr id="7" name="TextBox 6">
              <a:extLst>
                <a:ext uri="{FF2B5EF4-FFF2-40B4-BE49-F238E27FC236}">
                  <a16:creationId xmlns:a16="http://schemas.microsoft.com/office/drawing/2014/main" id="{2EA7482D-0851-42EE-874C-1021AF032EB3}"/>
                </a:ext>
              </a:extLst>
            </p:cNvPr>
            <p:cNvSpPr txBox="1"/>
            <p:nvPr/>
          </p:nvSpPr>
          <p:spPr>
            <a:xfrm>
              <a:off x="2793560" y="1744908"/>
              <a:ext cx="1852653" cy="365760"/>
            </a:xfrm>
            <a:prstGeom prst="rect">
              <a:avLst/>
            </a:prstGeom>
            <a:solidFill>
              <a:schemeClr val="bg1"/>
            </a:solidFill>
          </p:spPr>
          <p:txBody>
            <a:bodyPr wrap="square" rtlCol="0">
              <a:normAutofit/>
            </a:bodyPr>
            <a:lstStyle/>
            <a:p>
              <a:endParaRPr lang="en-US" dirty="0">
                <a:solidFill>
                  <a:srgbClr val="000000"/>
                </a:solidFill>
              </a:endParaRPr>
            </a:p>
          </p:txBody>
        </p:sp>
      </p:grpSp>
      <p:sp>
        <p:nvSpPr>
          <p:cNvPr id="2" name="TextBox 1"/>
          <p:cNvSpPr txBox="1"/>
          <p:nvPr/>
        </p:nvSpPr>
        <p:spPr>
          <a:xfrm>
            <a:off x="809483" y="1744908"/>
            <a:ext cx="1691203" cy="646331"/>
          </a:xfrm>
          <a:prstGeom prst="rect">
            <a:avLst/>
          </a:prstGeom>
          <a:noFill/>
        </p:spPr>
        <p:txBody>
          <a:bodyPr wrap="square" rtlCol="0">
            <a:spAutoFit/>
          </a:bodyPr>
          <a:lstStyle/>
          <a:p>
            <a:r>
              <a:rPr lang="uk-UA" dirty="0"/>
              <a:t>Повністю згоден</a:t>
            </a:r>
          </a:p>
        </p:txBody>
      </p:sp>
      <p:sp>
        <p:nvSpPr>
          <p:cNvPr id="9" name="TextBox 8"/>
          <p:cNvSpPr txBox="1"/>
          <p:nvPr/>
        </p:nvSpPr>
        <p:spPr>
          <a:xfrm>
            <a:off x="2793560" y="1744908"/>
            <a:ext cx="2637084" cy="369332"/>
          </a:xfrm>
          <a:prstGeom prst="rect">
            <a:avLst/>
          </a:prstGeom>
          <a:noFill/>
        </p:spPr>
        <p:txBody>
          <a:bodyPr wrap="square" rtlCol="0">
            <a:spAutoFit/>
          </a:bodyPr>
          <a:lstStyle/>
          <a:p>
            <a:r>
              <a:rPr lang="uk-UA" dirty="0"/>
              <a:t>Абсолютно не згоден</a:t>
            </a:r>
          </a:p>
        </p:txBody>
      </p:sp>
    </p:spTree>
    <p:extLst>
      <p:ext uri="{BB962C8B-B14F-4D97-AF65-F5344CB8AC3E}">
        <p14:creationId xmlns:p14="http://schemas.microsoft.com/office/powerpoint/2010/main" val="1621108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0" y="15240"/>
            <a:ext cx="9144000" cy="3589020"/>
          </a:xfrm>
        </p:spPr>
        <p:txBody>
          <a:bodyPr>
            <a:normAutofit/>
          </a:bodyPr>
          <a:lstStyle/>
          <a:p>
            <a:pPr algn="ctr"/>
            <a:r>
              <a:rPr lang="uk-UA" dirty="0"/>
              <a:t> </a:t>
            </a:r>
            <a:r>
              <a:rPr lang="ru-RU" sz="4000" dirty="0"/>
              <a:t>Операція по перепризначенню статі</a:t>
            </a:r>
            <a:br>
              <a:rPr lang="ru-RU" sz="4000" dirty="0"/>
            </a:br>
            <a:r>
              <a:rPr lang="ru-RU" sz="4000" dirty="0"/>
              <a:t>Підтверджуючі стать/затверджуючі стать операції</a:t>
            </a:r>
            <a:br>
              <a:rPr lang="ru-RU" sz="4000" dirty="0"/>
            </a:br>
            <a:r>
              <a:rPr lang="ru-RU" sz="4000" dirty="0"/>
              <a:t>Операція з переназначення статі (старий термін)</a:t>
            </a:r>
            <a:endParaRPr lang="uk-UA"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620124" y="3898827"/>
            <a:ext cx="6086633" cy="1938094"/>
          </a:xfrm>
        </p:spPr>
        <p:txBody>
          <a:bodyPr>
            <a:normAutofit/>
          </a:bodyPr>
          <a:lstStyle/>
          <a:p>
            <a:pPr algn="ctr"/>
            <a:r>
              <a:rPr lang="uk-UA" sz="2800" dirty="0">
                <a:latin typeface="Lato Regular"/>
              </a:rPr>
              <a:t>Відноситься лише до хірургічного компонента переназначення статі</a:t>
            </a:r>
            <a:endParaRPr lang="en-US" sz="2800" dirty="0">
              <a:latin typeface="Lato Regular"/>
            </a:endParaRPr>
          </a:p>
        </p:txBody>
      </p:sp>
    </p:spTree>
    <p:extLst>
      <p:ext uri="{BB962C8B-B14F-4D97-AF65-F5344CB8AC3E}">
        <p14:creationId xmlns:p14="http://schemas.microsoft.com/office/powerpoint/2010/main" val="2258677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274635"/>
            <a:ext cx="7534430" cy="1143000"/>
          </a:xfrm>
        </p:spPr>
        <p:txBody>
          <a:bodyPr>
            <a:normAutofit/>
          </a:bodyPr>
          <a:lstStyle/>
          <a:p>
            <a:pPr algn="ctr"/>
            <a:r>
              <a:rPr lang="uk-UA" dirty="0"/>
              <a:t> Гендерна роль</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226820" y="1917626"/>
            <a:ext cx="6690360" cy="4117413"/>
          </a:xfrm>
        </p:spPr>
        <p:txBody>
          <a:bodyPr>
            <a:normAutofit fontScale="92500" lnSpcReduction="10000"/>
          </a:bodyPr>
          <a:lstStyle/>
          <a:p>
            <a:pPr algn="ctr"/>
            <a:r>
              <a:rPr lang="uk-UA" sz="2800" dirty="0">
                <a:solidFill>
                  <a:schemeClr val="tx1"/>
                </a:solidFill>
                <a:latin typeface="Lato Regular"/>
              </a:rPr>
              <a:t>Характеристика, яку культура вважає "чоловічою" чи "жіночою</a:t>
            </a:r>
            <a:r>
              <a:rPr lang="en-US" sz="2800" dirty="0">
                <a:solidFill>
                  <a:schemeClr val="tx1"/>
                </a:solidFill>
                <a:latin typeface="Lato Regular"/>
              </a:rPr>
              <a:t>.</a:t>
            </a:r>
            <a:r>
              <a:rPr lang="uk-UA" sz="2800" dirty="0">
                <a:solidFill>
                  <a:schemeClr val="tx1"/>
                </a:solidFill>
                <a:latin typeface="Lato Regular"/>
              </a:rPr>
              <a:t>“</a:t>
            </a:r>
            <a:endParaRPr lang="en-US" sz="2800" dirty="0">
              <a:solidFill>
                <a:schemeClr val="tx1"/>
              </a:solidFill>
              <a:latin typeface="Lato Regular"/>
            </a:endParaRPr>
          </a:p>
          <a:p>
            <a:endParaRPr lang="en-US" sz="2800" dirty="0">
              <a:solidFill>
                <a:schemeClr val="tx1"/>
              </a:solidFill>
              <a:latin typeface="Lato Regular"/>
            </a:endParaRPr>
          </a:p>
          <a:p>
            <a:pPr algn="ctr"/>
            <a:r>
              <a:rPr lang="uk-UA" sz="2800" dirty="0">
                <a:solidFill>
                  <a:schemeClr val="tx1"/>
                </a:solidFill>
                <a:latin typeface="Lato Regular"/>
              </a:rPr>
              <a:t>Посилається на поведінку, ставлення та риси особистості, які суспільство визначає як чоловічі чи жіночі та/або те, що суспільство асоціює або вважає типовими для соціальної ролі чоловіка чи жінки.</a:t>
            </a:r>
            <a:endParaRPr lang="en-US" sz="2800" dirty="0">
              <a:solidFill>
                <a:schemeClr val="tx1"/>
              </a:solidFill>
              <a:latin typeface="Lato Regular"/>
            </a:endParaRPr>
          </a:p>
          <a:p>
            <a:endParaRPr lang="en-US" sz="2800" dirty="0">
              <a:solidFill>
                <a:schemeClr val="tx1"/>
              </a:solidFill>
              <a:latin typeface="Lato Regular"/>
            </a:endParaRPr>
          </a:p>
        </p:txBody>
      </p:sp>
    </p:spTree>
    <p:extLst>
      <p:ext uri="{BB962C8B-B14F-4D97-AF65-F5344CB8AC3E}">
        <p14:creationId xmlns:p14="http://schemas.microsoft.com/office/powerpoint/2010/main" val="163024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282255"/>
            <a:ext cx="7534430" cy="1143000"/>
          </a:xfrm>
        </p:spPr>
        <p:txBody>
          <a:bodyPr>
            <a:normAutofit fontScale="90000"/>
          </a:bodyPr>
          <a:lstStyle/>
          <a:p>
            <a:pPr algn="ctr"/>
            <a:r>
              <a:rPr lang="uk-UA" dirty="0"/>
              <a:t> Гендерний перехід/транзиція</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085850" y="1917626"/>
            <a:ext cx="6972300" cy="4018354"/>
          </a:xfrm>
        </p:spPr>
        <p:txBody>
          <a:bodyPr>
            <a:normAutofit/>
          </a:bodyPr>
          <a:lstStyle/>
          <a:p>
            <a:pPr algn="ctr"/>
            <a:r>
              <a:rPr lang="uk-UA" sz="2800" dirty="0">
                <a:solidFill>
                  <a:schemeClr val="tx1"/>
                </a:solidFill>
                <a:latin typeface="Lato Regular"/>
              </a:rPr>
              <a:t>Означає процес, під час якого трансгендерні особи змінюють свої фізичні, соціальні та / або юридичні характеристики, що відповідають затвердженій статевій ідентифікації. В пубертатний період діти можуть обрати соціальну транзицію.</a:t>
            </a:r>
            <a:endParaRPr lang="en-US" sz="2800" dirty="0">
              <a:solidFill>
                <a:schemeClr val="tx1"/>
              </a:solidFill>
              <a:latin typeface="Lato Regular"/>
            </a:endParaRPr>
          </a:p>
        </p:txBody>
      </p:sp>
    </p:spTree>
    <p:extLst>
      <p:ext uri="{BB962C8B-B14F-4D97-AF65-F5344CB8AC3E}">
        <p14:creationId xmlns:p14="http://schemas.microsoft.com/office/powerpoint/2010/main" val="3637140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04785" y="305115"/>
            <a:ext cx="7534430" cy="1143000"/>
          </a:xfrm>
        </p:spPr>
        <p:txBody>
          <a:bodyPr>
            <a:normAutofit/>
          </a:bodyPr>
          <a:lstStyle/>
          <a:p>
            <a:pPr algn="ctr"/>
            <a:r>
              <a:rPr lang="uk-UA" dirty="0"/>
              <a:t> Гомофобія</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409700" y="2085267"/>
            <a:ext cx="6324600" cy="1656154"/>
          </a:xfrm>
        </p:spPr>
        <p:txBody>
          <a:bodyPr>
            <a:normAutofit/>
          </a:bodyPr>
          <a:lstStyle/>
          <a:p>
            <a:pPr algn="ctr">
              <a:lnSpc>
                <a:spcPct val="100000"/>
              </a:lnSpc>
              <a:spcBef>
                <a:spcPts val="0"/>
              </a:spcBef>
            </a:pPr>
            <a:r>
              <a:rPr lang="ru-RU" sz="2800" dirty="0">
                <a:latin typeface="Lato Regular"/>
              </a:rPr>
              <a:t>Страх чи ненависть, або дискомфорт відносно людей, яких приваблюють представники тієї самої статі</a:t>
            </a:r>
          </a:p>
        </p:txBody>
      </p:sp>
    </p:spTree>
    <p:extLst>
      <p:ext uri="{BB962C8B-B14F-4D97-AF65-F5344CB8AC3E}">
        <p14:creationId xmlns:p14="http://schemas.microsoft.com/office/powerpoint/2010/main" val="3410622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12735"/>
            <a:ext cx="7534430" cy="1143000"/>
          </a:xfrm>
        </p:spPr>
        <p:txBody>
          <a:bodyPr>
            <a:normAutofit/>
          </a:bodyPr>
          <a:lstStyle/>
          <a:p>
            <a:pPr algn="ctr"/>
            <a:r>
              <a:rPr lang="uk-UA" dirty="0"/>
              <a:t> Небінарні</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914525" y="1917626"/>
            <a:ext cx="5314950" cy="4094554"/>
          </a:xfrm>
        </p:spPr>
        <p:txBody>
          <a:bodyPr>
            <a:normAutofit/>
          </a:bodyPr>
          <a:lstStyle/>
          <a:p>
            <a:pPr algn="ctr">
              <a:lnSpc>
                <a:spcPct val="100000"/>
              </a:lnSpc>
              <a:spcBef>
                <a:spcPts val="0"/>
              </a:spcBef>
            </a:pPr>
            <a:r>
              <a:rPr lang="uk-UA" sz="2800" dirty="0">
                <a:solidFill>
                  <a:schemeClr val="tx1"/>
                </a:solidFill>
                <a:latin typeface="Lato Regular"/>
              </a:rPr>
              <a:t>Термін відноситься до особи, яка не ідентифікується виключно як чоловік чи жінка.</a:t>
            </a:r>
            <a:br>
              <a:rPr lang="uk-UA" sz="2800" dirty="0">
                <a:solidFill>
                  <a:schemeClr val="tx1"/>
                </a:solidFill>
                <a:latin typeface="Lato Regular"/>
              </a:rPr>
            </a:br>
            <a:br>
              <a:rPr lang="uk-UA" sz="2800" dirty="0">
                <a:solidFill>
                  <a:schemeClr val="tx1"/>
                </a:solidFill>
                <a:latin typeface="Lato Regular"/>
              </a:rPr>
            </a:br>
            <a:r>
              <a:rPr lang="uk-UA" sz="2800" dirty="0">
                <a:solidFill>
                  <a:schemeClr val="tx1"/>
                </a:solidFill>
                <a:latin typeface="Lato Regular"/>
              </a:rPr>
              <a:t>Небінарні особи можуть ідентифікуватися як чоловік та жінка, посеред, або як цілком поза цими категоріями.</a:t>
            </a:r>
            <a:endParaRPr lang="en-US" sz="2800" dirty="0">
              <a:solidFill>
                <a:schemeClr val="tx1"/>
              </a:solidFill>
              <a:latin typeface="Lato Regular"/>
            </a:endParaRPr>
          </a:p>
        </p:txBody>
      </p:sp>
    </p:spTree>
    <p:extLst>
      <p:ext uri="{BB962C8B-B14F-4D97-AF65-F5344CB8AC3E}">
        <p14:creationId xmlns:p14="http://schemas.microsoft.com/office/powerpoint/2010/main" val="3525412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12735"/>
            <a:ext cx="7534430" cy="1143000"/>
          </a:xfrm>
        </p:spPr>
        <p:txBody>
          <a:bodyPr>
            <a:normAutofit/>
          </a:bodyPr>
          <a:lstStyle/>
          <a:p>
            <a:pPr algn="ctr"/>
            <a:r>
              <a:rPr lang="uk-UA" dirty="0"/>
              <a:t> Пансексуал</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386840" y="1917626"/>
            <a:ext cx="6370320" cy="2943934"/>
          </a:xfrm>
        </p:spPr>
        <p:txBody>
          <a:bodyPr>
            <a:normAutofit/>
          </a:bodyPr>
          <a:lstStyle/>
          <a:p>
            <a:pPr algn="ctr">
              <a:lnSpc>
                <a:spcPct val="100000"/>
              </a:lnSpc>
              <a:spcBef>
                <a:spcPts val="0"/>
              </a:spcBef>
            </a:pPr>
            <a:r>
              <a:rPr lang="uk-UA" sz="2800" dirty="0">
                <a:latin typeface="Lato Regular"/>
              </a:rPr>
              <a:t>Описує того, хто має потенціал до емоційного, романтичного чи сексуального потягу до </a:t>
            </a:r>
            <a:r>
              <a:rPr lang="ru-RU" sz="2800" dirty="0">
                <a:latin typeface="Lato Regular"/>
              </a:rPr>
              <a:t>осіб</a:t>
            </a:r>
            <a:r>
              <a:rPr lang="uk-UA" sz="2800" dirty="0">
                <a:latin typeface="Lato Regular"/>
              </a:rPr>
              <a:t> будь-якої статі, не обов'язково одночасно, однотипно чи в такій же мірі</a:t>
            </a:r>
            <a:endParaRPr lang="en-US" sz="2800" dirty="0">
              <a:latin typeface="Lato Regular"/>
            </a:endParaRPr>
          </a:p>
        </p:txBody>
      </p:sp>
    </p:spTree>
    <p:extLst>
      <p:ext uri="{BB962C8B-B14F-4D97-AF65-F5344CB8AC3E}">
        <p14:creationId xmlns:p14="http://schemas.microsoft.com/office/powerpoint/2010/main" val="2716651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12735"/>
            <a:ext cx="7534430" cy="1143000"/>
          </a:xfrm>
        </p:spPr>
        <p:txBody>
          <a:bodyPr>
            <a:normAutofit/>
          </a:bodyPr>
          <a:lstStyle/>
          <a:p>
            <a:pPr algn="ctr"/>
            <a:r>
              <a:rPr lang="uk-UA" dirty="0"/>
              <a:t> Сумнівний</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544003" y="1917626"/>
            <a:ext cx="6055995" cy="2479114"/>
          </a:xfrm>
        </p:spPr>
        <p:txBody>
          <a:bodyPr>
            <a:normAutofit/>
          </a:bodyPr>
          <a:lstStyle/>
          <a:p>
            <a:pPr algn="ctr">
              <a:lnSpc>
                <a:spcPct val="100000"/>
              </a:lnSpc>
              <a:spcBef>
                <a:spcPts val="0"/>
              </a:spcBef>
            </a:pPr>
            <a:r>
              <a:rPr lang="uk-UA" sz="2800" dirty="0">
                <a:solidFill>
                  <a:schemeClr val="tx1"/>
                </a:solidFill>
                <a:latin typeface="Lato Regular"/>
              </a:rPr>
              <a:t>Термін, що описує людей, які знаходяться в процесі вивчення своєї сексуальної орієнтації або гендерної приналежність</a:t>
            </a:r>
            <a:endParaRPr lang="en-US" sz="2800" dirty="0">
              <a:solidFill>
                <a:schemeClr val="tx1"/>
              </a:solidFill>
              <a:latin typeface="Lato Regular"/>
            </a:endParaRPr>
          </a:p>
        </p:txBody>
      </p:sp>
    </p:spTree>
    <p:extLst>
      <p:ext uri="{BB962C8B-B14F-4D97-AF65-F5344CB8AC3E}">
        <p14:creationId xmlns:p14="http://schemas.microsoft.com/office/powerpoint/2010/main" val="1851075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04785" y="243840"/>
            <a:ext cx="7534430" cy="1704266"/>
          </a:xfrm>
        </p:spPr>
        <p:txBody>
          <a:bodyPr>
            <a:normAutofit/>
          </a:bodyPr>
          <a:lstStyle/>
          <a:p>
            <a:pPr algn="ctr"/>
            <a:r>
              <a:rPr lang="uk-UA" dirty="0"/>
              <a:t> Сексуальність</a:t>
            </a:r>
            <a:br>
              <a:rPr lang="uk-UA" dirty="0"/>
            </a:br>
            <a:r>
              <a:rPr lang="uk-UA" dirty="0"/>
              <a:t>Сексуальна орієнтація </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379220" y="2481506"/>
            <a:ext cx="6111239" cy="2151454"/>
          </a:xfrm>
        </p:spPr>
        <p:txBody>
          <a:bodyPr>
            <a:normAutofit fontScale="92500" lnSpcReduction="10000"/>
          </a:bodyPr>
          <a:lstStyle/>
          <a:p>
            <a:pPr algn="ctr"/>
            <a:r>
              <a:rPr lang="uk-UA" sz="3000" dirty="0">
                <a:latin typeface="Lato Regular"/>
              </a:rPr>
              <a:t>Означає тип осіб, на яких спрямована романтична та/або сексуальна привабливість.</a:t>
            </a:r>
            <a:endParaRPr lang="en-US" sz="3000" dirty="0">
              <a:latin typeface="Lato Regular"/>
            </a:endParaRPr>
          </a:p>
          <a:p>
            <a:r>
              <a:rPr lang="ru-RU" sz="2800" dirty="0">
                <a:solidFill>
                  <a:schemeClr val="tx1"/>
                </a:solidFill>
                <a:latin typeface="Lato Regular"/>
              </a:rPr>
              <a:t> </a:t>
            </a:r>
            <a:endParaRPr lang="en-US" sz="2800" dirty="0">
              <a:solidFill>
                <a:schemeClr val="tx1"/>
              </a:solidFill>
              <a:latin typeface="Lato Regular"/>
            </a:endParaRPr>
          </a:p>
        </p:txBody>
      </p:sp>
    </p:spTree>
    <p:extLst>
      <p:ext uri="{BB962C8B-B14F-4D97-AF65-F5344CB8AC3E}">
        <p14:creationId xmlns:p14="http://schemas.microsoft.com/office/powerpoint/2010/main" val="1341342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811362" y="312735"/>
            <a:ext cx="7534430" cy="1143000"/>
          </a:xfrm>
        </p:spPr>
        <p:txBody>
          <a:bodyPr>
            <a:normAutofit/>
          </a:bodyPr>
          <a:lstStyle/>
          <a:p>
            <a:pPr algn="ctr"/>
            <a:r>
              <a:rPr lang="uk-UA" dirty="0"/>
              <a:t> Трансгендер</a:t>
            </a:r>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804785" y="1917626"/>
            <a:ext cx="7534430" cy="4094554"/>
          </a:xfrm>
        </p:spPr>
        <p:txBody>
          <a:bodyPr>
            <a:normAutofit/>
          </a:bodyPr>
          <a:lstStyle/>
          <a:p>
            <a:pPr algn="ctr">
              <a:lnSpc>
                <a:spcPct val="100000"/>
              </a:lnSpc>
              <a:spcBef>
                <a:spcPts val="0"/>
              </a:spcBef>
            </a:pPr>
            <a:r>
              <a:rPr lang="uk-UA" sz="2800" dirty="0">
                <a:latin typeface="Lato Regular"/>
              </a:rPr>
              <a:t>Це термін узагальнюючий людей, чия гендерна ідентифікація та / або гендерна експресія відрізняється від статті, яка, як правило, призначається при народженні. Не всі трансгендерні особи шукають лікування.</a:t>
            </a:r>
            <a:endParaRPr lang="en-US" sz="2800" dirty="0">
              <a:latin typeface="Lato Regular"/>
            </a:endParaRPr>
          </a:p>
          <a:p>
            <a:pPr algn="ctr">
              <a:lnSpc>
                <a:spcPct val="100000"/>
              </a:lnSpc>
              <a:spcBef>
                <a:spcPts val="0"/>
              </a:spcBef>
            </a:pPr>
            <a:r>
              <a:rPr lang="uk-UA" sz="2800" dirty="0">
                <a:solidFill>
                  <a:schemeClr val="tx1"/>
                </a:solidFill>
                <a:latin typeface="Lato Regular"/>
              </a:rPr>
              <a:t>.</a:t>
            </a:r>
            <a:endParaRPr lang="en-US" sz="2800" dirty="0">
              <a:solidFill>
                <a:schemeClr val="tx1"/>
              </a:solidFill>
              <a:latin typeface="Lato Regular"/>
            </a:endParaRPr>
          </a:p>
        </p:txBody>
      </p:sp>
    </p:spTree>
    <p:extLst>
      <p:ext uri="{BB962C8B-B14F-4D97-AF65-F5344CB8AC3E}">
        <p14:creationId xmlns:p14="http://schemas.microsoft.com/office/powerpoint/2010/main" val="2015584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0" y="670560"/>
            <a:ext cx="9144000" cy="2027235"/>
          </a:xfrm>
        </p:spPr>
        <p:txBody>
          <a:bodyPr>
            <a:normAutofit fontScale="90000"/>
          </a:bodyPr>
          <a:lstStyle/>
          <a:p>
            <a:pPr algn="ctr"/>
            <a:r>
              <a:rPr lang="uk-UA" dirty="0"/>
              <a:t> </a:t>
            </a:r>
            <a:r>
              <a:rPr lang="ru-RU" dirty="0"/>
              <a:t>Трансгендерний чоловік</a:t>
            </a:r>
            <a:br>
              <a:rPr lang="ru-RU" dirty="0"/>
            </a:br>
            <a:r>
              <a:rPr lang="ru-RU" dirty="0"/>
              <a:t>Транс-чоловік</a:t>
            </a:r>
            <a:br>
              <a:rPr lang="ru-RU" dirty="0"/>
            </a:br>
            <a:r>
              <a:rPr lang="ru-RU" dirty="0"/>
              <a:t>“З жінки в чоловіка”</a:t>
            </a:r>
            <a:br>
              <a:rPr lang="ru-RU" dirty="0"/>
            </a:br>
            <a:endParaRPr lang="uk-UA"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784984" y="2862506"/>
            <a:ext cx="6002655" cy="2486734"/>
          </a:xfrm>
        </p:spPr>
        <p:txBody>
          <a:bodyPr>
            <a:normAutofit/>
          </a:bodyPr>
          <a:lstStyle/>
          <a:p>
            <a:pPr algn="ctr">
              <a:lnSpc>
                <a:spcPct val="100000"/>
              </a:lnSpc>
              <a:spcBef>
                <a:spcPts val="0"/>
              </a:spcBef>
            </a:pPr>
            <a:r>
              <a:rPr lang="ru-RU" sz="2800" dirty="0">
                <a:latin typeface="Lato Regular"/>
              </a:rPr>
              <a:t>Відноситься до осіб, стать яких визнана як жіноча при народженні, але які ідентифікують себе та живуть як чоловіки.</a:t>
            </a:r>
          </a:p>
        </p:txBody>
      </p:sp>
    </p:spTree>
    <p:extLst>
      <p:ext uri="{BB962C8B-B14F-4D97-AF65-F5344CB8AC3E}">
        <p14:creationId xmlns:p14="http://schemas.microsoft.com/office/powerpoint/2010/main" val="3091997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3EC76F5-5635-46CA-BDB9-5B8B6EEA7FB7}"/>
              </a:ext>
            </a:extLst>
          </p:cNvPr>
          <p:cNvPicPr>
            <a:picLocks noChangeAspect="1"/>
          </p:cNvPicPr>
          <p:nvPr/>
        </p:nvPicPr>
        <p:blipFill>
          <a:blip r:embed="rId3"/>
          <a:stretch>
            <a:fillRect/>
          </a:stretch>
        </p:blipFill>
        <p:spPr>
          <a:xfrm>
            <a:off x="-55659" y="32327"/>
            <a:ext cx="9144000" cy="6825673"/>
          </a:xfrm>
          <a:prstGeom prst="rect">
            <a:avLst/>
          </a:prstGeom>
        </p:spPr>
      </p:pic>
      <p:grpSp>
        <p:nvGrpSpPr>
          <p:cNvPr id="8" name="Group 7">
            <a:extLst>
              <a:ext uri="{FF2B5EF4-FFF2-40B4-BE49-F238E27FC236}">
                <a16:creationId xmlns:a16="http://schemas.microsoft.com/office/drawing/2014/main" id="{1FB1FDA3-CA77-48A8-A867-1F6EB3BDA4D7}"/>
              </a:ext>
            </a:extLst>
          </p:cNvPr>
          <p:cNvGrpSpPr/>
          <p:nvPr/>
        </p:nvGrpSpPr>
        <p:grpSpPr>
          <a:xfrm>
            <a:off x="55659" y="232901"/>
            <a:ext cx="9032682" cy="1422476"/>
            <a:chOff x="55659" y="230589"/>
            <a:chExt cx="9032682" cy="1422476"/>
          </a:xfrm>
        </p:grpSpPr>
        <p:sp>
          <p:nvSpPr>
            <p:cNvPr id="4" name="TextBox 3">
              <a:extLst>
                <a:ext uri="{FF2B5EF4-FFF2-40B4-BE49-F238E27FC236}">
                  <a16:creationId xmlns:a16="http://schemas.microsoft.com/office/drawing/2014/main" id="{315EFE49-2614-4E1D-A8AB-39750F63C28D}"/>
                </a:ext>
              </a:extLst>
            </p:cNvPr>
            <p:cNvSpPr txBox="1"/>
            <p:nvPr/>
          </p:nvSpPr>
          <p:spPr>
            <a:xfrm>
              <a:off x="55659" y="230589"/>
              <a:ext cx="9032682" cy="906448"/>
            </a:xfrm>
            <a:prstGeom prst="rect">
              <a:avLst/>
            </a:prstGeom>
            <a:solidFill>
              <a:schemeClr val="bg1"/>
            </a:solidFill>
          </p:spPr>
          <p:txBody>
            <a:bodyPr wrap="square" rtlCol="0">
              <a:noAutofit/>
            </a:bodyPr>
            <a:lstStyle/>
            <a:p>
              <a:r>
                <a:rPr lang="en-US" sz="3200" dirty="0">
                  <a:solidFill>
                    <a:srgbClr val="000000"/>
                  </a:solidFill>
                  <a:latin typeface="+mj-lt"/>
                </a:rPr>
                <a:t>“</a:t>
              </a:r>
              <a:r>
                <a:rPr lang="uk-UA" sz="3200" dirty="0">
                  <a:solidFill>
                    <a:srgbClr val="000000"/>
                  </a:solidFill>
                  <a:latin typeface="+mj-lt"/>
                </a:rPr>
                <a:t>Вони мають форму обмеження фізичних можливостей</a:t>
              </a:r>
              <a:r>
                <a:rPr lang="en-US" sz="3200" dirty="0">
                  <a:solidFill>
                    <a:srgbClr val="000000"/>
                  </a:solidFill>
                  <a:latin typeface="+mj-lt"/>
                </a:rPr>
                <a:t>.”</a:t>
              </a:r>
            </a:p>
          </p:txBody>
        </p:sp>
        <p:sp>
          <p:nvSpPr>
            <p:cNvPr id="5" name="TextBox 4">
              <a:extLst>
                <a:ext uri="{FF2B5EF4-FFF2-40B4-BE49-F238E27FC236}">
                  <a16:creationId xmlns:a16="http://schemas.microsoft.com/office/drawing/2014/main" id="{AC3BBA19-E306-418F-B541-08E1B4C0B967}"/>
                </a:ext>
              </a:extLst>
            </p:cNvPr>
            <p:cNvSpPr txBox="1"/>
            <p:nvPr/>
          </p:nvSpPr>
          <p:spPr>
            <a:xfrm>
              <a:off x="572495" y="1272209"/>
              <a:ext cx="1852653" cy="369332"/>
            </a:xfrm>
            <a:prstGeom prst="rect">
              <a:avLst/>
            </a:prstGeom>
            <a:solidFill>
              <a:schemeClr val="bg1"/>
            </a:solidFill>
          </p:spPr>
          <p:txBody>
            <a:bodyPr wrap="square" rtlCol="0">
              <a:normAutofit/>
            </a:bodyPr>
            <a:lstStyle/>
            <a:p>
              <a:r>
                <a:rPr lang="en-US" dirty="0">
                  <a:solidFill>
                    <a:srgbClr val="000000"/>
                  </a:solidFill>
                </a:rPr>
                <a:t>Strongly agree</a:t>
              </a:r>
            </a:p>
          </p:txBody>
        </p:sp>
        <p:sp>
          <p:nvSpPr>
            <p:cNvPr id="6" name="TextBox 5">
              <a:extLst>
                <a:ext uri="{FF2B5EF4-FFF2-40B4-BE49-F238E27FC236}">
                  <a16:creationId xmlns:a16="http://schemas.microsoft.com/office/drawing/2014/main" id="{7274BBC4-A33E-41A1-A515-E1607E342E38}"/>
                </a:ext>
              </a:extLst>
            </p:cNvPr>
            <p:cNvSpPr txBox="1"/>
            <p:nvPr/>
          </p:nvSpPr>
          <p:spPr>
            <a:xfrm>
              <a:off x="2785608" y="1283733"/>
              <a:ext cx="1852653" cy="365760"/>
            </a:xfrm>
            <a:prstGeom prst="rect">
              <a:avLst/>
            </a:prstGeom>
            <a:solidFill>
              <a:schemeClr val="bg1"/>
            </a:solidFill>
          </p:spPr>
          <p:txBody>
            <a:bodyPr wrap="square" rtlCol="0">
              <a:normAutofit/>
            </a:bodyPr>
            <a:lstStyle/>
            <a:p>
              <a:r>
                <a:rPr lang="en-US" dirty="0">
                  <a:solidFill>
                    <a:srgbClr val="000000"/>
                  </a:solidFill>
                </a:rPr>
                <a:t>Somewhat agree</a:t>
              </a:r>
            </a:p>
          </p:txBody>
        </p:sp>
        <p:sp>
          <p:nvSpPr>
            <p:cNvPr id="7" name="TextBox 6">
              <a:extLst>
                <a:ext uri="{FF2B5EF4-FFF2-40B4-BE49-F238E27FC236}">
                  <a16:creationId xmlns:a16="http://schemas.microsoft.com/office/drawing/2014/main" id="{233D694E-EB9D-4CC5-9DD0-4BDF0735251D}"/>
                </a:ext>
              </a:extLst>
            </p:cNvPr>
            <p:cNvSpPr txBox="1"/>
            <p:nvPr/>
          </p:nvSpPr>
          <p:spPr>
            <a:xfrm>
              <a:off x="7855890" y="1283733"/>
              <a:ext cx="1232451" cy="369332"/>
            </a:xfrm>
            <a:prstGeom prst="rect">
              <a:avLst/>
            </a:prstGeom>
            <a:solidFill>
              <a:schemeClr val="bg1"/>
            </a:solidFill>
          </p:spPr>
          <p:txBody>
            <a:bodyPr wrap="square" rtlCol="0">
              <a:normAutofit/>
            </a:bodyPr>
            <a:lstStyle/>
            <a:p>
              <a:pPr algn="ctr"/>
              <a:r>
                <a:rPr lang="en-US" dirty="0">
                  <a:solidFill>
                    <a:srgbClr val="000000"/>
                  </a:solidFill>
                </a:rPr>
                <a:t>TOTAL</a:t>
              </a:r>
            </a:p>
          </p:txBody>
        </p:sp>
      </p:grpSp>
    </p:spTree>
    <p:extLst>
      <p:ext uri="{BB962C8B-B14F-4D97-AF65-F5344CB8AC3E}">
        <p14:creationId xmlns:p14="http://schemas.microsoft.com/office/powerpoint/2010/main" val="1670016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0" y="396240"/>
            <a:ext cx="9144000" cy="2027235"/>
          </a:xfrm>
        </p:spPr>
        <p:txBody>
          <a:bodyPr>
            <a:normAutofit fontScale="90000"/>
          </a:bodyPr>
          <a:lstStyle/>
          <a:p>
            <a:pPr algn="ctr"/>
            <a:r>
              <a:rPr lang="uk-UA" dirty="0"/>
              <a:t> Трансгендерна жінка</a:t>
            </a:r>
            <a:br>
              <a:rPr lang="uk-UA" dirty="0"/>
            </a:br>
            <a:r>
              <a:rPr lang="uk-UA" dirty="0"/>
              <a:t>Транс-жінка</a:t>
            </a:r>
            <a:br>
              <a:rPr lang="uk-UA" dirty="0"/>
            </a:br>
            <a:r>
              <a:rPr lang="ru-RU" dirty="0"/>
              <a:t>“</a:t>
            </a:r>
            <a:r>
              <a:rPr lang="uk-UA" dirty="0"/>
              <a:t>З чоловіка в жінку</a:t>
            </a:r>
            <a:r>
              <a:rPr lang="ru-RU" dirty="0"/>
              <a:t>”</a:t>
            </a:r>
            <a:endParaRPr lang="uk-UA"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226821" y="2862506"/>
            <a:ext cx="6690359" cy="1854274"/>
          </a:xfrm>
        </p:spPr>
        <p:txBody>
          <a:bodyPr>
            <a:normAutofit/>
          </a:bodyPr>
          <a:lstStyle/>
          <a:p>
            <a:pPr algn="ctr">
              <a:lnSpc>
                <a:spcPct val="100000"/>
              </a:lnSpc>
              <a:spcBef>
                <a:spcPts val="0"/>
              </a:spcBef>
            </a:pPr>
            <a:r>
              <a:rPr lang="uk-UA" sz="2800" dirty="0">
                <a:latin typeface="Lato Regular"/>
              </a:rPr>
              <a:t>Відноситься до осіб, стать яких визнана як чоловічка при народженням, але які ідентифікують себе та живуть як жінки</a:t>
            </a:r>
            <a:endParaRPr lang="en-US" sz="2800" dirty="0">
              <a:latin typeface="Lato Regular"/>
            </a:endParaRPr>
          </a:p>
          <a:p>
            <a:pPr algn="ctr">
              <a:lnSpc>
                <a:spcPct val="100000"/>
              </a:lnSpc>
              <a:spcBef>
                <a:spcPts val="0"/>
              </a:spcBef>
            </a:pPr>
            <a:endParaRPr lang="ru-RU" sz="2800" dirty="0">
              <a:latin typeface="Lato Regular"/>
            </a:endParaRPr>
          </a:p>
        </p:txBody>
      </p:sp>
    </p:spTree>
    <p:extLst>
      <p:ext uri="{BB962C8B-B14F-4D97-AF65-F5344CB8AC3E}">
        <p14:creationId xmlns:p14="http://schemas.microsoft.com/office/powerpoint/2010/main" val="3722182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76200" y="182722"/>
            <a:ext cx="9144000" cy="1387155"/>
          </a:xfrm>
        </p:spPr>
        <p:txBody>
          <a:bodyPr>
            <a:normAutofit/>
          </a:bodyPr>
          <a:lstStyle/>
          <a:p>
            <a:pPr algn="ctr"/>
            <a:r>
              <a:rPr lang="uk-UA" dirty="0"/>
              <a:t> </a:t>
            </a:r>
            <a:r>
              <a:rPr lang="ru-RU" dirty="0"/>
              <a:t>Трансфобія</a:t>
            </a:r>
            <a:endParaRPr lang="uk-UA"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1245871" y="1963346"/>
            <a:ext cx="6896099" cy="2486734"/>
          </a:xfrm>
        </p:spPr>
        <p:txBody>
          <a:bodyPr>
            <a:normAutofit/>
          </a:bodyPr>
          <a:lstStyle/>
          <a:p>
            <a:pPr algn="ctr">
              <a:lnSpc>
                <a:spcPct val="100000"/>
              </a:lnSpc>
              <a:spcBef>
                <a:spcPts val="0"/>
              </a:spcBef>
            </a:pPr>
            <a:r>
              <a:rPr lang="ru-RU" sz="2800" dirty="0">
                <a:latin typeface="Lato Regular"/>
              </a:rPr>
              <a:t>Страх чи ненависть, або дискомфорт відносно трансгендерних осіб.</a:t>
            </a:r>
          </a:p>
          <a:p>
            <a:pPr algn="ctr">
              <a:lnSpc>
                <a:spcPct val="100000"/>
              </a:lnSpc>
              <a:spcBef>
                <a:spcPts val="0"/>
              </a:spcBef>
            </a:pPr>
            <a:r>
              <a:rPr lang="ru-RU" sz="2800" dirty="0">
                <a:latin typeface="Lato Regular"/>
              </a:rPr>
              <a:t> </a:t>
            </a:r>
          </a:p>
        </p:txBody>
      </p:sp>
    </p:spTree>
    <p:extLst>
      <p:ext uri="{BB962C8B-B14F-4D97-AF65-F5344CB8AC3E}">
        <p14:creationId xmlns:p14="http://schemas.microsoft.com/office/powerpoint/2010/main" val="331936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0" y="525781"/>
            <a:ext cx="9144000" cy="891540"/>
          </a:xfrm>
        </p:spPr>
        <p:txBody>
          <a:bodyPr>
            <a:normAutofit/>
          </a:bodyPr>
          <a:lstStyle/>
          <a:p>
            <a:pPr algn="ctr"/>
            <a:r>
              <a:rPr lang="uk-UA" dirty="0"/>
              <a:t> </a:t>
            </a:r>
            <a:r>
              <a:rPr lang="ru-RU" dirty="0"/>
              <a:t>Транссексуал</a:t>
            </a:r>
            <a:endParaRPr lang="uk-UA"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205740" y="1996440"/>
            <a:ext cx="8534400" cy="4221480"/>
          </a:xfrm>
        </p:spPr>
        <p:txBody>
          <a:bodyPr>
            <a:noAutofit/>
          </a:bodyPr>
          <a:lstStyle/>
          <a:p>
            <a:pPr algn="ctr"/>
            <a:r>
              <a:rPr lang="uk-UA" sz="2600" dirty="0">
                <a:latin typeface="Lato Regular"/>
              </a:rPr>
              <a:t>Старий термін, що виник у медичних та психологічних спільнотах для ідентифікації осіб, які перманентно змінили стать за допомогою медичного втручання або осіб, які бажають це зробити.</a:t>
            </a:r>
            <a:endParaRPr lang="en-US" sz="2600" dirty="0">
              <a:latin typeface="Lato Regular"/>
            </a:endParaRPr>
          </a:p>
          <a:p>
            <a:pPr algn="ctr"/>
            <a:r>
              <a:rPr lang="en-US" sz="2600" dirty="0">
                <a:latin typeface="Lato Regular"/>
              </a:rPr>
              <a:t> </a:t>
            </a:r>
            <a:br>
              <a:rPr lang="uk-UA" sz="2600" dirty="0">
                <a:latin typeface="Lato Regular"/>
              </a:rPr>
            </a:br>
            <a:r>
              <a:rPr lang="uk-UA" sz="2600" dirty="0">
                <a:latin typeface="Lato Regular"/>
              </a:rPr>
              <a:t>Термін використовувався як синонім до терміну трансгендер, але втратив свою актуальність з часом.</a:t>
            </a:r>
            <a:endParaRPr lang="en-US" sz="2600" dirty="0">
              <a:latin typeface="Lato Regular"/>
            </a:endParaRPr>
          </a:p>
        </p:txBody>
      </p:sp>
    </p:spTree>
    <p:extLst>
      <p:ext uri="{BB962C8B-B14F-4D97-AF65-F5344CB8AC3E}">
        <p14:creationId xmlns:p14="http://schemas.microsoft.com/office/powerpoint/2010/main" val="1646250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88A-AEDB-407C-BAB1-D82C80B040FE}"/>
              </a:ext>
            </a:extLst>
          </p:cNvPr>
          <p:cNvSpPr>
            <a:spLocks noGrp="1"/>
          </p:cNvSpPr>
          <p:nvPr>
            <p:ph type="title"/>
          </p:nvPr>
        </p:nvSpPr>
        <p:spPr>
          <a:xfrm>
            <a:off x="0" y="525781"/>
            <a:ext cx="9144000" cy="891540"/>
          </a:xfrm>
        </p:spPr>
        <p:txBody>
          <a:bodyPr>
            <a:normAutofit/>
          </a:bodyPr>
          <a:lstStyle/>
          <a:p>
            <a:pPr algn="ctr"/>
            <a:r>
              <a:rPr lang="uk-UA" dirty="0"/>
              <a:t> </a:t>
            </a:r>
            <a:r>
              <a:rPr lang="ru-RU" dirty="0"/>
              <a:t>Транссексуал</a:t>
            </a:r>
            <a:endParaRPr lang="uk-UA" dirty="0"/>
          </a:p>
        </p:txBody>
      </p:sp>
      <p:sp>
        <p:nvSpPr>
          <p:cNvPr id="3" name="Text Placeholder 2">
            <a:extLst>
              <a:ext uri="{FF2B5EF4-FFF2-40B4-BE49-F238E27FC236}">
                <a16:creationId xmlns:a16="http://schemas.microsoft.com/office/drawing/2014/main" id="{BDE72E19-8D15-4B24-B921-4E14573DCA57}"/>
              </a:ext>
            </a:extLst>
          </p:cNvPr>
          <p:cNvSpPr>
            <a:spLocks noGrp="1"/>
          </p:cNvSpPr>
          <p:nvPr>
            <p:ph type="body" sz="quarter" idx="10"/>
          </p:nvPr>
        </p:nvSpPr>
        <p:spPr>
          <a:xfrm>
            <a:off x="205740" y="1996440"/>
            <a:ext cx="8534400" cy="4221480"/>
          </a:xfrm>
        </p:spPr>
        <p:txBody>
          <a:bodyPr>
            <a:noAutofit/>
          </a:bodyPr>
          <a:lstStyle/>
          <a:p>
            <a:pPr algn="ctr"/>
            <a:r>
              <a:rPr lang="uk-UA" sz="2600" dirty="0">
                <a:latin typeface="Lato Regular"/>
              </a:rPr>
              <a:t>Старий термін, що виник у медичних та психологічних спільнотах для ідентифікації осіб, які перманентно змінили стать за допомогою медичного втручання або осіб, які бажають це зробити.</a:t>
            </a:r>
            <a:endParaRPr lang="en-US" sz="2600" dirty="0">
              <a:latin typeface="Lato Regular"/>
            </a:endParaRPr>
          </a:p>
          <a:p>
            <a:pPr algn="ctr"/>
            <a:r>
              <a:rPr lang="en-US" sz="2600" dirty="0">
                <a:latin typeface="Lato Regular"/>
              </a:rPr>
              <a:t> </a:t>
            </a:r>
            <a:br>
              <a:rPr lang="uk-UA" sz="2600" dirty="0">
                <a:latin typeface="Lato Regular"/>
              </a:rPr>
            </a:br>
            <a:r>
              <a:rPr lang="uk-UA" sz="2600" dirty="0">
                <a:latin typeface="Lato Regular"/>
              </a:rPr>
              <a:t>Термін використовувався як синонім до терміну трансгендер, але втратив свою актуальність з часом.</a:t>
            </a:r>
            <a:endParaRPr lang="en-US" sz="2600" dirty="0">
              <a:latin typeface="Lato Regular"/>
            </a:endParaRPr>
          </a:p>
        </p:txBody>
      </p:sp>
    </p:spTree>
    <p:extLst>
      <p:ext uri="{BB962C8B-B14F-4D97-AF65-F5344CB8AC3E}">
        <p14:creationId xmlns:p14="http://schemas.microsoft.com/office/powerpoint/2010/main" val="3555656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31800" y="456406"/>
            <a:ext cx="8229600" cy="611187"/>
          </a:xfrm>
        </p:spPr>
        <p:txBody>
          <a:bodyPr>
            <a:normAutofit fontScale="90000"/>
          </a:bodyPr>
          <a:lstStyle/>
          <a:p>
            <a:r>
              <a:rPr lang="uk-UA" dirty="0"/>
              <a:t>Невідповідна стать</a:t>
            </a:r>
            <a:endParaRPr lang="en-US" dirty="0"/>
          </a:p>
        </p:txBody>
      </p:sp>
      <p:pic>
        <p:nvPicPr>
          <p:cNvPr id="4" name="Picture 3" descr="A statue of a person&#10;&#10;Description automatically generated">
            <a:extLst>
              <a:ext uri="{FF2B5EF4-FFF2-40B4-BE49-F238E27FC236}">
                <a16:creationId xmlns:a16="http://schemas.microsoft.com/office/drawing/2014/main" id="{0BE3BED7-9F80-4E1F-96DD-A866F085A93A}"/>
              </a:ext>
            </a:extLst>
          </p:cNvPr>
          <p:cNvPicPr>
            <a:picLocks noChangeAspect="1"/>
          </p:cNvPicPr>
          <p:nvPr/>
        </p:nvPicPr>
        <p:blipFill>
          <a:blip r:embed="rId3"/>
          <a:stretch>
            <a:fillRect/>
          </a:stretch>
        </p:blipFill>
        <p:spPr>
          <a:xfrm>
            <a:off x="2520490" y="1386237"/>
            <a:ext cx="4103021" cy="5471763"/>
          </a:xfrm>
          <a:prstGeom prst="rect">
            <a:avLst/>
          </a:prstGeom>
        </p:spPr>
      </p:pic>
    </p:spTree>
    <p:extLst>
      <p:ext uri="{BB962C8B-B14F-4D97-AF65-F5344CB8AC3E}">
        <p14:creationId xmlns:p14="http://schemas.microsoft.com/office/powerpoint/2010/main" val="1581752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0CA00-86FB-4EBC-B29F-254262EC3462}"/>
              </a:ext>
            </a:extLst>
          </p:cNvPr>
          <p:cNvPicPr>
            <a:picLocks noChangeAspect="1"/>
          </p:cNvPicPr>
          <p:nvPr/>
        </p:nvPicPr>
        <p:blipFill>
          <a:blip r:embed="rId2"/>
          <a:stretch>
            <a:fillRect/>
          </a:stretch>
        </p:blipFill>
        <p:spPr>
          <a:xfrm>
            <a:off x="2572338" y="707737"/>
            <a:ext cx="3474720" cy="2011680"/>
          </a:xfrm>
          <a:prstGeom prst="rect">
            <a:avLst/>
          </a:prstGeom>
        </p:spPr>
      </p:pic>
      <p:pic>
        <p:nvPicPr>
          <p:cNvPr id="6" name="Graphic 5" descr="Woman">
            <a:extLst>
              <a:ext uri="{FF2B5EF4-FFF2-40B4-BE49-F238E27FC236}">
                <a16:creationId xmlns:a16="http://schemas.microsoft.com/office/drawing/2014/main" id="{87FCB0C3-6E5E-4DCF-8EF4-C2AE6CE188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2728" y="1475335"/>
            <a:ext cx="457200" cy="457200"/>
          </a:xfrm>
          <a:prstGeom prst="rect">
            <a:avLst/>
          </a:prstGeom>
        </p:spPr>
      </p:pic>
      <p:pic>
        <p:nvPicPr>
          <p:cNvPr id="8" name="Graphic 7" descr="Man">
            <a:extLst>
              <a:ext uri="{FF2B5EF4-FFF2-40B4-BE49-F238E27FC236}">
                <a16:creationId xmlns:a16="http://schemas.microsoft.com/office/drawing/2014/main" id="{381296C5-A79B-4D61-8A81-006F4E5DD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2000" y="1475335"/>
            <a:ext cx="457200" cy="457200"/>
          </a:xfrm>
          <a:prstGeom prst="rect">
            <a:avLst/>
          </a:prstGeom>
        </p:spPr>
      </p:pic>
      <p:sp>
        <p:nvSpPr>
          <p:cNvPr id="10" name="TextBox 9">
            <a:extLst>
              <a:ext uri="{FF2B5EF4-FFF2-40B4-BE49-F238E27FC236}">
                <a16:creationId xmlns:a16="http://schemas.microsoft.com/office/drawing/2014/main" id="{2722F01D-0F20-495A-99EC-C80258C03F45}"/>
              </a:ext>
            </a:extLst>
          </p:cNvPr>
          <p:cNvSpPr txBox="1"/>
          <p:nvPr/>
        </p:nvSpPr>
        <p:spPr>
          <a:xfrm>
            <a:off x="3237112" y="203140"/>
            <a:ext cx="2061148" cy="523220"/>
          </a:xfrm>
          <a:prstGeom prst="rect">
            <a:avLst/>
          </a:prstGeom>
          <a:noFill/>
        </p:spPr>
        <p:txBody>
          <a:bodyPr wrap="square" rtlCol="0">
            <a:spAutoFit/>
          </a:bodyPr>
          <a:lstStyle/>
          <a:p>
            <a:pPr algn="ctr"/>
            <a:r>
              <a:rPr lang="uk-UA" sz="2800" dirty="0">
                <a:solidFill>
                  <a:srgbClr val="000000"/>
                </a:solidFill>
              </a:rPr>
              <a:t>Немовлята</a:t>
            </a:r>
            <a:endParaRPr lang="en-US" sz="2800" dirty="0">
              <a:solidFill>
                <a:srgbClr val="000000"/>
              </a:solidFill>
            </a:endParaRPr>
          </a:p>
        </p:txBody>
      </p:sp>
      <p:sp>
        <p:nvSpPr>
          <p:cNvPr id="12" name="TextBox 11">
            <a:extLst>
              <a:ext uri="{FF2B5EF4-FFF2-40B4-BE49-F238E27FC236}">
                <a16:creationId xmlns:a16="http://schemas.microsoft.com/office/drawing/2014/main" id="{92377920-2303-4328-82FD-73BBC4534CCC}"/>
              </a:ext>
            </a:extLst>
          </p:cNvPr>
          <p:cNvSpPr txBox="1"/>
          <p:nvPr/>
        </p:nvSpPr>
        <p:spPr>
          <a:xfrm>
            <a:off x="988378" y="1152169"/>
            <a:ext cx="1583961" cy="1200329"/>
          </a:xfrm>
          <a:prstGeom prst="rect">
            <a:avLst/>
          </a:prstGeom>
          <a:noFill/>
        </p:spPr>
        <p:txBody>
          <a:bodyPr wrap="square" rtlCol="0">
            <a:spAutoFit/>
          </a:bodyPr>
          <a:lstStyle/>
          <a:p>
            <a:pPr algn="ctr"/>
            <a:r>
              <a:rPr lang="uk-UA" dirty="0">
                <a:solidFill>
                  <a:srgbClr val="000000"/>
                </a:solidFill>
              </a:rPr>
              <a:t>При народженні визначена дівчинкою</a:t>
            </a:r>
            <a:endParaRPr lang="en-US" dirty="0">
              <a:solidFill>
                <a:srgbClr val="000000"/>
              </a:solidFill>
            </a:endParaRPr>
          </a:p>
        </p:txBody>
      </p:sp>
      <p:sp>
        <p:nvSpPr>
          <p:cNvPr id="13" name="TextBox 12">
            <a:extLst>
              <a:ext uri="{FF2B5EF4-FFF2-40B4-BE49-F238E27FC236}">
                <a16:creationId xmlns:a16="http://schemas.microsoft.com/office/drawing/2014/main" id="{DFAA460A-FC38-4CE5-9C73-05E8664D8ACC}"/>
              </a:ext>
            </a:extLst>
          </p:cNvPr>
          <p:cNvSpPr txBox="1"/>
          <p:nvPr/>
        </p:nvSpPr>
        <p:spPr>
          <a:xfrm>
            <a:off x="5954568" y="1152168"/>
            <a:ext cx="1606395" cy="1200329"/>
          </a:xfrm>
          <a:prstGeom prst="rect">
            <a:avLst/>
          </a:prstGeom>
          <a:noFill/>
        </p:spPr>
        <p:txBody>
          <a:bodyPr wrap="square" rtlCol="0">
            <a:spAutoFit/>
          </a:bodyPr>
          <a:lstStyle/>
          <a:p>
            <a:pPr algn="ctr"/>
            <a:r>
              <a:rPr lang="uk-UA" dirty="0">
                <a:solidFill>
                  <a:srgbClr val="000000"/>
                </a:solidFill>
              </a:rPr>
              <a:t>При народженні визначений хлопчиком </a:t>
            </a:r>
            <a:endParaRPr lang="en-US" dirty="0">
              <a:solidFill>
                <a:srgbClr val="000000"/>
              </a:solidFill>
            </a:endParaRPr>
          </a:p>
        </p:txBody>
      </p:sp>
      <p:grpSp>
        <p:nvGrpSpPr>
          <p:cNvPr id="18" name="Group 17">
            <a:extLst>
              <a:ext uri="{FF2B5EF4-FFF2-40B4-BE49-F238E27FC236}">
                <a16:creationId xmlns:a16="http://schemas.microsoft.com/office/drawing/2014/main" id="{D419DB42-A719-417B-9506-D7C9B5B6F21B}"/>
              </a:ext>
            </a:extLst>
          </p:cNvPr>
          <p:cNvGrpSpPr/>
          <p:nvPr/>
        </p:nvGrpSpPr>
        <p:grpSpPr>
          <a:xfrm>
            <a:off x="2572339" y="3259154"/>
            <a:ext cx="3474720" cy="2338042"/>
            <a:chOff x="2572339" y="3259154"/>
            <a:chExt cx="3474720" cy="2338042"/>
          </a:xfrm>
        </p:grpSpPr>
        <p:pic>
          <p:nvPicPr>
            <p:cNvPr id="4" name="Picture 3">
              <a:extLst>
                <a:ext uri="{FF2B5EF4-FFF2-40B4-BE49-F238E27FC236}">
                  <a16:creationId xmlns:a16="http://schemas.microsoft.com/office/drawing/2014/main" id="{FEF38FEB-194E-4E23-B458-83CCB3EA4358}"/>
                </a:ext>
              </a:extLst>
            </p:cNvPr>
            <p:cNvPicPr>
              <a:picLocks noChangeAspect="1"/>
            </p:cNvPicPr>
            <p:nvPr/>
          </p:nvPicPr>
          <p:blipFill rotWithShape="1">
            <a:blip r:embed="rId7"/>
            <a:srcRect l="7200" t="1940" r="5734" b="12964"/>
            <a:stretch/>
          </p:blipFill>
          <p:spPr bwMode="auto">
            <a:xfrm>
              <a:off x="2572339" y="3335311"/>
              <a:ext cx="3474720" cy="2261885"/>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85080650-568C-4BFB-BAF4-378F1623E26C}"/>
                </a:ext>
              </a:extLst>
            </p:cNvPr>
            <p:cNvSpPr txBox="1"/>
            <p:nvPr/>
          </p:nvSpPr>
          <p:spPr>
            <a:xfrm>
              <a:off x="2572339" y="3424706"/>
              <a:ext cx="1695347" cy="646331"/>
            </a:xfrm>
            <a:prstGeom prst="rect">
              <a:avLst/>
            </a:prstGeom>
            <a:noFill/>
          </p:spPr>
          <p:txBody>
            <a:bodyPr wrap="square" rtlCol="0">
              <a:spAutoFit/>
            </a:bodyPr>
            <a:lstStyle/>
            <a:p>
              <a:pPr algn="ctr"/>
              <a:r>
                <a:rPr lang="uk-UA" dirty="0">
                  <a:solidFill>
                    <a:srgbClr val="000000"/>
                  </a:solidFill>
                </a:rPr>
                <a:t>Ідентифікація з жінкою</a:t>
              </a:r>
              <a:endParaRPr lang="en-US" dirty="0">
                <a:solidFill>
                  <a:srgbClr val="000000"/>
                </a:solidFill>
              </a:endParaRPr>
            </a:p>
          </p:txBody>
        </p:sp>
        <p:sp>
          <p:nvSpPr>
            <p:cNvPr id="17" name="TextBox 16">
              <a:extLst>
                <a:ext uri="{FF2B5EF4-FFF2-40B4-BE49-F238E27FC236}">
                  <a16:creationId xmlns:a16="http://schemas.microsoft.com/office/drawing/2014/main" id="{4009B009-8E34-417A-AF92-0F60D8053B98}"/>
                </a:ext>
              </a:extLst>
            </p:cNvPr>
            <p:cNvSpPr txBox="1"/>
            <p:nvPr/>
          </p:nvSpPr>
          <p:spPr>
            <a:xfrm>
              <a:off x="4267687" y="3259154"/>
              <a:ext cx="1739832" cy="646331"/>
            </a:xfrm>
            <a:prstGeom prst="rect">
              <a:avLst/>
            </a:prstGeom>
            <a:noFill/>
          </p:spPr>
          <p:txBody>
            <a:bodyPr wrap="square" rtlCol="0">
              <a:spAutoFit/>
            </a:bodyPr>
            <a:lstStyle/>
            <a:p>
              <a:pPr algn="ctr"/>
              <a:r>
                <a:rPr lang="uk-UA" dirty="0">
                  <a:solidFill>
                    <a:srgbClr val="000000"/>
                  </a:solidFill>
                </a:rPr>
                <a:t>Ідентифікація з чоловіком</a:t>
              </a:r>
              <a:endParaRPr lang="en-US" dirty="0">
                <a:solidFill>
                  <a:srgbClr val="000000"/>
                </a:solidFill>
              </a:endParaRPr>
            </a:p>
          </p:txBody>
        </p:sp>
      </p:grpSp>
      <p:sp>
        <p:nvSpPr>
          <p:cNvPr id="19" name="Arrow: Down 18">
            <a:extLst>
              <a:ext uri="{FF2B5EF4-FFF2-40B4-BE49-F238E27FC236}">
                <a16:creationId xmlns:a16="http://schemas.microsoft.com/office/drawing/2014/main" id="{D013FF7B-5214-43C1-B0D6-FB6CDE673D24}"/>
              </a:ext>
            </a:extLst>
          </p:cNvPr>
          <p:cNvSpPr/>
          <p:nvPr/>
        </p:nvSpPr>
        <p:spPr>
          <a:xfrm>
            <a:off x="4054839" y="2773180"/>
            <a:ext cx="342762" cy="457200"/>
          </a:xfrm>
          <a:prstGeom prst="down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34646763-5A8E-4730-B6A6-11AD64ED07C4}"/>
              </a:ext>
            </a:extLst>
          </p:cNvPr>
          <p:cNvGrpSpPr/>
          <p:nvPr/>
        </p:nvGrpSpPr>
        <p:grpSpPr>
          <a:xfrm>
            <a:off x="3000391" y="5704679"/>
            <a:ext cx="2451655" cy="1027160"/>
            <a:chOff x="3000391" y="5704679"/>
            <a:chExt cx="2451655" cy="1027160"/>
          </a:xfrm>
        </p:grpSpPr>
        <p:sp>
          <p:nvSpPr>
            <p:cNvPr id="22" name="TextBox 21">
              <a:extLst>
                <a:ext uri="{FF2B5EF4-FFF2-40B4-BE49-F238E27FC236}">
                  <a16:creationId xmlns:a16="http://schemas.microsoft.com/office/drawing/2014/main" id="{C1DC2CB5-6335-476D-A394-C171B3293924}"/>
                </a:ext>
              </a:extLst>
            </p:cNvPr>
            <p:cNvSpPr txBox="1"/>
            <p:nvPr/>
          </p:nvSpPr>
          <p:spPr>
            <a:xfrm>
              <a:off x="3000391" y="6147064"/>
              <a:ext cx="2451655" cy="584775"/>
            </a:xfrm>
            <a:prstGeom prst="rect">
              <a:avLst/>
            </a:prstGeom>
            <a:noFill/>
          </p:spPr>
          <p:txBody>
            <a:bodyPr wrap="square" rtlCol="0">
              <a:spAutoFit/>
            </a:bodyPr>
            <a:lstStyle/>
            <a:p>
              <a:pPr algn="ctr"/>
              <a:r>
                <a:rPr lang="uk-UA" sz="3200" dirty="0" err="1">
                  <a:solidFill>
                    <a:srgbClr val="000000"/>
                  </a:solidFill>
                </a:rPr>
                <a:t>Цисгендер</a:t>
              </a:r>
              <a:endParaRPr lang="en-US" sz="3200" dirty="0">
                <a:solidFill>
                  <a:srgbClr val="000000"/>
                </a:solidFill>
              </a:endParaRPr>
            </a:p>
          </p:txBody>
        </p:sp>
        <p:sp>
          <p:nvSpPr>
            <p:cNvPr id="20" name="Arrow: Down 19">
              <a:extLst>
                <a:ext uri="{FF2B5EF4-FFF2-40B4-BE49-F238E27FC236}">
                  <a16:creationId xmlns:a16="http://schemas.microsoft.com/office/drawing/2014/main" id="{C8F0388E-25A1-4DD4-A556-1149AB1AE467}"/>
                </a:ext>
              </a:extLst>
            </p:cNvPr>
            <p:cNvSpPr/>
            <p:nvPr/>
          </p:nvSpPr>
          <p:spPr>
            <a:xfrm>
              <a:off x="4054839" y="5704679"/>
              <a:ext cx="342762" cy="457200"/>
            </a:xfrm>
            <a:prstGeom prst="down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6962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1398A-DABC-4C81-AA90-7023547B2B7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4093" r="1636"/>
          <a:stretch/>
        </p:blipFill>
        <p:spPr>
          <a:xfrm>
            <a:off x="270123" y="236095"/>
            <a:ext cx="8603755" cy="6385810"/>
          </a:xfrm>
          <a:prstGeom prst="rect">
            <a:avLst/>
          </a:prstGeom>
        </p:spPr>
      </p:pic>
    </p:spTree>
    <p:extLst>
      <p:ext uri="{BB962C8B-B14F-4D97-AF65-F5344CB8AC3E}">
        <p14:creationId xmlns:p14="http://schemas.microsoft.com/office/powerpoint/2010/main" val="43536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F7891218-AC97-49F1-BF5E-A80EEFC7D7DD}"/>
              </a:ext>
            </a:extLst>
          </p:cNvPr>
          <p:cNvPicPr>
            <a:picLocks noChangeAspect="1"/>
          </p:cNvPicPr>
          <p:nvPr/>
        </p:nvPicPr>
        <p:blipFill>
          <a:blip r:embed="rId2"/>
          <a:stretch>
            <a:fillRect/>
          </a:stretch>
        </p:blipFill>
        <p:spPr>
          <a:xfrm>
            <a:off x="1693333" y="965930"/>
            <a:ext cx="5723467" cy="4955462"/>
          </a:xfrm>
          <a:prstGeom prst="rect">
            <a:avLst/>
          </a:prstGeom>
        </p:spPr>
      </p:pic>
    </p:spTree>
    <p:extLst>
      <p:ext uri="{BB962C8B-B14F-4D97-AF65-F5344CB8AC3E}">
        <p14:creationId xmlns:p14="http://schemas.microsoft.com/office/powerpoint/2010/main" val="299646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7551" y="1206489"/>
            <a:ext cx="6256733" cy="4647426"/>
          </a:xfrm>
          <a:prstGeom prst="rect">
            <a:avLst/>
          </a:prstGeom>
          <a:noFill/>
        </p:spPr>
        <p:txBody>
          <a:bodyPr wrap="square" rtlCol="0">
            <a:spAutoFit/>
          </a:bodyPr>
          <a:lstStyle/>
          <a:p>
            <a:pPr algn="ctr"/>
            <a:r>
              <a:rPr lang="en-US" sz="3200" dirty="0">
                <a:solidFill>
                  <a:prstClr val="white"/>
                </a:solidFill>
              </a:rPr>
              <a:t>“</a:t>
            </a:r>
            <a:r>
              <a:rPr lang="uk-UA" sz="3200" dirty="0">
                <a:solidFill>
                  <a:prstClr val="white"/>
                </a:solidFill>
              </a:rPr>
              <a:t>Стать виховання може бути визначена при народженні</a:t>
            </a:r>
            <a:r>
              <a:rPr lang="en-US" sz="3200" dirty="0">
                <a:solidFill>
                  <a:prstClr val="white"/>
                </a:solidFill>
              </a:rPr>
              <a:t>,</a:t>
            </a:r>
            <a:r>
              <a:rPr lang="uk-UA" sz="3200" dirty="0">
                <a:solidFill>
                  <a:prstClr val="white"/>
                </a:solidFill>
              </a:rPr>
              <a:t> а от гендерна ідентифікація приписується</a:t>
            </a:r>
            <a:r>
              <a:rPr lang="en-US" sz="3200" dirty="0">
                <a:solidFill>
                  <a:prstClr val="white"/>
                </a:solidFill>
              </a:rPr>
              <a:t>,</a:t>
            </a:r>
            <a:r>
              <a:rPr lang="uk-UA" sz="3200" dirty="0">
                <a:solidFill>
                  <a:prstClr val="white"/>
                </a:solidFill>
              </a:rPr>
              <a:t> або ж ні</a:t>
            </a:r>
            <a:r>
              <a:rPr lang="en-US" sz="3200" dirty="0">
                <a:solidFill>
                  <a:prstClr val="white"/>
                </a:solidFill>
              </a:rPr>
              <a:t>,</a:t>
            </a:r>
            <a:r>
              <a:rPr lang="uk-UA" sz="3200" dirty="0">
                <a:solidFill>
                  <a:prstClr val="white"/>
                </a:solidFill>
              </a:rPr>
              <a:t> фактично, після досягнення індивідом певного рівня психологічного розвитку та  самоусвідомлення</a:t>
            </a:r>
            <a:r>
              <a:rPr lang="en-US" sz="3200" dirty="0">
                <a:solidFill>
                  <a:prstClr val="white"/>
                </a:solidFill>
              </a:rPr>
              <a:t>.”</a:t>
            </a:r>
          </a:p>
          <a:p>
            <a:endParaRPr lang="en-US" spc="20" dirty="0">
              <a:solidFill>
                <a:prstClr val="white"/>
              </a:solidFill>
              <a:latin typeface="Lato Regular"/>
              <a:cs typeface="Lato Regular"/>
            </a:endParaRPr>
          </a:p>
          <a:p>
            <a:pPr algn="r"/>
            <a:r>
              <a:rPr lang="en-US" spc="20" dirty="0">
                <a:solidFill>
                  <a:prstClr val="white"/>
                </a:solidFill>
                <a:latin typeface="Lato Regular"/>
                <a:cs typeface="Lato Regular"/>
              </a:rPr>
              <a:t>—</a:t>
            </a:r>
            <a:r>
              <a:rPr lang="uk-UA" dirty="0">
                <a:solidFill>
                  <a:prstClr val="white"/>
                </a:solidFill>
              </a:rPr>
              <a:t>Стів </a:t>
            </a:r>
            <a:r>
              <a:rPr lang="uk-UA" dirty="0" err="1">
                <a:solidFill>
                  <a:prstClr val="white"/>
                </a:solidFill>
              </a:rPr>
              <a:t>Розенталь</a:t>
            </a:r>
            <a:r>
              <a:rPr lang="en-US" dirty="0">
                <a:solidFill>
                  <a:prstClr val="white"/>
                </a:solidFill>
              </a:rPr>
              <a:t>, </a:t>
            </a:r>
            <a:r>
              <a:rPr lang="uk-UA" i="1" dirty="0">
                <a:solidFill>
                  <a:prstClr val="white"/>
                </a:solidFill>
              </a:rPr>
              <a:t>ЖКЕМ</a:t>
            </a:r>
            <a:r>
              <a:rPr lang="en-US" dirty="0">
                <a:solidFill>
                  <a:prstClr val="white"/>
                </a:solidFill>
              </a:rPr>
              <a:t> </a:t>
            </a:r>
            <a:r>
              <a:rPr lang="uk-UA" dirty="0">
                <a:solidFill>
                  <a:prstClr val="white"/>
                </a:solidFill>
              </a:rPr>
              <a:t>Грудень</a:t>
            </a:r>
            <a:r>
              <a:rPr lang="en-US" dirty="0">
                <a:solidFill>
                  <a:prstClr val="white"/>
                </a:solidFill>
              </a:rPr>
              <a:t> 2014 </a:t>
            </a:r>
          </a:p>
          <a:p>
            <a:pPr algn="r"/>
            <a:endParaRPr lang="en-US" spc="20" dirty="0">
              <a:solidFill>
                <a:prstClr val="white"/>
              </a:solidFill>
              <a:latin typeface="Lato Regular"/>
              <a:cs typeface="Lato Regular"/>
            </a:endParaRPr>
          </a:p>
          <a:p>
            <a:endParaRPr lang="en-US" dirty="0">
              <a:solidFill>
                <a:srgbClr val="354952"/>
              </a:solidFill>
              <a:latin typeface="Lato Regular"/>
              <a:cs typeface="Lato Regular"/>
            </a:endParaRPr>
          </a:p>
        </p:txBody>
      </p:sp>
      <p:sp>
        <p:nvSpPr>
          <p:cNvPr id="3"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754287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604" y="180439"/>
            <a:ext cx="8929396" cy="828210"/>
          </a:xfrm>
        </p:spPr>
        <p:txBody>
          <a:bodyPr>
            <a:normAutofit fontScale="90000"/>
          </a:bodyPr>
          <a:lstStyle/>
          <a:p>
            <a:r>
              <a:rPr lang="uk-UA" dirty="0"/>
              <a:t>Коли визначається гендерна ідентичність?</a:t>
            </a:r>
            <a:endParaRPr lang="en-US" dirty="0"/>
          </a:p>
        </p:txBody>
      </p:sp>
      <p:sp>
        <p:nvSpPr>
          <p:cNvPr id="7" name="TextBox 6"/>
          <p:cNvSpPr txBox="1"/>
          <p:nvPr/>
        </p:nvSpPr>
        <p:spPr>
          <a:xfrm>
            <a:off x="498494" y="3124235"/>
            <a:ext cx="8188325" cy="600164"/>
          </a:xfrm>
          <a:prstGeom prst="rect">
            <a:avLst/>
          </a:prstGeom>
          <a:solidFill>
            <a:srgbClr val="FFFF99"/>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b="1" dirty="0">
                <a:solidFill>
                  <a:srgbClr val="000000"/>
                </a:solidFill>
              </a:rPr>
              <a:t>0     1     2     3     4     5     6     7     8     9     10     11    12</a:t>
            </a:r>
          </a:p>
          <a:p>
            <a:pPr algn="ctr">
              <a:defRPr/>
            </a:pPr>
            <a:r>
              <a:rPr lang="en-US" sz="1500" b="1" dirty="0">
                <a:solidFill>
                  <a:srgbClr val="000000"/>
                </a:solidFill>
              </a:rPr>
              <a:t>AGE</a:t>
            </a:r>
            <a:endParaRPr lang="en-US" sz="1500" baseline="30000" dirty="0">
              <a:solidFill>
                <a:srgbClr val="000000"/>
              </a:solidFill>
            </a:endParaRPr>
          </a:p>
        </p:txBody>
      </p:sp>
      <p:pic>
        <p:nvPicPr>
          <p:cNvPr id="1026" name="Picture 2" descr="Image result for fetus cart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2918389"/>
            <a:ext cx="1376440" cy="1183739"/>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1314450" y="4229100"/>
            <a:ext cx="1371600" cy="914400"/>
          </a:xfrm>
          <a:prstGeom prst="wedgeEllipseCallout">
            <a:avLst>
              <a:gd name="adj1" fmla="val -48069"/>
              <a:gd name="adj2" fmla="val -63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Callout 11"/>
          <p:cNvSpPr/>
          <p:nvPr/>
        </p:nvSpPr>
        <p:spPr>
          <a:xfrm>
            <a:off x="2899978" y="1339815"/>
            <a:ext cx="717345" cy="1415402"/>
          </a:xfrm>
          <a:prstGeom prst="wedgeEllipseCallout">
            <a:avLst>
              <a:gd name="adj1" fmla="val 3623"/>
              <a:gd name="adj2" fmla="val 86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Callout 12"/>
          <p:cNvSpPr/>
          <p:nvPr/>
        </p:nvSpPr>
        <p:spPr>
          <a:xfrm>
            <a:off x="3623198" y="1339815"/>
            <a:ext cx="872602" cy="1415402"/>
          </a:xfrm>
          <a:prstGeom prst="wedgeEllipseCallout">
            <a:avLst>
              <a:gd name="adj1" fmla="val -33903"/>
              <a:gd name="adj2" fmla="val 894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Callout 13"/>
          <p:cNvSpPr/>
          <p:nvPr/>
        </p:nvSpPr>
        <p:spPr>
          <a:xfrm>
            <a:off x="1900169" y="1339815"/>
            <a:ext cx="983252" cy="1415402"/>
          </a:xfrm>
          <a:prstGeom prst="wedgeEllipseCallout">
            <a:avLst>
              <a:gd name="adj1" fmla="val 42936"/>
              <a:gd name="adj2" fmla="val 86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1928743" y="1676400"/>
            <a:ext cx="942928" cy="900246"/>
          </a:xfrm>
          <a:prstGeom prst="rect">
            <a:avLst/>
          </a:prstGeom>
          <a:noFill/>
        </p:spPr>
        <p:txBody>
          <a:bodyPr wrap="square" rtlCol="0">
            <a:spAutoFit/>
          </a:bodyPr>
          <a:lstStyle/>
          <a:p>
            <a:pPr algn="ctr"/>
            <a:r>
              <a:rPr lang="uk-UA" sz="1050" b="1" dirty="0">
                <a:solidFill>
                  <a:prstClr val="white"/>
                </a:solidFill>
              </a:rPr>
              <a:t>Усвідомлення фізичних відмінностей</a:t>
            </a:r>
            <a:endParaRPr lang="en-US" sz="1050" b="1" dirty="0">
              <a:solidFill>
                <a:prstClr val="white"/>
              </a:solidFill>
            </a:endParaRPr>
          </a:p>
        </p:txBody>
      </p:sp>
      <p:sp>
        <p:nvSpPr>
          <p:cNvPr id="16" name="TextBox 15"/>
          <p:cNvSpPr txBox="1"/>
          <p:nvPr/>
        </p:nvSpPr>
        <p:spPr>
          <a:xfrm>
            <a:off x="2954341" y="1691803"/>
            <a:ext cx="654570" cy="1223412"/>
          </a:xfrm>
          <a:prstGeom prst="rect">
            <a:avLst/>
          </a:prstGeom>
          <a:noFill/>
        </p:spPr>
        <p:txBody>
          <a:bodyPr wrap="square" rtlCol="0">
            <a:spAutoFit/>
          </a:bodyPr>
          <a:lstStyle/>
          <a:p>
            <a:pPr algn="ctr"/>
            <a:r>
              <a:rPr lang="uk-UA" sz="1050" b="1" dirty="0">
                <a:solidFill>
                  <a:prstClr val="white"/>
                </a:solidFill>
              </a:rPr>
              <a:t>Називання себе дівчинкою чи хлопцем</a:t>
            </a:r>
            <a:endParaRPr lang="en-US" sz="1050" b="1" dirty="0">
              <a:solidFill>
                <a:prstClr val="white"/>
              </a:solidFill>
            </a:endParaRPr>
          </a:p>
        </p:txBody>
      </p:sp>
      <p:sp>
        <p:nvSpPr>
          <p:cNvPr id="17" name="TextBox 16"/>
          <p:cNvSpPr txBox="1"/>
          <p:nvPr/>
        </p:nvSpPr>
        <p:spPr>
          <a:xfrm>
            <a:off x="3645898" y="1665844"/>
            <a:ext cx="811802" cy="1061829"/>
          </a:xfrm>
          <a:prstGeom prst="rect">
            <a:avLst/>
          </a:prstGeom>
          <a:noFill/>
        </p:spPr>
        <p:txBody>
          <a:bodyPr wrap="square" rtlCol="0">
            <a:spAutoFit/>
          </a:bodyPr>
          <a:lstStyle/>
          <a:p>
            <a:pPr algn="ctr"/>
            <a:r>
              <a:rPr lang="uk-UA" sz="1050" b="1" dirty="0">
                <a:solidFill>
                  <a:prstClr val="white"/>
                </a:solidFill>
              </a:rPr>
              <a:t>Стійка внутрішня гендерна </a:t>
            </a:r>
            <a:r>
              <a:rPr lang="uk-UA" sz="1050" b="1" dirty="0" err="1">
                <a:solidFill>
                  <a:prstClr val="white"/>
                </a:solidFill>
              </a:rPr>
              <a:t>ідетичність</a:t>
            </a:r>
            <a:endParaRPr lang="en-US" sz="1050" b="1" dirty="0">
              <a:solidFill>
                <a:prstClr val="white"/>
              </a:solidFill>
            </a:endParaRPr>
          </a:p>
        </p:txBody>
      </p:sp>
      <p:sp>
        <p:nvSpPr>
          <p:cNvPr id="15" name="TextBox 14"/>
          <p:cNvSpPr txBox="1"/>
          <p:nvPr/>
        </p:nvSpPr>
        <p:spPr>
          <a:xfrm>
            <a:off x="3771900" y="2857500"/>
            <a:ext cx="3395254" cy="307777"/>
          </a:xfrm>
          <a:prstGeom prst="rect">
            <a:avLst/>
          </a:prstGeom>
          <a:noFill/>
        </p:spPr>
        <p:txBody>
          <a:bodyPr wrap="square" rtlCol="0">
            <a:spAutoFit/>
          </a:bodyPr>
          <a:lstStyle/>
          <a:p>
            <a:r>
              <a:rPr lang="uk-UA" sz="1400" b="1" dirty="0">
                <a:solidFill>
                  <a:srgbClr val="C00000"/>
                </a:solidFill>
              </a:rPr>
              <a:t>Стійкий Послідовний Наполегливий</a:t>
            </a:r>
            <a:endParaRPr lang="en-US" sz="1400" b="1" dirty="0">
              <a:solidFill>
                <a:srgbClr val="C00000"/>
              </a:solidFill>
            </a:endParaRPr>
          </a:p>
        </p:txBody>
      </p:sp>
      <p:sp>
        <p:nvSpPr>
          <p:cNvPr id="19" name="TextBox 18"/>
          <p:cNvSpPr txBox="1">
            <a:spLocks noChangeArrowheads="1"/>
          </p:cNvSpPr>
          <p:nvPr/>
        </p:nvSpPr>
        <p:spPr bwMode="auto">
          <a:xfrm>
            <a:off x="1693004" y="3702050"/>
            <a:ext cx="2371725" cy="30008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uk-UA" altLang="en-US" sz="1350" b="1" dirty="0">
                <a:solidFill>
                  <a:prstClr val="white"/>
                </a:solidFill>
              </a:rPr>
              <a:t>Хто Ти Є</a:t>
            </a:r>
            <a:endParaRPr lang="en-US" altLang="en-US" sz="1350" b="1" dirty="0">
              <a:solidFill>
                <a:prstClr val="white"/>
              </a:solidFill>
            </a:endParaRPr>
          </a:p>
        </p:txBody>
      </p:sp>
      <p:sp>
        <p:nvSpPr>
          <p:cNvPr id="20" name="TextBox 19"/>
          <p:cNvSpPr txBox="1">
            <a:spLocks noChangeArrowheads="1"/>
          </p:cNvSpPr>
          <p:nvPr/>
        </p:nvSpPr>
        <p:spPr bwMode="auto">
          <a:xfrm>
            <a:off x="6816725" y="3702050"/>
            <a:ext cx="1885950" cy="30008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uk-UA" altLang="en-US" sz="1350" b="1" dirty="0">
                <a:solidFill>
                  <a:prstClr val="white"/>
                </a:solidFill>
              </a:rPr>
              <a:t>Хто Тобі Подобається</a:t>
            </a:r>
            <a:endParaRPr lang="en-US" altLang="en-US" sz="1350" b="1" dirty="0">
              <a:solidFill>
                <a:prstClr val="white"/>
              </a:solidFill>
            </a:endParaRPr>
          </a:p>
        </p:txBody>
      </p:sp>
      <p:sp>
        <p:nvSpPr>
          <p:cNvPr id="22" name="TextBox 21"/>
          <p:cNvSpPr txBox="1"/>
          <p:nvPr/>
        </p:nvSpPr>
        <p:spPr>
          <a:xfrm>
            <a:off x="1454262" y="4353824"/>
            <a:ext cx="945945" cy="830997"/>
          </a:xfrm>
          <a:prstGeom prst="rect">
            <a:avLst/>
          </a:prstGeom>
          <a:noFill/>
        </p:spPr>
        <p:txBody>
          <a:bodyPr wrap="square" rtlCol="0">
            <a:spAutoFit/>
          </a:bodyPr>
          <a:lstStyle/>
          <a:p>
            <a:pPr algn="ctr"/>
            <a:r>
              <a:rPr lang="uk-UA" sz="1200" b="1" dirty="0">
                <a:solidFill>
                  <a:prstClr val="white"/>
                </a:solidFill>
              </a:rPr>
              <a:t>Гендерна роль (визначена)</a:t>
            </a:r>
            <a:endParaRPr lang="en-US" sz="1200" b="1" dirty="0">
              <a:solidFill>
                <a:prstClr val="white"/>
              </a:solidFill>
            </a:endParaRPr>
          </a:p>
        </p:txBody>
      </p:sp>
      <p:sp>
        <p:nvSpPr>
          <p:cNvPr id="23" name="Oval Callout 22"/>
          <p:cNvSpPr/>
          <p:nvPr/>
        </p:nvSpPr>
        <p:spPr>
          <a:xfrm>
            <a:off x="6915150" y="1339815"/>
            <a:ext cx="888795" cy="1394038"/>
          </a:xfrm>
          <a:prstGeom prst="wedgeEllipseCallout">
            <a:avLst>
              <a:gd name="adj1" fmla="val -33903"/>
              <a:gd name="adj2" fmla="val 894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6816726" y="1545422"/>
            <a:ext cx="1031874" cy="1223412"/>
          </a:xfrm>
          <a:prstGeom prst="rect">
            <a:avLst/>
          </a:prstGeom>
          <a:noFill/>
        </p:spPr>
        <p:txBody>
          <a:bodyPr wrap="square" rtlCol="0">
            <a:spAutoFit/>
          </a:bodyPr>
          <a:lstStyle/>
          <a:p>
            <a:pPr algn="ctr"/>
            <a:r>
              <a:rPr lang="uk-UA" sz="1050" b="1" dirty="0">
                <a:solidFill>
                  <a:prstClr val="white"/>
                </a:solidFill>
              </a:rPr>
              <a:t>Внутрішнє переживання сексуального зацікавлення</a:t>
            </a:r>
            <a:endParaRPr lang="en-US" sz="1050" b="1" dirty="0">
              <a:solidFill>
                <a:prstClr val="white"/>
              </a:solidFill>
            </a:endParaRPr>
          </a:p>
        </p:txBody>
      </p:sp>
      <p:sp>
        <p:nvSpPr>
          <p:cNvPr id="21" name="Rectangle 20"/>
          <p:cNvSpPr/>
          <p:nvPr/>
        </p:nvSpPr>
        <p:spPr>
          <a:xfrm>
            <a:off x="3190070" y="4577564"/>
            <a:ext cx="5621261" cy="2062103"/>
          </a:xfrm>
          <a:prstGeom prst="rect">
            <a:avLst/>
          </a:prstGeom>
        </p:spPr>
        <p:txBody>
          <a:bodyPr wrap="square">
            <a:spAutoFit/>
          </a:bodyPr>
          <a:lstStyle/>
          <a:p>
            <a:pPr>
              <a:spcBef>
                <a:spcPct val="0"/>
              </a:spcBef>
              <a:spcAft>
                <a:spcPts val="1200"/>
              </a:spcAft>
            </a:pPr>
            <a:r>
              <a:rPr lang="uk-UA" altLang="en-US" dirty="0">
                <a:solidFill>
                  <a:srgbClr val="000000"/>
                </a:solidFill>
              </a:rPr>
              <a:t>Кожен переживає гендерну ідентифікацію та гендерне вираження</a:t>
            </a:r>
            <a:endParaRPr lang="en-US" altLang="en-US" dirty="0">
              <a:solidFill>
                <a:srgbClr val="000000"/>
              </a:solidFill>
            </a:endParaRPr>
          </a:p>
          <a:p>
            <a:pPr>
              <a:spcBef>
                <a:spcPct val="0"/>
              </a:spcBef>
              <a:spcAft>
                <a:spcPts val="1200"/>
              </a:spcAft>
            </a:pPr>
            <a:r>
              <a:rPr lang="uk-UA" altLang="en-US" dirty="0">
                <a:solidFill>
                  <a:srgbClr val="000000"/>
                </a:solidFill>
              </a:rPr>
              <a:t>Немає двох людей, які переживають гендерну ідентифікацію/вираження однаково</a:t>
            </a:r>
            <a:endParaRPr lang="en-US" altLang="en-US" dirty="0">
              <a:solidFill>
                <a:srgbClr val="000000"/>
              </a:solidFill>
            </a:endParaRPr>
          </a:p>
          <a:p>
            <a:pPr>
              <a:spcBef>
                <a:spcPct val="0"/>
              </a:spcBef>
              <a:spcAft>
                <a:spcPts val="1200"/>
              </a:spcAft>
            </a:pPr>
            <a:r>
              <a:rPr lang="uk-UA" dirty="0">
                <a:solidFill>
                  <a:srgbClr val="000000"/>
                </a:solidFill>
              </a:rPr>
              <a:t>Не всі люди, які ідентифікують себе як трансгендери, роблять перехід</a:t>
            </a:r>
            <a:r>
              <a:rPr lang="en-US" dirty="0">
                <a:solidFill>
                  <a:srgbClr val="000000"/>
                </a:solidFill>
              </a:rPr>
              <a:t>.</a:t>
            </a:r>
          </a:p>
        </p:txBody>
      </p:sp>
    </p:spTree>
    <p:extLst>
      <p:ext uri="{BB962C8B-B14F-4D97-AF65-F5344CB8AC3E}">
        <p14:creationId xmlns:p14="http://schemas.microsoft.com/office/powerpoint/2010/main" val="7888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1" grpId="0"/>
      <p:bldP spid="16" grpId="0"/>
      <p:bldP spid="17" grpId="0"/>
      <p:bldP spid="15" grpId="0"/>
      <p:bldP spid="19" grpId="0" animBg="1"/>
      <p:bldP spid="20" grpId="0" animBg="1"/>
      <p:bldP spid="23" grpId="0" animBg="1"/>
      <p:bldP spid="24"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B2A838C-5912-4A3E-B6A5-3F96D08FE93D}"/>
              </a:ext>
            </a:extLst>
          </p:cNvPr>
          <p:cNvPicPr>
            <a:picLocks noChangeAspect="1"/>
          </p:cNvPicPr>
          <p:nvPr/>
        </p:nvPicPr>
        <p:blipFill>
          <a:blip r:embed="rId3"/>
          <a:stretch>
            <a:fillRect/>
          </a:stretch>
        </p:blipFill>
        <p:spPr>
          <a:xfrm>
            <a:off x="203729" y="23091"/>
            <a:ext cx="9144000" cy="6834909"/>
          </a:xfrm>
          <a:prstGeom prst="rect">
            <a:avLst/>
          </a:prstGeom>
        </p:spPr>
      </p:pic>
      <p:grpSp>
        <p:nvGrpSpPr>
          <p:cNvPr id="8" name="Group 7">
            <a:extLst>
              <a:ext uri="{FF2B5EF4-FFF2-40B4-BE49-F238E27FC236}">
                <a16:creationId xmlns:a16="http://schemas.microsoft.com/office/drawing/2014/main" id="{F9D41875-0BAC-4017-99CD-E48E50F70A8B}"/>
              </a:ext>
            </a:extLst>
          </p:cNvPr>
          <p:cNvGrpSpPr/>
          <p:nvPr/>
        </p:nvGrpSpPr>
        <p:grpSpPr>
          <a:xfrm>
            <a:off x="259485" y="85151"/>
            <a:ext cx="8757294" cy="1596204"/>
            <a:chOff x="259485" y="85151"/>
            <a:chExt cx="8757294" cy="1596204"/>
          </a:xfrm>
        </p:grpSpPr>
        <p:sp>
          <p:nvSpPr>
            <p:cNvPr id="4" name="TextBox 3">
              <a:extLst>
                <a:ext uri="{FF2B5EF4-FFF2-40B4-BE49-F238E27FC236}">
                  <a16:creationId xmlns:a16="http://schemas.microsoft.com/office/drawing/2014/main" id="{4E0AE281-CC84-4BD6-99E0-100F289C8645}"/>
                </a:ext>
              </a:extLst>
            </p:cNvPr>
            <p:cNvSpPr txBox="1"/>
            <p:nvPr/>
          </p:nvSpPr>
          <p:spPr>
            <a:xfrm>
              <a:off x="259485" y="85151"/>
              <a:ext cx="7935402" cy="644056"/>
            </a:xfrm>
            <a:prstGeom prst="rect">
              <a:avLst/>
            </a:prstGeom>
            <a:solidFill>
              <a:schemeClr val="bg1"/>
            </a:solidFill>
          </p:spPr>
          <p:txBody>
            <a:bodyPr wrap="square" rtlCol="0">
              <a:noAutofit/>
            </a:bodyPr>
            <a:lstStyle/>
            <a:p>
              <a:r>
                <a:rPr lang="en-US" sz="3600" dirty="0">
                  <a:solidFill>
                    <a:srgbClr val="000000"/>
                  </a:solidFill>
                  <a:latin typeface="+mj-lt"/>
                </a:rPr>
                <a:t>“</a:t>
              </a:r>
              <a:r>
                <a:rPr lang="uk-UA" sz="3600" dirty="0">
                  <a:solidFill>
                    <a:srgbClr val="000000"/>
                  </a:solidFill>
                  <a:latin typeface="+mj-lt"/>
                </a:rPr>
                <a:t>Вони страждають певним психічним розладом</a:t>
              </a:r>
              <a:r>
                <a:rPr lang="en-US" sz="3600" dirty="0">
                  <a:solidFill>
                    <a:srgbClr val="000000"/>
                  </a:solidFill>
                  <a:latin typeface="+mj-lt"/>
                </a:rPr>
                <a:t>”</a:t>
              </a:r>
            </a:p>
          </p:txBody>
        </p:sp>
        <p:sp>
          <p:nvSpPr>
            <p:cNvPr id="5" name="TextBox 4">
              <a:extLst>
                <a:ext uri="{FF2B5EF4-FFF2-40B4-BE49-F238E27FC236}">
                  <a16:creationId xmlns:a16="http://schemas.microsoft.com/office/drawing/2014/main" id="{ACE78B58-840D-4F39-8C59-80245285E8A9}"/>
                </a:ext>
              </a:extLst>
            </p:cNvPr>
            <p:cNvSpPr txBox="1"/>
            <p:nvPr/>
          </p:nvSpPr>
          <p:spPr>
            <a:xfrm>
              <a:off x="572495" y="1285115"/>
              <a:ext cx="1852653" cy="369332"/>
            </a:xfrm>
            <a:prstGeom prst="rect">
              <a:avLst/>
            </a:prstGeom>
            <a:solidFill>
              <a:schemeClr val="bg1"/>
            </a:solidFill>
          </p:spPr>
          <p:txBody>
            <a:bodyPr wrap="square" rtlCol="0">
              <a:normAutofit/>
            </a:bodyPr>
            <a:lstStyle/>
            <a:p>
              <a:r>
                <a:rPr lang="en-US" dirty="0">
                  <a:solidFill>
                    <a:srgbClr val="000000"/>
                  </a:solidFill>
                </a:rPr>
                <a:t>Strongly agree</a:t>
              </a:r>
            </a:p>
          </p:txBody>
        </p:sp>
        <p:sp>
          <p:nvSpPr>
            <p:cNvPr id="6" name="TextBox 5">
              <a:extLst>
                <a:ext uri="{FF2B5EF4-FFF2-40B4-BE49-F238E27FC236}">
                  <a16:creationId xmlns:a16="http://schemas.microsoft.com/office/drawing/2014/main" id="{38918182-6216-42E4-9836-6DA80CADB813}"/>
                </a:ext>
              </a:extLst>
            </p:cNvPr>
            <p:cNvSpPr txBox="1"/>
            <p:nvPr/>
          </p:nvSpPr>
          <p:spPr>
            <a:xfrm>
              <a:off x="2800185" y="1285115"/>
              <a:ext cx="2320455" cy="369332"/>
            </a:xfrm>
            <a:prstGeom prst="rect">
              <a:avLst/>
            </a:prstGeom>
            <a:solidFill>
              <a:schemeClr val="bg1"/>
            </a:solidFill>
          </p:spPr>
          <p:txBody>
            <a:bodyPr wrap="square" rtlCol="0">
              <a:normAutofit/>
            </a:bodyPr>
            <a:lstStyle/>
            <a:p>
              <a:r>
                <a:rPr lang="en-US" dirty="0">
                  <a:solidFill>
                    <a:srgbClr val="000000"/>
                  </a:solidFill>
                </a:rPr>
                <a:t>Somewhat agree</a:t>
              </a:r>
            </a:p>
          </p:txBody>
        </p:sp>
        <p:sp>
          <p:nvSpPr>
            <p:cNvPr id="7" name="TextBox 6">
              <a:extLst>
                <a:ext uri="{FF2B5EF4-FFF2-40B4-BE49-F238E27FC236}">
                  <a16:creationId xmlns:a16="http://schemas.microsoft.com/office/drawing/2014/main" id="{67F81019-6D89-4BBA-B98C-F7117ED46118}"/>
                </a:ext>
              </a:extLst>
            </p:cNvPr>
            <p:cNvSpPr txBox="1"/>
            <p:nvPr/>
          </p:nvSpPr>
          <p:spPr>
            <a:xfrm>
              <a:off x="7800231" y="1312023"/>
              <a:ext cx="1216548" cy="369332"/>
            </a:xfrm>
            <a:prstGeom prst="rect">
              <a:avLst/>
            </a:prstGeom>
            <a:solidFill>
              <a:schemeClr val="bg1"/>
            </a:solidFill>
          </p:spPr>
          <p:txBody>
            <a:bodyPr wrap="square" rtlCol="0">
              <a:normAutofit/>
            </a:bodyPr>
            <a:lstStyle/>
            <a:p>
              <a:pPr algn="ctr"/>
              <a:r>
                <a:rPr lang="en-US" dirty="0">
                  <a:solidFill>
                    <a:srgbClr val="000000"/>
                  </a:solidFill>
                </a:rPr>
                <a:t>TOTAL</a:t>
              </a:r>
            </a:p>
          </p:txBody>
        </p:sp>
      </p:grpSp>
    </p:spTree>
    <p:extLst>
      <p:ext uri="{BB962C8B-B14F-4D97-AF65-F5344CB8AC3E}">
        <p14:creationId xmlns:p14="http://schemas.microsoft.com/office/powerpoint/2010/main" val="1335754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6077"/>
            <a:ext cx="9144000" cy="866968"/>
          </a:xfrm>
        </p:spPr>
        <p:txBody>
          <a:bodyPr>
            <a:normAutofit/>
          </a:bodyPr>
          <a:lstStyle/>
          <a:p>
            <a:pPr marL="0" indent="0">
              <a:buNone/>
            </a:pPr>
            <a:r>
              <a:rPr lang="uk-UA" dirty="0">
                <a:effectLst/>
              </a:rPr>
              <a:t>Гендерна ідентичність</a:t>
            </a:r>
            <a:endParaRPr lang="en-US" dirty="0">
              <a:effectLst/>
            </a:endParaRPr>
          </a:p>
        </p:txBody>
      </p:sp>
      <p:grpSp>
        <p:nvGrpSpPr>
          <p:cNvPr id="5" name="Group 4"/>
          <p:cNvGrpSpPr/>
          <p:nvPr/>
        </p:nvGrpSpPr>
        <p:grpSpPr>
          <a:xfrm>
            <a:off x="2244090" y="1592580"/>
            <a:ext cx="4655820" cy="4896928"/>
            <a:chOff x="2227555" y="1466182"/>
            <a:chExt cx="4876800" cy="5231476"/>
          </a:xfrm>
        </p:grpSpPr>
        <p:grpSp>
          <p:nvGrpSpPr>
            <p:cNvPr id="2" name="Group 1"/>
            <p:cNvGrpSpPr/>
            <p:nvPr/>
          </p:nvGrpSpPr>
          <p:grpSpPr>
            <a:xfrm>
              <a:off x="2227555" y="1466182"/>
              <a:ext cx="4876800" cy="5231476"/>
              <a:chOff x="2133600" y="856582"/>
              <a:chExt cx="4876800" cy="523147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856582"/>
                <a:ext cx="4876800" cy="5231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276600" y="5633984"/>
                <a:ext cx="2590800" cy="246221"/>
              </a:xfrm>
              <a:prstGeom prst="rect">
                <a:avLst/>
              </a:prstGeom>
              <a:solidFill>
                <a:schemeClr val="bg2"/>
              </a:solidFill>
            </p:spPr>
            <p:txBody>
              <a:bodyPr wrap="square" rtlCol="0">
                <a:spAutoFit/>
              </a:bodyPr>
              <a:lstStyle/>
              <a:p>
                <a:pPr algn="ctr"/>
                <a:r>
                  <a:rPr lang="uk-UA" sz="1000" dirty="0">
                    <a:solidFill>
                      <a:srgbClr val="000000"/>
                    </a:solidFill>
                  </a:rPr>
                  <a:t>Посилання</a:t>
                </a:r>
                <a:r>
                  <a:rPr lang="en-US" sz="1000" dirty="0">
                    <a:solidFill>
                      <a:srgbClr val="000000"/>
                    </a:solidFill>
                  </a:rPr>
                  <a:t>:  www.arewehuman.me</a:t>
                </a:r>
              </a:p>
            </p:txBody>
          </p:sp>
        </p:grpSp>
        <p:sp>
          <p:nvSpPr>
            <p:cNvPr id="4" name="TextBox 3"/>
            <p:cNvSpPr txBox="1"/>
            <p:nvPr/>
          </p:nvSpPr>
          <p:spPr>
            <a:xfrm>
              <a:off x="2978672" y="1633052"/>
              <a:ext cx="3374565" cy="1235242"/>
            </a:xfrm>
            <a:prstGeom prst="rect">
              <a:avLst/>
            </a:prstGeom>
            <a:solidFill>
              <a:schemeClr val="bg2"/>
            </a:solidFill>
          </p:spPr>
          <p:txBody>
            <a:bodyPr wrap="square" rtlCol="0">
              <a:noAutofit/>
            </a:bodyPr>
            <a:lstStyle/>
            <a:p>
              <a:pPr algn="ctr"/>
              <a:r>
                <a:rPr lang="uk-UA" sz="2800" dirty="0" err="1">
                  <a:solidFill>
                    <a:srgbClr val="000000"/>
                  </a:solidFill>
                </a:rPr>
                <a:t>Гендер</a:t>
              </a:r>
              <a:r>
                <a:rPr lang="uk-UA" sz="2800" dirty="0">
                  <a:solidFill>
                    <a:srgbClr val="000000"/>
                  </a:solidFill>
                </a:rPr>
                <a:t> є менш таким</a:t>
              </a:r>
              <a:endParaRPr lang="en-US" sz="2400" dirty="0">
                <a:solidFill>
                  <a:srgbClr val="000000"/>
                </a:solidFill>
              </a:endParaRPr>
            </a:p>
          </p:txBody>
        </p:sp>
      </p:grpSp>
      <p:sp>
        <p:nvSpPr>
          <p:cNvPr id="8" name="TextBox 7"/>
          <p:cNvSpPr txBox="1"/>
          <p:nvPr/>
        </p:nvSpPr>
        <p:spPr>
          <a:xfrm>
            <a:off x="2978673" y="3346411"/>
            <a:ext cx="3374565" cy="818943"/>
          </a:xfrm>
          <a:prstGeom prst="rect">
            <a:avLst/>
          </a:prstGeom>
          <a:solidFill>
            <a:schemeClr val="bg2"/>
          </a:solidFill>
        </p:spPr>
        <p:txBody>
          <a:bodyPr wrap="square" rtlCol="0">
            <a:noAutofit/>
          </a:bodyPr>
          <a:lstStyle/>
          <a:p>
            <a:pPr algn="ctr"/>
            <a:endParaRPr lang="en-US" sz="2800" dirty="0">
              <a:solidFill>
                <a:srgbClr val="000000"/>
              </a:solidFill>
            </a:endParaRPr>
          </a:p>
          <a:p>
            <a:pPr algn="ctr"/>
            <a:r>
              <a:rPr lang="uk-UA" sz="2400" dirty="0">
                <a:solidFill>
                  <a:srgbClr val="000000"/>
                </a:solidFill>
              </a:rPr>
              <a:t>І більше таким</a:t>
            </a:r>
            <a:r>
              <a:rPr lang="en-US" sz="2400" dirty="0">
                <a:solidFill>
                  <a:srgbClr val="000000"/>
                </a:solidFill>
              </a:rPr>
              <a:t>:</a:t>
            </a:r>
          </a:p>
        </p:txBody>
      </p:sp>
    </p:spTree>
    <p:extLst>
      <p:ext uri="{BB962C8B-B14F-4D97-AF65-F5344CB8AC3E}">
        <p14:creationId xmlns:p14="http://schemas.microsoft.com/office/powerpoint/2010/main" val="39917477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2DD97F-2CE7-431D-A833-55D3D1AD24EA}"/>
              </a:ext>
            </a:extLst>
          </p:cNvPr>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val="3510562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61257" y="228600"/>
            <a:ext cx="8120743" cy="1143000"/>
          </a:xfrm>
        </p:spPr>
        <p:txBody>
          <a:bodyPr/>
          <a:lstStyle/>
          <a:p>
            <a:pPr marL="0" indent="0" algn="ctr">
              <a:buNone/>
            </a:pPr>
            <a:r>
              <a:rPr lang="uk-UA" dirty="0">
                <a:effectLst/>
              </a:rPr>
              <a:t>Поза гендерним поділом</a:t>
            </a:r>
            <a:endParaRPr lang="en-US" dirty="0">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752600"/>
            <a:ext cx="4114800" cy="3791449"/>
          </a:xfrm>
          <a:prstGeom prst="rect">
            <a:avLst/>
          </a:prstGeom>
          <a:ln>
            <a:solidFill>
              <a:schemeClr val="tx2">
                <a:lumMod val="50000"/>
              </a:schemeClr>
            </a:solidFill>
          </a:ln>
        </p:spPr>
      </p:pic>
      <p:pic>
        <p:nvPicPr>
          <p:cNvPr id="307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bwMode="auto">
          <a:xfrm>
            <a:off x="457200" y="2251721"/>
            <a:ext cx="3886200" cy="218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786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07" y="598673"/>
            <a:ext cx="7534430" cy="1143000"/>
          </a:xfrm>
        </p:spPr>
        <p:txBody>
          <a:bodyPr>
            <a:normAutofit fontScale="90000"/>
          </a:bodyPr>
          <a:lstStyle/>
          <a:p>
            <a:pPr algn="ctr"/>
            <a:r>
              <a:rPr lang="uk-UA" dirty="0"/>
              <a:t>Опитування щодо гендерної ідентичності</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1165146" y="2053652"/>
            <a:ext cx="6813709" cy="3914757"/>
          </a:xfrm>
        </p:spPr>
        <p:txBody>
          <a:bodyPr>
            <a:normAutofit/>
          </a:bodyPr>
          <a:lstStyle/>
          <a:p>
            <a:r>
              <a:rPr lang="uk-UA" sz="2800" dirty="0">
                <a:solidFill>
                  <a:schemeClr val="accent3"/>
                </a:solidFill>
                <a:latin typeface="+mj-lt"/>
              </a:rPr>
              <a:t>Питання для дітей </a:t>
            </a:r>
            <a:r>
              <a:rPr lang="uk-UA" sz="2800" dirty="0" err="1">
                <a:solidFill>
                  <a:schemeClr val="accent3"/>
                </a:solidFill>
                <a:latin typeface="+mj-lt"/>
              </a:rPr>
              <a:t>препубертатного</a:t>
            </a:r>
            <a:r>
              <a:rPr lang="uk-UA" sz="2800" dirty="0">
                <a:solidFill>
                  <a:schemeClr val="accent3"/>
                </a:solidFill>
                <a:latin typeface="+mj-lt"/>
              </a:rPr>
              <a:t> віку</a:t>
            </a:r>
            <a:endParaRPr lang="en-US" sz="2800" dirty="0">
              <a:solidFill>
                <a:schemeClr val="accent3"/>
              </a:solidFill>
              <a:latin typeface="+mj-lt"/>
            </a:endParaRPr>
          </a:p>
          <a:p>
            <a:r>
              <a:rPr lang="uk-UA" sz="2800" dirty="0"/>
              <a:t>Відкриті запитання</a:t>
            </a:r>
            <a:endParaRPr lang="en-US" sz="2800" dirty="0"/>
          </a:p>
          <a:p>
            <a:pPr marL="231775"/>
            <a:r>
              <a:rPr lang="uk-UA" dirty="0"/>
              <a:t>Розкажи мені</a:t>
            </a:r>
            <a:r>
              <a:rPr lang="en-US" dirty="0"/>
              <a:t>…</a:t>
            </a:r>
          </a:p>
          <a:p>
            <a:pPr marL="231775"/>
            <a:r>
              <a:rPr lang="uk-UA" dirty="0"/>
              <a:t>Чи є можливим</a:t>
            </a:r>
            <a:r>
              <a:rPr lang="en-US" dirty="0"/>
              <a:t>…</a:t>
            </a:r>
          </a:p>
          <a:p>
            <a:pPr marL="231775"/>
            <a:r>
              <a:rPr lang="uk-UA" dirty="0"/>
              <a:t>Чи ти</a:t>
            </a:r>
            <a:r>
              <a:rPr lang="en-US" dirty="0"/>
              <a:t>…</a:t>
            </a:r>
          </a:p>
          <a:p>
            <a:endParaRPr lang="en-US" dirty="0"/>
          </a:p>
        </p:txBody>
      </p:sp>
    </p:spTree>
    <p:extLst>
      <p:ext uri="{BB962C8B-B14F-4D97-AF65-F5344CB8AC3E}">
        <p14:creationId xmlns:p14="http://schemas.microsoft.com/office/powerpoint/2010/main" val="1113868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551329"/>
            <a:ext cx="7534430" cy="1143000"/>
          </a:xfrm>
        </p:spPr>
        <p:txBody>
          <a:bodyPr>
            <a:normAutofit fontScale="90000"/>
          </a:bodyPr>
          <a:lstStyle/>
          <a:p>
            <a:pPr algn="ctr"/>
            <a:r>
              <a:rPr lang="uk-UA" dirty="0"/>
              <a:t>Опитування щодо гендерної ідентичності</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1172051" y="2331954"/>
            <a:ext cx="6799898" cy="3974717"/>
          </a:xfrm>
        </p:spPr>
        <p:txBody>
          <a:bodyPr>
            <a:normAutofit/>
          </a:bodyPr>
          <a:lstStyle/>
          <a:p>
            <a:pPr algn="ctr"/>
            <a:r>
              <a:rPr lang="uk-UA" sz="2800" dirty="0">
                <a:solidFill>
                  <a:schemeClr val="accent3"/>
                </a:solidFill>
              </a:rPr>
              <a:t>Питання для дітей </a:t>
            </a:r>
            <a:r>
              <a:rPr lang="uk-UA" sz="2800" dirty="0" err="1">
                <a:solidFill>
                  <a:schemeClr val="accent3"/>
                </a:solidFill>
              </a:rPr>
              <a:t>предпубертатного</a:t>
            </a:r>
            <a:r>
              <a:rPr lang="uk-UA" sz="2800" dirty="0">
                <a:solidFill>
                  <a:schemeClr val="accent3"/>
                </a:solidFill>
              </a:rPr>
              <a:t> віку</a:t>
            </a:r>
            <a:endParaRPr lang="en-US" sz="2800" dirty="0">
              <a:solidFill>
                <a:schemeClr val="accent3"/>
              </a:solidFill>
            </a:endParaRPr>
          </a:p>
          <a:p>
            <a:pPr marL="231775"/>
            <a:r>
              <a:rPr lang="uk-UA" dirty="0"/>
              <a:t>Що для тебе</a:t>
            </a:r>
            <a:r>
              <a:rPr lang="en-US" dirty="0"/>
              <a:t>…</a:t>
            </a:r>
          </a:p>
          <a:p>
            <a:pPr marL="231775"/>
            <a:r>
              <a:rPr lang="uk-UA" dirty="0"/>
              <a:t>Чи може хлопцям/дівчатам подобатися</a:t>
            </a:r>
            <a:r>
              <a:rPr lang="en-US" dirty="0"/>
              <a:t>…</a:t>
            </a:r>
          </a:p>
          <a:p>
            <a:pPr marL="231775"/>
            <a:r>
              <a:rPr lang="uk-UA" dirty="0"/>
              <a:t>Чим ти займаєшся</a:t>
            </a:r>
            <a:r>
              <a:rPr lang="en-US" dirty="0"/>
              <a:t>…</a:t>
            </a:r>
          </a:p>
          <a:p>
            <a:pPr marL="231775"/>
            <a:r>
              <a:rPr lang="uk-UA" dirty="0"/>
              <a:t>Чи тобі подобається дружити</a:t>
            </a:r>
            <a:r>
              <a:rPr lang="en-US" dirty="0"/>
              <a:t>…</a:t>
            </a:r>
          </a:p>
          <a:p>
            <a:endParaRPr lang="en-US" dirty="0"/>
          </a:p>
        </p:txBody>
      </p:sp>
    </p:spTree>
    <p:extLst>
      <p:ext uri="{BB962C8B-B14F-4D97-AF65-F5344CB8AC3E}">
        <p14:creationId xmlns:p14="http://schemas.microsoft.com/office/powerpoint/2010/main" val="17010094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416417"/>
            <a:ext cx="7534430" cy="1143000"/>
          </a:xfrm>
        </p:spPr>
        <p:txBody>
          <a:bodyPr>
            <a:normAutofit fontScale="90000"/>
          </a:bodyPr>
          <a:lstStyle/>
          <a:p>
            <a:pPr algn="ctr"/>
            <a:r>
              <a:rPr lang="uk-UA" dirty="0"/>
              <a:t>Опитування щодо гендерної ідентичності</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1806315"/>
            <a:ext cx="7534275" cy="4162094"/>
          </a:xfrm>
        </p:spPr>
        <p:txBody>
          <a:bodyPr>
            <a:normAutofit/>
          </a:bodyPr>
          <a:lstStyle/>
          <a:p>
            <a:pPr algn="ctr"/>
            <a:r>
              <a:rPr lang="uk-UA" sz="2800" dirty="0">
                <a:solidFill>
                  <a:schemeClr val="accent3"/>
                </a:solidFill>
                <a:latin typeface="+mj-lt"/>
              </a:rPr>
              <a:t>Запитання для підлітків</a:t>
            </a:r>
            <a:endParaRPr lang="en-US" sz="2800" dirty="0">
              <a:solidFill>
                <a:schemeClr val="accent3"/>
              </a:solidFill>
              <a:latin typeface="+mj-lt"/>
            </a:endParaRPr>
          </a:p>
          <a:p>
            <a:r>
              <a:rPr lang="uk-UA" sz="2800" dirty="0"/>
              <a:t>Початкові запитання</a:t>
            </a:r>
            <a:r>
              <a:rPr lang="en-US" sz="2800" dirty="0"/>
              <a:t>–</a:t>
            </a:r>
            <a:r>
              <a:rPr lang="uk-UA" sz="2800" dirty="0"/>
              <a:t>при батьках</a:t>
            </a:r>
            <a:endParaRPr lang="en-US" sz="2800" dirty="0"/>
          </a:p>
          <a:p>
            <a:pPr marL="231775">
              <a:lnSpc>
                <a:spcPct val="100000"/>
              </a:lnSpc>
            </a:pPr>
            <a:r>
              <a:rPr lang="uk-UA" dirty="0"/>
              <a:t>Яким ім’ям тобі найбільш комфортно щоб тебе називали</a:t>
            </a:r>
            <a:r>
              <a:rPr lang="en-US" dirty="0"/>
              <a:t>?</a:t>
            </a:r>
          </a:p>
          <a:p>
            <a:pPr marL="231775">
              <a:lnSpc>
                <a:spcPct val="100000"/>
              </a:lnSpc>
            </a:pPr>
            <a:r>
              <a:rPr lang="uk-UA" dirty="0"/>
              <a:t>Яким займенником тобі найбільш комфортно користуватися</a:t>
            </a:r>
            <a:r>
              <a:rPr lang="en-US" dirty="0"/>
              <a:t>?</a:t>
            </a:r>
          </a:p>
          <a:p>
            <a:pPr marL="231775"/>
            <a:r>
              <a:rPr lang="uk-UA" dirty="0"/>
              <a:t>Чи є ситуації в яких це може змінюватися</a:t>
            </a:r>
            <a:r>
              <a:rPr lang="en-US" dirty="0"/>
              <a:t>?</a:t>
            </a:r>
          </a:p>
          <a:p>
            <a:endParaRPr lang="en-US" dirty="0"/>
          </a:p>
        </p:txBody>
      </p:sp>
    </p:spTree>
    <p:extLst>
      <p:ext uri="{BB962C8B-B14F-4D97-AF65-F5344CB8AC3E}">
        <p14:creationId xmlns:p14="http://schemas.microsoft.com/office/powerpoint/2010/main" val="3186003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416417"/>
            <a:ext cx="7534430" cy="1143000"/>
          </a:xfrm>
        </p:spPr>
        <p:txBody>
          <a:bodyPr>
            <a:normAutofit fontScale="90000"/>
          </a:bodyPr>
          <a:lstStyle/>
          <a:p>
            <a:pPr algn="ctr"/>
            <a:r>
              <a:rPr lang="uk-UA" dirty="0"/>
              <a:t>Опитування щодо гендерної ідентичності</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1806315"/>
            <a:ext cx="7534275" cy="4162094"/>
          </a:xfrm>
        </p:spPr>
        <p:txBody>
          <a:bodyPr>
            <a:normAutofit lnSpcReduction="10000"/>
          </a:bodyPr>
          <a:lstStyle/>
          <a:p>
            <a:pPr algn="ctr"/>
            <a:r>
              <a:rPr lang="uk-UA" sz="2800" dirty="0">
                <a:solidFill>
                  <a:schemeClr val="accent3"/>
                </a:solidFill>
              </a:rPr>
              <a:t>Запитання для підлітків</a:t>
            </a:r>
            <a:endParaRPr lang="en-US" sz="2800" dirty="0">
              <a:solidFill>
                <a:schemeClr val="accent3"/>
              </a:solidFill>
            </a:endParaRPr>
          </a:p>
          <a:p>
            <a:r>
              <a:rPr lang="uk-UA" sz="2800" dirty="0"/>
              <a:t>Запитання без батьків</a:t>
            </a:r>
            <a:endParaRPr lang="en-US" sz="2800" dirty="0"/>
          </a:p>
          <a:p>
            <a:pPr marL="231775">
              <a:lnSpc>
                <a:spcPct val="100000"/>
              </a:lnSpc>
              <a:spcAft>
                <a:spcPts val="600"/>
              </a:spcAft>
            </a:pPr>
            <a:r>
              <a:rPr lang="uk-UA" dirty="0"/>
              <a:t>Яким ім’ям тобі найбільш комфортно щоб тебе називали в особистій розмові</a:t>
            </a:r>
            <a:r>
              <a:rPr lang="en-US" dirty="0"/>
              <a:t>?</a:t>
            </a:r>
          </a:p>
          <a:p>
            <a:pPr marL="231775">
              <a:lnSpc>
                <a:spcPct val="100000"/>
              </a:lnSpc>
            </a:pPr>
            <a:r>
              <a:rPr lang="uk-UA" dirty="0"/>
              <a:t>Яким займенником тобі найбільш комфортно користуватися коли ти говориш про себе</a:t>
            </a:r>
            <a:r>
              <a:rPr lang="en-US" dirty="0"/>
              <a:t>?</a:t>
            </a:r>
          </a:p>
          <a:p>
            <a:pPr marL="231775">
              <a:spcBef>
                <a:spcPts val="600"/>
              </a:spcBef>
              <a:spcAft>
                <a:spcPts val="600"/>
              </a:spcAft>
            </a:pPr>
            <a:r>
              <a:rPr lang="uk-UA" dirty="0"/>
              <a:t>Чи це змінюється в залежності від того з ким ти</a:t>
            </a:r>
            <a:r>
              <a:rPr lang="en-US" dirty="0"/>
              <a:t>? </a:t>
            </a:r>
          </a:p>
          <a:p>
            <a:pPr marL="231775">
              <a:lnSpc>
                <a:spcPct val="110000"/>
              </a:lnSpc>
            </a:pPr>
            <a:r>
              <a:rPr lang="uk-UA" dirty="0"/>
              <a:t>Чи є </a:t>
            </a:r>
            <a:r>
              <a:rPr lang="uk-UA" dirty="0" err="1"/>
              <a:t>гендер</a:t>
            </a:r>
            <a:r>
              <a:rPr lang="uk-UA" dirty="0"/>
              <a:t> з яким тобі найбільш комфортно себе ідентифікувати</a:t>
            </a:r>
            <a:r>
              <a:rPr lang="en-US" dirty="0"/>
              <a:t>?</a:t>
            </a:r>
          </a:p>
        </p:txBody>
      </p:sp>
    </p:spTree>
    <p:extLst>
      <p:ext uri="{BB962C8B-B14F-4D97-AF65-F5344CB8AC3E}">
        <p14:creationId xmlns:p14="http://schemas.microsoft.com/office/powerpoint/2010/main" val="36018111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416417"/>
            <a:ext cx="7534430" cy="1143000"/>
          </a:xfrm>
        </p:spPr>
        <p:txBody>
          <a:bodyPr>
            <a:normAutofit fontScale="90000"/>
          </a:bodyPr>
          <a:lstStyle/>
          <a:p>
            <a:pPr algn="ctr"/>
            <a:r>
              <a:rPr lang="uk-UA" dirty="0"/>
              <a:t>Опитування щодо гендерної ідентичності</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1806315"/>
            <a:ext cx="7534275" cy="4162094"/>
          </a:xfrm>
        </p:spPr>
        <p:txBody>
          <a:bodyPr>
            <a:normAutofit/>
          </a:bodyPr>
          <a:lstStyle/>
          <a:p>
            <a:pPr algn="ctr"/>
            <a:r>
              <a:rPr lang="uk-UA" sz="2800" dirty="0">
                <a:solidFill>
                  <a:schemeClr val="accent3"/>
                </a:solidFill>
              </a:rPr>
              <a:t>Запитання для підлітків</a:t>
            </a:r>
            <a:endParaRPr lang="en-US" sz="2800" dirty="0">
              <a:solidFill>
                <a:schemeClr val="accent3"/>
              </a:solidFill>
            </a:endParaRPr>
          </a:p>
          <a:p>
            <a:pPr lvl="0" fontAlgn="base">
              <a:lnSpc>
                <a:spcPct val="100000"/>
              </a:lnSpc>
              <a:spcBef>
                <a:spcPts val="0"/>
              </a:spcBef>
            </a:pPr>
            <a:r>
              <a:rPr lang="uk-UA" dirty="0"/>
              <a:t>Більш особисті запитання без батьків</a:t>
            </a:r>
          </a:p>
          <a:p>
            <a:pPr lvl="0" fontAlgn="base">
              <a:lnSpc>
                <a:spcPct val="100000"/>
              </a:lnSpc>
              <a:spcBef>
                <a:spcPts val="0"/>
              </a:spcBef>
            </a:pPr>
            <a:endParaRPr lang="uk-UA" dirty="0"/>
          </a:p>
          <a:p>
            <a:pPr lvl="0" fontAlgn="base">
              <a:lnSpc>
                <a:spcPct val="100000"/>
              </a:lnSpc>
              <a:spcBef>
                <a:spcPts val="0"/>
              </a:spcBef>
            </a:pPr>
            <a:r>
              <a:rPr lang="uk-UA" dirty="0"/>
              <a:t>Чи є якісь аспекти твого тіла з якими тобі комфортно</a:t>
            </a:r>
            <a:r>
              <a:rPr lang="en-US" dirty="0"/>
              <a:t>? </a:t>
            </a:r>
          </a:p>
          <a:p>
            <a:pPr lvl="0" fontAlgn="base">
              <a:lnSpc>
                <a:spcPct val="100000"/>
              </a:lnSpc>
              <a:spcBef>
                <a:spcPts val="0"/>
              </a:spcBef>
            </a:pPr>
            <a:endParaRPr lang="en-US" sz="1200" dirty="0"/>
          </a:p>
          <a:p>
            <a:pPr lvl="0" fontAlgn="base">
              <a:lnSpc>
                <a:spcPct val="100000"/>
              </a:lnSpc>
              <a:spcBef>
                <a:spcPts val="0"/>
              </a:spcBef>
            </a:pPr>
            <a:r>
              <a:rPr lang="uk-UA" dirty="0"/>
              <a:t>Чи є якісь аспекти твого тіла з якими тобі не комфортно</a:t>
            </a:r>
            <a:r>
              <a:rPr lang="en-US" dirty="0"/>
              <a:t>? </a:t>
            </a:r>
          </a:p>
          <a:p>
            <a:pPr lvl="0" fontAlgn="base">
              <a:lnSpc>
                <a:spcPct val="100000"/>
              </a:lnSpc>
              <a:spcBef>
                <a:spcPts val="0"/>
              </a:spcBef>
            </a:pPr>
            <a:endParaRPr lang="en-US" sz="1200" dirty="0"/>
          </a:p>
          <a:p>
            <a:pPr lvl="0" fontAlgn="base">
              <a:lnSpc>
                <a:spcPct val="100000"/>
              </a:lnSpc>
              <a:spcBef>
                <a:spcPts val="0"/>
              </a:spcBef>
            </a:pPr>
            <a:r>
              <a:rPr lang="uk-UA" dirty="0"/>
              <a:t>Чи є якісь аспекти твого тіла які ти хотів би змінити</a:t>
            </a:r>
            <a:r>
              <a:rPr lang="en-US" dirty="0"/>
              <a:t>? </a:t>
            </a:r>
          </a:p>
        </p:txBody>
      </p:sp>
    </p:spTree>
    <p:extLst>
      <p:ext uri="{BB962C8B-B14F-4D97-AF65-F5344CB8AC3E}">
        <p14:creationId xmlns:p14="http://schemas.microsoft.com/office/powerpoint/2010/main" val="26980187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416417"/>
            <a:ext cx="7534430" cy="1143000"/>
          </a:xfrm>
        </p:spPr>
        <p:txBody>
          <a:bodyPr>
            <a:normAutofit fontScale="90000"/>
          </a:bodyPr>
          <a:lstStyle/>
          <a:p>
            <a:pPr algn="ctr"/>
            <a:r>
              <a:rPr lang="uk-UA" dirty="0"/>
              <a:t>Опитування щодо гендерної ідентичності</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1806315"/>
            <a:ext cx="7534275" cy="4162094"/>
          </a:xfrm>
        </p:spPr>
        <p:txBody>
          <a:bodyPr>
            <a:normAutofit/>
          </a:bodyPr>
          <a:lstStyle/>
          <a:p>
            <a:pPr algn="ctr"/>
            <a:r>
              <a:rPr lang="uk-UA" sz="3200" dirty="0">
                <a:solidFill>
                  <a:schemeClr val="accent3"/>
                </a:solidFill>
              </a:rPr>
              <a:t>Запитання для підлітків</a:t>
            </a:r>
            <a:endParaRPr lang="en-US" sz="3200" dirty="0">
              <a:solidFill>
                <a:schemeClr val="accent3"/>
              </a:solidFill>
            </a:endParaRPr>
          </a:p>
          <a:p>
            <a:pPr lvl="0" fontAlgn="base">
              <a:lnSpc>
                <a:spcPct val="100000"/>
              </a:lnSpc>
              <a:spcBef>
                <a:spcPts val="0"/>
              </a:spcBef>
            </a:pPr>
            <a:r>
              <a:rPr lang="uk-UA" sz="2800" dirty="0"/>
              <a:t>Більш особисті запитання без батьків</a:t>
            </a:r>
          </a:p>
          <a:p>
            <a:pPr>
              <a:spcBef>
                <a:spcPts val="600"/>
              </a:spcBef>
              <a:spcAft>
                <a:spcPts val="1200"/>
              </a:spcAft>
            </a:pPr>
            <a:endParaRPr lang="en-US" sz="2800" dirty="0"/>
          </a:p>
          <a:p>
            <a:pPr lvl="0" fontAlgn="base">
              <a:lnSpc>
                <a:spcPct val="100000"/>
              </a:lnSpc>
              <a:spcBef>
                <a:spcPts val="0"/>
              </a:spcBef>
            </a:pPr>
            <a:r>
              <a:rPr lang="uk-UA" dirty="0"/>
              <a:t>Чи хотів би ти мати якісь частини тіла, які належать іншій статі</a:t>
            </a:r>
            <a:r>
              <a:rPr lang="en-US" dirty="0"/>
              <a:t>?</a:t>
            </a:r>
            <a:r>
              <a:rPr lang="uk-UA" dirty="0"/>
              <a:t> Які</a:t>
            </a:r>
            <a:r>
              <a:rPr lang="en-US" dirty="0"/>
              <a:t>?</a:t>
            </a:r>
          </a:p>
          <a:p>
            <a:pPr lvl="0" fontAlgn="base">
              <a:lnSpc>
                <a:spcPct val="100000"/>
              </a:lnSpc>
              <a:spcBef>
                <a:spcPts val="0"/>
              </a:spcBef>
            </a:pPr>
            <a:endParaRPr lang="en-US" sz="1200" dirty="0"/>
          </a:p>
          <a:p>
            <a:pPr lvl="0" fontAlgn="base">
              <a:lnSpc>
                <a:spcPct val="100000"/>
              </a:lnSpc>
              <a:spcBef>
                <a:spcPts val="0"/>
              </a:spcBef>
            </a:pPr>
            <a:r>
              <a:rPr lang="uk-UA" dirty="0"/>
              <a:t>Чи є якісь частини тіла, що належать іншій статі, які б ти мати не хотів</a:t>
            </a:r>
            <a:r>
              <a:rPr lang="en-US" dirty="0"/>
              <a:t>?</a:t>
            </a:r>
            <a:r>
              <a:rPr lang="uk-UA" dirty="0"/>
              <a:t> Які</a:t>
            </a:r>
            <a:r>
              <a:rPr lang="en-US" dirty="0"/>
              <a:t>?</a:t>
            </a:r>
          </a:p>
        </p:txBody>
      </p:sp>
    </p:spTree>
    <p:extLst>
      <p:ext uri="{BB962C8B-B14F-4D97-AF65-F5344CB8AC3E}">
        <p14:creationId xmlns:p14="http://schemas.microsoft.com/office/powerpoint/2010/main" val="4281170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416417"/>
            <a:ext cx="7534430" cy="1143000"/>
          </a:xfrm>
        </p:spPr>
        <p:txBody>
          <a:bodyPr>
            <a:normAutofit fontScale="90000"/>
          </a:bodyPr>
          <a:lstStyle/>
          <a:p>
            <a:pPr algn="ctr"/>
            <a:r>
              <a:rPr lang="uk-UA" dirty="0"/>
              <a:t>Опитування щодо гендерної ідентичності</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804862" y="1806315"/>
            <a:ext cx="7534275" cy="4162094"/>
          </a:xfrm>
        </p:spPr>
        <p:txBody>
          <a:bodyPr>
            <a:normAutofit/>
          </a:bodyPr>
          <a:lstStyle/>
          <a:p>
            <a:pPr algn="ctr"/>
            <a:r>
              <a:rPr lang="uk-UA" sz="2800" dirty="0"/>
              <a:t>Запитання для підлітків</a:t>
            </a:r>
            <a:endParaRPr lang="en-US" sz="2800" dirty="0"/>
          </a:p>
          <a:p>
            <a:pPr>
              <a:spcBef>
                <a:spcPts val="600"/>
              </a:spcBef>
              <a:spcAft>
                <a:spcPts val="1200"/>
              </a:spcAft>
            </a:pPr>
            <a:r>
              <a:rPr lang="uk-UA" sz="2800" dirty="0"/>
              <a:t>Питання для розуміння сприйняття</a:t>
            </a:r>
            <a:endParaRPr lang="en-US" sz="2800" dirty="0"/>
          </a:p>
          <a:p>
            <a:pPr lvl="0" fontAlgn="base">
              <a:lnSpc>
                <a:spcPct val="100000"/>
              </a:lnSpc>
              <a:spcBef>
                <a:spcPts val="0"/>
              </a:spcBef>
            </a:pPr>
            <a:r>
              <a:rPr lang="uk-UA" dirty="0"/>
              <a:t>Які переваги має</a:t>
            </a:r>
            <a:r>
              <a:rPr lang="en-US" dirty="0"/>
              <a:t>_____ </a:t>
            </a:r>
            <a:r>
              <a:rPr lang="uk-UA" dirty="0"/>
              <a:t>перебуваючи у суспільстві</a:t>
            </a:r>
            <a:r>
              <a:rPr lang="en-US" dirty="0"/>
              <a:t>?</a:t>
            </a:r>
          </a:p>
          <a:p>
            <a:pPr lvl="0" fontAlgn="base">
              <a:lnSpc>
                <a:spcPct val="100000"/>
              </a:lnSpc>
              <a:spcBef>
                <a:spcPts val="0"/>
              </a:spcBef>
            </a:pPr>
            <a:endParaRPr lang="en-US" sz="1200" dirty="0"/>
          </a:p>
          <a:p>
            <a:pPr lvl="0" fontAlgn="base">
              <a:lnSpc>
                <a:spcPct val="100000"/>
              </a:lnSpc>
              <a:spcBef>
                <a:spcPts val="0"/>
              </a:spcBef>
            </a:pPr>
            <a:r>
              <a:rPr lang="uk-UA" dirty="0"/>
              <a:t>Які недоліки має</a:t>
            </a:r>
            <a:r>
              <a:rPr lang="en-US" dirty="0"/>
              <a:t>_____ </a:t>
            </a:r>
            <a:r>
              <a:rPr lang="uk-UA" dirty="0"/>
              <a:t>перебуваючи у суспільстві</a:t>
            </a:r>
            <a:r>
              <a:rPr lang="en-US" dirty="0"/>
              <a:t>?</a:t>
            </a:r>
          </a:p>
        </p:txBody>
      </p:sp>
    </p:spTree>
    <p:extLst>
      <p:ext uri="{BB962C8B-B14F-4D97-AF65-F5344CB8AC3E}">
        <p14:creationId xmlns:p14="http://schemas.microsoft.com/office/powerpoint/2010/main" val="3901416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159BCC1-5700-499F-A715-45E805887D39}"/>
              </a:ext>
            </a:extLst>
          </p:cNvPr>
          <p:cNvPicPr>
            <a:picLocks noChangeAspect="1"/>
          </p:cNvPicPr>
          <p:nvPr/>
        </p:nvPicPr>
        <p:blipFill>
          <a:blip r:embed="rId3"/>
          <a:stretch>
            <a:fillRect/>
          </a:stretch>
        </p:blipFill>
        <p:spPr>
          <a:xfrm>
            <a:off x="63610" y="0"/>
            <a:ext cx="9080390" cy="6858000"/>
          </a:xfrm>
          <a:prstGeom prst="rect">
            <a:avLst/>
          </a:prstGeom>
        </p:spPr>
      </p:pic>
      <p:sp>
        <p:nvSpPr>
          <p:cNvPr id="4" name="TextBox 3">
            <a:extLst>
              <a:ext uri="{FF2B5EF4-FFF2-40B4-BE49-F238E27FC236}">
                <a16:creationId xmlns:a16="http://schemas.microsoft.com/office/drawing/2014/main" id="{8BB66648-566E-418C-B304-16374F3AEB54}"/>
              </a:ext>
            </a:extLst>
          </p:cNvPr>
          <p:cNvSpPr txBox="1"/>
          <p:nvPr/>
        </p:nvSpPr>
        <p:spPr>
          <a:xfrm>
            <a:off x="55659" y="230589"/>
            <a:ext cx="9032682" cy="2115046"/>
          </a:xfrm>
          <a:prstGeom prst="rect">
            <a:avLst/>
          </a:prstGeom>
          <a:solidFill>
            <a:schemeClr val="bg1"/>
          </a:solidFill>
        </p:spPr>
        <p:txBody>
          <a:bodyPr wrap="square" rtlCol="0">
            <a:noAutofit/>
          </a:bodyPr>
          <a:lstStyle/>
          <a:p>
            <a:r>
              <a:rPr lang="en-US" sz="4400" dirty="0">
                <a:solidFill>
                  <a:srgbClr val="000000"/>
                </a:solidFill>
                <a:latin typeface="+mj-lt"/>
              </a:rPr>
              <a:t>“</a:t>
            </a:r>
            <a:r>
              <a:rPr lang="uk-UA" sz="4400" dirty="0">
                <a:solidFill>
                  <a:srgbClr val="000000"/>
                </a:solidFill>
              </a:rPr>
              <a:t>Вони чинять гріх</a:t>
            </a:r>
            <a:r>
              <a:rPr lang="en-US" sz="4400" dirty="0">
                <a:solidFill>
                  <a:srgbClr val="000000"/>
                </a:solidFill>
                <a:latin typeface="+mj-lt"/>
              </a:rPr>
              <a:t>.”</a:t>
            </a:r>
          </a:p>
        </p:txBody>
      </p:sp>
      <p:sp>
        <p:nvSpPr>
          <p:cNvPr id="5" name="TextBox 4">
            <a:extLst>
              <a:ext uri="{FF2B5EF4-FFF2-40B4-BE49-F238E27FC236}">
                <a16:creationId xmlns:a16="http://schemas.microsoft.com/office/drawing/2014/main" id="{72856648-934B-483D-B922-49EB35A22E82}"/>
              </a:ext>
            </a:extLst>
          </p:cNvPr>
          <p:cNvSpPr txBox="1"/>
          <p:nvPr/>
        </p:nvSpPr>
        <p:spPr>
          <a:xfrm>
            <a:off x="731521" y="2449002"/>
            <a:ext cx="1852653" cy="369332"/>
          </a:xfrm>
          <a:prstGeom prst="rect">
            <a:avLst/>
          </a:prstGeom>
          <a:solidFill>
            <a:schemeClr val="bg1"/>
          </a:solidFill>
        </p:spPr>
        <p:txBody>
          <a:bodyPr wrap="square" rtlCol="0">
            <a:normAutofit/>
          </a:bodyPr>
          <a:lstStyle/>
          <a:p>
            <a:r>
              <a:rPr lang="en-US" dirty="0">
                <a:solidFill>
                  <a:srgbClr val="000000"/>
                </a:solidFill>
              </a:rPr>
              <a:t>Strongly agree</a:t>
            </a:r>
          </a:p>
        </p:txBody>
      </p:sp>
      <p:sp>
        <p:nvSpPr>
          <p:cNvPr id="6" name="TextBox 5">
            <a:extLst>
              <a:ext uri="{FF2B5EF4-FFF2-40B4-BE49-F238E27FC236}">
                <a16:creationId xmlns:a16="http://schemas.microsoft.com/office/drawing/2014/main" id="{67828C55-146F-4E6C-9B29-89B25D471155}"/>
              </a:ext>
            </a:extLst>
          </p:cNvPr>
          <p:cNvSpPr txBox="1"/>
          <p:nvPr/>
        </p:nvSpPr>
        <p:spPr>
          <a:xfrm>
            <a:off x="2849218" y="2452574"/>
            <a:ext cx="1852653" cy="365760"/>
          </a:xfrm>
          <a:prstGeom prst="rect">
            <a:avLst/>
          </a:prstGeom>
          <a:solidFill>
            <a:schemeClr val="bg1"/>
          </a:solidFill>
        </p:spPr>
        <p:txBody>
          <a:bodyPr wrap="square" rtlCol="0">
            <a:normAutofit/>
          </a:bodyPr>
          <a:lstStyle/>
          <a:p>
            <a:r>
              <a:rPr lang="en-US" dirty="0">
                <a:solidFill>
                  <a:srgbClr val="000000"/>
                </a:solidFill>
              </a:rPr>
              <a:t>Somewhat agree</a:t>
            </a:r>
          </a:p>
        </p:txBody>
      </p:sp>
      <p:sp>
        <p:nvSpPr>
          <p:cNvPr id="7" name="TextBox 6">
            <a:extLst>
              <a:ext uri="{FF2B5EF4-FFF2-40B4-BE49-F238E27FC236}">
                <a16:creationId xmlns:a16="http://schemas.microsoft.com/office/drawing/2014/main" id="{67CF444E-1C82-407A-9D80-EC8F77C6A164}"/>
              </a:ext>
            </a:extLst>
          </p:cNvPr>
          <p:cNvSpPr txBox="1"/>
          <p:nvPr/>
        </p:nvSpPr>
        <p:spPr>
          <a:xfrm>
            <a:off x="7847939" y="2449002"/>
            <a:ext cx="1232451" cy="369332"/>
          </a:xfrm>
          <a:prstGeom prst="rect">
            <a:avLst/>
          </a:prstGeom>
          <a:solidFill>
            <a:schemeClr val="bg1"/>
          </a:solidFill>
        </p:spPr>
        <p:txBody>
          <a:bodyPr wrap="square" rtlCol="0">
            <a:normAutofit/>
          </a:bodyPr>
          <a:lstStyle/>
          <a:p>
            <a:pPr algn="ctr"/>
            <a:r>
              <a:rPr lang="en-US" dirty="0">
                <a:solidFill>
                  <a:srgbClr val="000000"/>
                </a:solidFill>
              </a:rPr>
              <a:t>TOTAL</a:t>
            </a:r>
          </a:p>
        </p:txBody>
      </p:sp>
    </p:spTree>
    <p:extLst>
      <p:ext uri="{BB962C8B-B14F-4D97-AF65-F5344CB8AC3E}">
        <p14:creationId xmlns:p14="http://schemas.microsoft.com/office/powerpoint/2010/main" val="3158716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11362" y="536339"/>
            <a:ext cx="7534430" cy="1143000"/>
          </a:xfrm>
        </p:spPr>
        <p:txBody>
          <a:bodyPr>
            <a:normAutofit/>
          </a:bodyPr>
          <a:lstStyle/>
          <a:p>
            <a:pPr algn="ctr"/>
            <a:r>
              <a:rPr lang="uk-UA" dirty="0"/>
              <a:t>Конструкти оцінювання</a:t>
            </a:r>
            <a:endParaRPr lang="en-US" dirty="0"/>
          </a:p>
        </p:txBody>
      </p:sp>
      <p:sp>
        <p:nvSpPr>
          <p:cNvPr id="3" name="Text Placeholder 2">
            <a:extLst>
              <a:ext uri="{FF2B5EF4-FFF2-40B4-BE49-F238E27FC236}">
                <a16:creationId xmlns:a16="http://schemas.microsoft.com/office/drawing/2014/main" id="{945EC7F3-4885-4704-A53C-35B930FC0E1E}"/>
              </a:ext>
            </a:extLst>
          </p:cNvPr>
          <p:cNvSpPr>
            <a:spLocks noGrp="1"/>
          </p:cNvSpPr>
          <p:nvPr>
            <p:ph type="body" sz="quarter" idx="10"/>
          </p:nvPr>
        </p:nvSpPr>
        <p:spPr>
          <a:xfrm>
            <a:off x="1648301" y="2078057"/>
            <a:ext cx="5847398" cy="3650510"/>
          </a:xfrm>
        </p:spPr>
        <p:txBody>
          <a:bodyPr>
            <a:noAutofit/>
          </a:bodyPr>
          <a:lstStyle/>
          <a:p>
            <a:r>
              <a:rPr lang="uk-UA" sz="2800" dirty="0"/>
              <a:t>Використання займенника та імені</a:t>
            </a:r>
            <a:br>
              <a:rPr lang="uk-UA" sz="2800" dirty="0"/>
            </a:br>
            <a:r>
              <a:rPr lang="uk-UA" sz="2800" dirty="0"/>
              <a:t>Гендерна ідентичність, вираження та сексуальна орієнтація</a:t>
            </a:r>
            <a:br>
              <a:rPr lang="uk-UA" sz="2800" dirty="0"/>
            </a:br>
            <a:r>
              <a:rPr lang="uk-UA" sz="2800" dirty="0"/>
              <a:t>Сімейна динаміка</a:t>
            </a:r>
            <a:br>
              <a:rPr lang="uk-UA" sz="2800" dirty="0"/>
            </a:br>
            <a:r>
              <a:rPr lang="uk-UA" sz="2800" dirty="0"/>
              <a:t>Стратегії подолання</a:t>
            </a:r>
            <a:br>
              <a:rPr lang="uk-UA" sz="2800" dirty="0"/>
            </a:br>
            <a:r>
              <a:rPr lang="uk-UA" sz="2800" dirty="0"/>
              <a:t>Психосоціальні та спільні фактори</a:t>
            </a:r>
            <a:endParaRPr lang="en-US" sz="2800" dirty="0"/>
          </a:p>
        </p:txBody>
      </p:sp>
    </p:spTree>
    <p:extLst>
      <p:ext uri="{BB962C8B-B14F-4D97-AF65-F5344CB8AC3E}">
        <p14:creationId xmlns:p14="http://schemas.microsoft.com/office/powerpoint/2010/main" val="890747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804785" y="326476"/>
            <a:ext cx="7534430" cy="1143000"/>
          </a:xfrm>
        </p:spPr>
        <p:txBody>
          <a:bodyPr>
            <a:normAutofit fontScale="90000"/>
          </a:bodyPr>
          <a:lstStyle/>
          <a:p>
            <a:pPr algn="ctr"/>
            <a:r>
              <a:rPr lang="uk-UA" dirty="0"/>
              <a:t>Використання займенника та імені</a:t>
            </a:r>
            <a:endParaRPr lang="en-US" dirty="0"/>
          </a:p>
        </p:txBody>
      </p:sp>
      <p:grpSp>
        <p:nvGrpSpPr>
          <p:cNvPr id="9" name="Group 8">
            <a:extLst>
              <a:ext uri="{FF2B5EF4-FFF2-40B4-BE49-F238E27FC236}">
                <a16:creationId xmlns:a16="http://schemas.microsoft.com/office/drawing/2014/main" id="{A41D9155-7B73-4715-828F-764567319E88}"/>
              </a:ext>
            </a:extLst>
          </p:cNvPr>
          <p:cNvGrpSpPr/>
          <p:nvPr/>
        </p:nvGrpSpPr>
        <p:grpSpPr>
          <a:xfrm>
            <a:off x="1352238" y="1536492"/>
            <a:ext cx="6439524" cy="4829643"/>
            <a:chOff x="941466" y="1536492"/>
            <a:chExt cx="6439524" cy="4829643"/>
          </a:xfrm>
        </p:grpSpPr>
        <p:pic>
          <p:nvPicPr>
            <p:cNvPr id="4" name="Picture 3" descr="A picture containing object&#10;&#10;Description automatically generated">
              <a:extLst>
                <a:ext uri="{FF2B5EF4-FFF2-40B4-BE49-F238E27FC236}">
                  <a16:creationId xmlns:a16="http://schemas.microsoft.com/office/drawing/2014/main" id="{2DC20FFD-A54C-4341-8EC8-5338949D79E1}"/>
                </a:ext>
              </a:extLst>
            </p:cNvPr>
            <p:cNvPicPr>
              <a:picLocks noChangeAspect="1"/>
            </p:cNvPicPr>
            <p:nvPr/>
          </p:nvPicPr>
          <p:blipFill>
            <a:blip r:embed="rId3"/>
            <a:stretch>
              <a:fillRect/>
            </a:stretch>
          </p:blipFill>
          <p:spPr>
            <a:xfrm>
              <a:off x="941466" y="1536492"/>
              <a:ext cx="6439524" cy="4829643"/>
            </a:xfrm>
            <a:prstGeom prst="rect">
              <a:avLst/>
            </a:prstGeom>
          </p:spPr>
        </p:pic>
        <p:sp>
          <p:nvSpPr>
            <p:cNvPr id="6" name="TextBox 5">
              <a:extLst>
                <a:ext uri="{FF2B5EF4-FFF2-40B4-BE49-F238E27FC236}">
                  <a16:creationId xmlns:a16="http://schemas.microsoft.com/office/drawing/2014/main" id="{0B9CCB85-ACFF-4DCE-A293-2219355FAF89}"/>
                </a:ext>
              </a:extLst>
            </p:cNvPr>
            <p:cNvSpPr txBox="1"/>
            <p:nvPr/>
          </p:nvSpPr>
          <p:spPr>
            <a:xfrm>
              <a:off x="1461541" y="4272199"/>
              <a:ext cx="1326629" cy="1371600"/>
            </a:xfrm>
            <a:prstGeom prst="rect">
              <a:avLst/>
            </a:prstGeom>
            <a:solidFill>
              <a:srgbClr val="333333"/>
            </a:solidFill>
          </p:spPr>
          <p:txBody>
            <a:bodyPr wrap="square" rtlCol="0">
              <a:normAutofit/>
            </a:bodyPr>
            <a:lstStyle/>
            <a:p>
              <a:r>
                <a:rPr lang="uk-UA" sz="2800" b="1" dirty="0">
                  <a:solidFill>
                    <a:schemeClr val="accent5">
                      <a:lumMod val="60000"/>
                      <a:lumOff val="40000"/>
                    </a:schemeClr>
                  </a:solidFill>
                </a:rPr>
                <a:t>Вона, її, будь ласка</a:t>
              </a:r>
              <a:endParaRPr lang="en-US" sz="2800" b="1" dirty="0">
                <a:solidFill>
                  <a:schemeClr val="accent5">
                    <a:lumMod val="60000"/>
                    <a:lumOff val="40000"/>
                  </a:schemeClr>
                </a:solidFill>
              </a:endParaRPr>
            </a:p>
          </p:txBody>
        </p:sp>
        <p:sp>
          <p:nvSpPr>
            <p:cNvPr id="7" name="TextBox 6">
              <a:extLst>
                <a:ext uri="{FF2B5EF4-FFF2-40B4-BE49-F238E27FC236}">
                  <a16:creationId xmlns:a16="http://schemas.microsoft.com/office/drawing/2014/main" id="{47384474-E96E-4E7E-B28C-E00EF1DD3047}"/>
                </a:ext>
              </a:extLst>
            </p:cNvPr>
            <p:cNvSpPr txBox="1"/>
            <p:nvPr/>
          </p:nvSpPr>
          <p:spPr>
            <a:xfrm>
              <a:off x="3846934" y="4139525"/>
              <a:ext cx="1118681" cy="1467120"/>
            </a:xfrm>
            <a:prstGeom prst="rect">
              <a:avLst/>
            </a:prstGeom>
            <a:solidFill>
              <a:srgbClr val="FDFA6E"/>
            </a:solidFill>
          </p:spPr>
          <p:txBody>
            <a:bodyPr wrap="square" rtlCol="0" anchor="ctr">
              <a:noAutofit/>
            </a:bodyPr>
            <a:lstStyle/>
            <a:p>
              <a:r>
                <a:rPr lang="uk-UA" sz="2400" dirty="0">
                  <a:solidFill>
                    <a:srgbClr val="669900"/>
                  </a:solidFill>
                </a:rPr>
                <a:t>Він, його, будь ласка</a:t>
              </a:r>
              <a:endParaRPr lang="en-US" dirty="0">
                <a:solidFill>
                  <a:srgbClr val="669900"/>
                </a:solidFill>
              </a:endParaRPr>
            </a:p>
          </p:txBody>
        </p:sp>
        <p:sp>
          <p:nvSpPr>
            <p:cNvPr id="8" name="TextBox 7">
              <a:extLst>
                <a:ext uri="{FF2B5EF4-FFF2-40B4-BE49-F238E27FC236}">
                  <a16:creationId xmlns:a16="http://schemas.microsoft.com/office/drawing/2014/main" id="{9EC2D0CA-B37D-485C-85C3-82FE7E12A246}"/>
                </a:ext>
              </a:extLst>
            </p:cNvPr>
            <p:cNvSpPr txBox="1"/>
            <p:nvPr/>
          </p:nvSpPr>
          <p:spPr>
            <a:xfrm>
              <a:off x="6024380" y="4455079"/>
              <a:ext cx="1064874" cy="1188720"/>
            </a:xfrm>
            <a:prstGeom prst="rect">
              <a:avLst/>
            </a:prstGeom>
            <a:solidFill>
              <a:srgbClr val="AEBDA3"/>
            </a:solidFill>
          </p:spPr>
          <p:txBody>
            <a:bodyPr wrap="square" rtlCol="0" anchor="ctr">
              <a:normAutofit/>
            </a:bodyPr>
            <a:lstStyle/>
            <a:p>
              <a:pPr>
                <a:spcBef>
                  <a:spcPts val="300"/>
                </a:spcBef>
              </a:pPr>
              <a:r>
                <a:rPr lang="uk-UA" sz="2200" dirty="0">
                  <a:solidFill>
                    <a:srgbClr val="7030A0"/>
                  </a:solidFill>
                </a:rPr>
                <a:t>Вони, їх будь ласка</a:t>
              </a:r>
              <a:endParaRPr lang="en-US" sz="1900" dirty="0">
                <a:solidFill>
                  <a:srgbClr val="7030A0"/>
                </a:solidFill>
              </a:endParaRPr>
            </a:p>
          </p:txBody>
        </p:sp>
      </p:grpSp>
    </p:spTree>
    <p:extLst>
      <p:ext uri="{BB962C8B-B14F-4D97-AF65-F5344CB8AC3E}">
        <p14:creationId xmlns:p14="http://schemas.microsoft.com/office/powerpoint/2010/main" val="28953869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359923" y="453892"/>
            <a:ext cx="8696528" cy="1150056"/>
          </a:xfrm>
        </p:spPr>
        <p:txBody>
          <a:bodyPr>
            <a:normAutofit fontScale="90000"/>
          </a:bodyPr>
          <a:lstStyle/>
          <a:p>
            <a:pPr algn="ctr"/>
            <a:r>
              <a:rPr lang="uk-UA" dirty="0"/>
              <a:t>Сценарії використання займенника/імені та сімейна динаміка</a:t>
            </a:r>
            <a:endParaRPr lang="en-US" dirty="0"/>
          </a:p>
        </p:txBody>
      </p:sp>
      <p:graphicFrame>
        <p:nvGraphicFramePr>
          <p:cNvPr id="4" name="Table 3">
            <a:extLst>
              <a:ext uri="{FF2B5EF4-FFF2-40B4-BE49-F238E27FC236}">
                <a16:creationId xmlns:a16="http://schemas.microsoft.com/office/drawing/2014/main" id="{14D7240D-FA40-4346-9B1A-6C552AB7EF8F}"/>
              </a:ext>
            </a:extLst>
          </p:cNvPr>
          <p:cNvGraphicFramePr>
            <a:graphicFrameLocks noGrp="1"/>
          </p:cNvGraphicFramePr>
          <p:nvPr>
            <p:extLst>
              <p:ext uri="{D42A27DB-BD31-4B8C-83A1-F6EECF244321}">
                <p14:modId xmlns:p14="http://schemas.microsoft.com/office/powerpoint/2010/main" val="2920994906"/>
              </p:ext>
            </p:extLst>
          </p:nvPr>
        </p:nvGraphicFramePr>
        <p:xfrm>
          <a:off x="1824788" y="2113613"/>
          <a:ext cx="5494424" cy="3859967"/>
        </p:xfrm>
        <a:graphic>
          <a:graphicData uri="http://schemas.openxmlformats.org/drawingml/2006/table">
            <a:tbl>
              <a:tblPr firstRow="1" firstCol="1" bandRow="1">
                <a:tableStyleId>{5C22544A-7EE6-4342-B048-85BDC9FD1C3A}</a:tableStyleId>
              </a:tblPr>
              <a:tblGrid>
                <a:gridCol w="5494424">
                  <a:extLst>
                    <a:ext uri="{9D8B030D-6E8A-4147-A177-3AD203B41FA5}">
                      <a16:colId xmlns:a16="http://schemas.microsoft.com/office/drawing/2014/main" val="1196943516"/>
                    </a:ext>
                  </a:extLst>
                </a:gridCol>
              </a:tblGrid>
              <a:tr h="3859967">
                <a:tc>
                  <a:txBody>
                    <a:bodyPr/>
                    <a:lstStyle/>
                    <a:p>
                      <a:pPr marL="0" marR="100330" lvl="0" indent="0" algn="l" defTabSz="457200" rtl="0" eaLnBrk="1" fontAlgn="auto" latinLnBrk="0" hangingPunct="1">
                        <a:lnSpc>
                          <a:spcPct val="100000"/>
                        </a:lnSpc>
                        <a:spcBef>
                          <a:spcPts val="0"/>
                        </a:spcBef>
                        <a:spcAft>
                          <a:spcPts val="0"/>
                        </a:spcAft>
                        <a:buClrTx/>
                        <a:buSzTx/>
                        <a:buFontTx/>
                        <a:buNone/>
                        <a:tabLst/>
                        <a:defRPr/>
                      </a:pPr>
                      <a:r>
                        <a:rPr lang="uk-UA" sz="2800" b="0" dirty="0">
                          <a:solidFill>
                            <a:schemeClr val="tx1">
                              <a:lumMod val="50000"/>
                            </a:schemeClr>
                          </a:solidFill>
                          <a:effectLst/>
                          <a:latin typeface="+mn-lt"/>
                        </a:rPr>
                        <a:t>Сценарій</a:t>
                      </a:r>
                      <a:r>
                        <a:rPr lang="en-US" sz="2800" b="0" dirty="0">
                          <a:solidFill>
                            <a:schemeClr val="tx1">
                              <a:lumMod val="50000"/>
                            </a:schemeClr>
                          </a:solidFill>
                          <a:effectLst/>
                          <a:latin typeface="+mn-lt"/>
                        </a:rPr>
                        <a:t>: </a:t>
                      </a:r>
                      <a:r>
                        <a:rPr lang="uk-UA" sz="2800" b="0" dirty="0">
                          <a:solidFill>
                            <a:schemeClr val="tx1">
                              <a:lumMod val="50000"/>
                            </a:schemeClr>
                          </a:solidFill>
                          <a:effectLst/>
                          <a:latin typeface="+mn-lt"/>
                        </a:rPr>
                        <a:t>Батьки</a:t>
                      </a:r>
                      <a:r>
                        <a:rPr lang="uk-UA" sz="2800" b="0" baseline="0" dirty="0">
                          <a:solidFill>
                            <a:schemeClr val="tx1">
                              <a:lumMod val="50000"/>
                            </a:schemeClr>
                          </a:solidFill>
                          <a:effectLst/>
                          <a:latin typeface="+mn-lt"/>
                        </a:rPr>
                        <a:t> усвідомлюють та підтримують гендерну ідентичність тривалий час та не використовують займенників чи справжнього імені</a:t>
                      </a:r>
                      <a:endParaRPr lang="uk-UA" sz="2400" b="0" u="none" strike="noStrike" dirty="0">
                        <a:solidFill>
                          <a:schemeClr val="tx1">
                            <a:lumMod val="50000"/>
                          </a:schemeClr>
                        </a:solidFill>
                        <a:effectLst/>
                        <a:uFill>
                          <a:solidFill>
                            <a:srgbClr val="000000"/>
                          </a:solidFill>
                        </a:uFill>
                      </a:endParaRPr>
                    </a:p>
                    <a:p>
                      <a:pPr marL="231775" marR="0" lvl="0" indent="0" fontAlgn="base">
                        <a:lnSpc>
                          <a:spcPct val="100000"/>
                        </a:lnSpc>
                        <a:spcBef>
                          <a:spcPts val="120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Оцінка</a:t>
                      </a:r>
                      <a:r>
                        <a:rPr lang="uk-UA" sz="2400" b="0" u="none" strike="noStrike" baseline="0" dirty="0">
                          <a:solidFill>
                            <a:schemeClr val="tx1">
                              <a:lumMod val="50000"/>
                            </a:schemeClr>
                          </a:solidFill>
                          <a:effectLst/>
                          <a:uFill>
                            <a:solidFill>
                              <a:srgbClr val="000000"/>
                            </a:solidFill>
                          </a:uFill>
                        </a:rPr>
                        <a:t> впливу на </a:t>
                      </a:r>
                      <a:r>
                        <a:rPr lang="uk-UA" sz="2400" b="0" u="none" strike="noStrike" baseline="0" dirty="0" err="1">
                          <a:solidFill>
                            <a:schemeClr val="tx1">
                              <a:lumMod val="50000"/>
                            </a:schemeClr>
                          </a:solidFill>
                          <a:effectLst/>
                          <a:uFill>
                            <a:solidFill>
                              <a:srgbClr val="000000"/>
                            </a:solidFill>
                          </a:uFill>
                        </a:rPr>
                        <a:t>підлітка</a:t>
                      </a:r>
                      <a:endParaRPr lang="en-US" sz="2400" b="0" u="none" strike="noStrike" dirty="0">
                        <a:solidFill>
                          <a:schemeClr val="tx1">
                            <a:lumMod val="50000"/>
                          </a:schemeClr>
                        </a:solidFill>
                        <a:effectLst/>
                        <a:uFill>
                          <a:solidFill>
                            <a:srgbClr val="000000"/>
                          </a:solidFill>
                        </a:uFill>
                      </a:endParaRPr>
                    </a:p>
                    <a:p>
                      <a:pPr marL="231775" marR="0" lvl="0" indent="0" fontAlgn="base">
                        <a:lnSpc>
                          <a:spcPct val="100000"/>
                        </a:lnSpc>
                        <a:spcBef>
                          <a:spcPts val="120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Оцінка бар’єрів наодинці з батьками</a:t>
                      </a:r>
                      <a:endParaRPr lang="uk-UA" sz="2400" b="0" u="none" strike="noStrike" baseline="0" dirty="0">
                        <a:solidFill>
                          <a:schemeClr val="tx1">
                            <a:lumMod val="50000"/>
                          </a:schemeClr>
                        </a:solidFill>
                        <a:effectLst/>
                        <a:uFill>
                          <a:solidFill>
                            <a:srgbClr val="000000"/>
                          </a:solidFill>
                        </a:uFill>
                      </a:endParaRPr>
                    </a:p>
                    <a:p>
                      <a:pPr marL="231775" marR="0" lvl="0" indent="0" fontAlgn="base">
                        <a:lnSpc>
                          <a:spcPct val="100000"/>
                        </a:lnSpc>
                        <a:spcBef>
                          <a:spcPts val="1200"/>
                        </a:spcBef>
                        <a:spcAft>
                          <a:spcPts val="0"/>
                        </a:spcAft>
                        <a:buClr>
                          <a:srgbClr val="2C2A28"/>
                        </a:buClr>
                        <a:buSzPts val="850"/>
                        <a:buFont typeface="Arial" panose="020B0604020202020204" pitchFamily="34" charset="0"/>
                        <a:buNone/>
                      </a:pPr>
                      <a:r>
                        <a:rPr lang="uk-UA" sz="2400" b="0" u="none" strike="noStrike" baseline="0" dirty="0">
                          <a:solidFill>
                            <a:schemeClr val="tx1">
                              <a:lumMod val="50000"/>
                            </a:schemeClr>
                          </a:solidFill>
                          <a:effectLst/>
                          <a:uFill>
                            <a:solidFill>
                              <a:srgbClr val="000000"/>
                            </a:solidFill>
                          </a:uFill>
                        </a:rPr>
                        <a:t>Навчання людей, котрі допомагають</a:t>
                      </a:r>
                      <a:endParaRPr lang="uk-UA" sz="1000" b="0" u="none" strike="noStrike" dirty="0">
                        <a:solidFill>
                          <a:schemeClr val="tx1">
                            <a:lumMod val="50000"/>
                          </a:schemeClr>
                        </a:solidFill>
                        <a:effectLst/>
                        <a:uFill>
                          <a:solidFill>
                            <a:srgbClr val="000000"/>
                          </a:solidFill>
                        </a:uFill>
                        <a:latin typeface="+mn-lt"/>
                        <a:ea typeface="+mn-ea"/>
                        <a:cs typeface="+mn-cs"/>
                      </a:endParaRPr>
                    </a:p>
                  </a:txBody>
                  <a:tcPr marL="17124" marR="10815" marT="2103" marB="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26948"/>
                  </a:ext>
                </a:extLst>
              </a:tr>
            </a:tbl>
          </a:graphicData>
        </a:graphic>
      </p:graphicFrame>
    </p:spTree>
    <p:extLst>
      <p:ext uri="{BB962C8B-B14F-4D97-AF65-F5344CB8AC3E}">
        <p14:creationId xmlns:p14="http://schemas.microsoft.com/office/powerpoint/2010/main" val="286514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0" y="255772"/>
            <a:ext cx="9144000" cy="1725428"/>
          </a:xfrm>
        </p:spPr>
        <p:txBody>
          <a:bodyPr>
            <a:normAutofit fontScale="90000"/>
          </a:bodyPr>
          <a:lstStyle/>
          <a:p>
            <a:pPr algn="ctr"/>
            <a:r>
              <a:rPr lang="uk-UA" dirty="0"/>
              <a:t>Сценарії використання займенника/імені та сімейна динаміка</a:t>
            </a:r>
            <a:endParaRPr lang="en-US" dirty="0"/>
          </a:p>
        </p:txBody>
      </p:sp>
      <p:graphicFrame>
        <p:nvGraphicFramePr>
          <p:cNvPr id="4" name="Table 3">
            <a:extLst>
              <a:ext uri="{FF2B5EF4-FFF2-40B4-BE49-F238E27FC236}">
                <a16:creationId xmlns:a16="http://schemas.microsoft.com/office/drawing/2014/main" id="{14D7240D-FA40-4346-9B1A-6C552AB7EF8F}"/>
              </a:ext>
            </a:extLst>
          </p:cNvPr>
          <p:cNvGraphicFramePr>
            <a:graphicFrameLocks noGrp="1"/>
          </p:cNvGraphicFramePr>
          <p:nvPr>
            <p:extLst>
              <p:ext uri="{D42A27DB-BD31-4B8C-83A1-F6EECF244321}">
                <p14:modId xmlns:p14="http://schemas.microsoft.com/office/powerpoint/2010/main" val="2375561603"/>
              </p:ext>
            </p:extLst>
          </p:nvPr>
        </p:nvGraphicFramePr>
        <p:xfrm>
          <a:off x="1417048" y="2317046"/>
          <a:ext cx="6309903" cy="3933261"/>
        </p:xfrm>
        <a:graphic>
          <a:graphicData uri="http://schemas.openxmlformats.org/drawingml/2006/table">
            <a:tbl>
              <a:tblPr firstRow="1" firstCol="1" bandRow="1">
                <a:tableStyleId>{5C22544A-7EE6-4342-B048-85BDC9FD1C3A}</a:tableStyleId>
              </a:tblPr>
              <a:tblGrid>
                <a:gridCol w="6309903">
                  <a:extLst>
                    <a:ext uri="{9D8B030D-6E8A-4147-A177-3AD203B41FA5}">
                      <a16:colId xmlns:a16="http://schemas.microsoft.com/office/drawing/2014/main" val="1196943516"/>
                    </a:ext>
                  </a:extLst>
                </a:gridCol>
              </a:tblGrid>
              <a:tr h="3458539">
                <a:tc>
                  <a:txBody>
                    <a:bodyPr/>
                    <a:lstStyle/>
                    <a:p>
                      <a:pPr marL="0" marR="0">
                        <a:lnSpc>
                          <a:spcPct val="100000"/>
                        </a:lnSpc>
                        <a:spcBef>
                          <a:spcPts val="0"/>
                        </a:spcBef>
                        <a:spcAft>
                          <a:spcPts val="0"/>
                        </a:spcAft>
                      </a:pPr>
                      <a:r>
                        <a:rPr lang="uk-UA" sz="2800" b="0" dirty="0">
                          <a:solidFill>
                            <a:schemeClr val="tx1">
                              <a:lumMod val="50000"/>
                            </a:schemeClr>
                          </a:solidFill>
                          <a:effectLst/>
                          <a:latin typeface="+mn-lt"/>
                        </a:rPr>
                        <a:t>Сценарій</a:t>
                      </a:r>
                      <a:r>
                        <a:rPr lang="en-US" sz="2800" b="0" dirty="0">
                          <a:solidFill>
                            <a:schemeClr val="tx1">
                              <a:lumMod val="50000"/>
                            </a:schemeClr>
                          </a:solidFill>
                          <a:effectLst/>
                          <a:latin typeface="+mn-lt"/>
                        </a:rPr>
                        <a:t>: </a:t>
                      </a:r>
                      <a:r>
                        <a:rPr lang="uk-UA" sz="2800" b="0" dirty="0">
                          <a:solidFill>
                            <a:schemeClr val="tx1">
                              <a:lumMod val="50000"/>
                            </a:schemeClr>
                          </a:solidFill>
                          <a:effectLst/>
                          <a:latin typeface="+mn-lt"/>
                        </a:rPr>
                        <a:t>Батьки</a:t>
                      </a:r>
                      <a:r>
                        <a:rPr lang="uk-UA" sz="2800" b="0" baseline="0" dirty="0">
                          <a:solidFill>
                            <a:schemeClr val="tx1">
                              <a:lumMod val="50000"/>
                            </a:schemeClr>
                          </a:solidFill>
                          <a:effectLst/>
                          <a:latin typeface="+mn-lt"/>
                        </a:rPr>
                        <a:t> використовують бажані займенники та ім’я в певній ситуації, але не у всіх</a:t>
                      </a:r>
                      <a:endParaRPr lang="en-US"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31775" marR="0" lvl="0" indent="0" fontAlgn="base">
                        <a:lnSpc>
                          <a:spcPct val="100000"/>
                        </a:lnSpc>
                        <a:spcBef>
                          <a:spcPts val="1200"/>
                        </a:spcBef>
                        <a:spcAft>
                          <a:spcPts val="120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Наодинці</a:t>
                      </a:r>
                      <a:r>
                        <a:rPr lang="uk-UA" sz="2400" b="0" u="none" strike="noStrike" baseline="0" dirty="0">
                          <a:solidFill>
                            <a:schemeClr val="tx1">
                              <a:lumMod val="50000"/>
                            </a:schemeClr>
                          </a:solidFill>
                          <a:effectLst/>
                          <a:uFill>
                            <a:solidFill>
                              <a:srgbClr val="000000"/>
                            </a:solidFill>
                          </a:uFill>
                        </a:rPr>
                        <a:t> з батьками оцініть їхні наміри</a:t>
                      </a:r>
                      <a:endParaRPr lang="en-US" sz="2400" b="0" u="none" strike="noStrike" dirty="0">
                        <a:solidFill>
                          <a:schemeClr val="tx1">
                            <a:lumMod val="50000"/>
                          </a:schemeClr>
                        </a:solidFill>
                        <a:effectLst/>
                        <a:uFill>
                          <a:solidFill>
                            <a:srgbClr val="000000"/>
                          </a:solidFill>
                        </a:uFill>
                      </a:endParaRPr>
                    </a:p>
                    <a:p>
                      <a:pPr marL="231775" marR="0" lvl="0" indent="0" fontAlgn="base">
                        <a:lnSpc>
                          <a:spcPct val="100000"/>
                        </a:lnSpc>
                        <a:spcBef>
                          <a:spcPts val="0"/>
                        </a:spcBef>
                        <a:spcAft>
                          <a:spcPts val="0"/>
                        </a:spcAft>
                        <a:buClr>
                          <a:srgbClr val="2C2A28"/>
                        </a:buClr>
                        <a:buSzPts val="850"/>
                        <a:buFont typeface="Arial" panose="020B0604020202020204" pitchFamily="34" charset="0"/>
                        <a:buNone/>
                      </a:pPr>
                      <a:r>
                        <a:rPr lang="ru-RU" sz="2400" b="0" u="none" strike="noStrike" dirty="0">
                          <a:solidFill>
                            <a:schemeClr val="tx1">
                              <a:lumMod val="50000"/>
                            </a:schemeClr>
                          </a:solidFill>
                          <a:effectLst/>
                          <a:uFill>
                            <a:solidFill>
                              <a:srgbClr val="000000"/>
                            </a:solidFill>
                          </a:uFill>
                        </a:rPr>
                        <a:t>Оцініть чому в різних ситуаціях існує невідповідне використання обраного імені та займенників</a:t>
                      </a:r>
                      <a:endParaRPr lang="uk-UA" sz="1000" b="0" u="none" strike="noStrike" baseline="0" dirty="0">
                        <a:solidFill>
                          <a:schemeClr val="tx1">
                            <a:lumMod val="50000"/>
                          </a:schemeClr>
                        </a:solidFill>
                        <a:effectLst/>
                        <a:uFill>
                          <a:solidFill>
                            <a:srgbClr val="000000"/>
                          </a:solidFill>
                        </a:uFill>
                      </a:endParaRPr>
                    </a:p>
                    <a:p>
                      <a:pPr marL="231775" marR="0" lvl="0" indent="0" algn="l" defTabSz="457200" rtl="0" eaLnBrk="1" fontAlgn="base" latinLnBrk="0" hangingPunct="1">
                        <a:lnSpc>
                          <a:spcPct val="100000"/>
                        </a:lnSpc>
                        <a:spcBef>
                          <a:spcPts val="1200"/>
                        </a:spcBef>
                        <a:spcAft>
                          <a:spcPts val="0"/>
                        </a:spcAft>
                        <a:buClr>
                          <a:srgbClr val="2C2A28"/>
                        </a:buClr>
                        <a:buSzPts val="850"/>
                        <a:buFont typeface="Arial" panose="020B0604020202020204" pitchFamily="34" charset="0"/>
                        <a:buNone/>
                        <a:tabLst/>
                        <a:defRPr/>
                      </a:pPr>
                      <a:r>
                        <a:rPr lang="uk-UA" sz="2400" b="0" u="none" strike="noStrike" baseline="0" dirty="0">
                          <a:solidFill>
                            <a:schemeClr val="tx1">
                              <a:lumMod val="50000"/>
                            </a:schemeClr>
                          </a:solidFill>
                          <a:effectLst/>
                          <a:uFill>
                            <a:solidFill>
                              <a:srgbClr val="000000"/>
                            </a:solidFill>
                          </a:uFill>
                        </a:rPr>
                        <a:t>Навчання людей, котрі допомагають</a:t>
                      </a:r>
                      <a:endParaRPr lang="uk-UA" sz="1000" b="0" u="none" strike="noStrike" dirty="0">
                        <a:solidFill>
                          <a:schemeClr val="tx1">
                            <a:lumMod val="50000"/>
                          </a:schemeClr>
                        </a:solidFill>
                        <a:effectLst/>
                        <a:uFill>
                          <a:solidFill>
                            <a:srgbClr val="000000"/>
                          </a:solidFill>
                        </a:uFill>
                        <a:latin typeface="+mn-lt"/>
                        <a:ea typeface="+mn-ea"/>
                        <a:cs typeface="+mn-cs"/>
                      </a:endParaRPr>
                    </a:p>
                    <a:p>
                      <a:pPr marL="231775" marR="0" lvl="0" indent="0" fontAlgn="base">
                        <a:lnSpc>
                          <a:spcPct val="107000"/>
                        </a:lnSpc>
                        <a:spcBef>
                          <a:spcPts val="0"/>
                        </a:spcBef>
                        <a:spcAft>
                          <a:spcPts val="0"/>
                        </a:spcAft>
                        <a:buClr>
                          <a:srgbClr val="2C2A28"/>
                        </a:buClr>
                        <a:buSzPts val="850"/>
                        <a:buFont typeface="Arial" panose="020B0604020202020204" pitchFamily="34" charset="0"/>
                        <a:buNone/>
                      </a:pPr>
                      <a:endParaRPr lang="en-US" sz="24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7124" marR="10815" marT="2103" marB="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26948"/>
                  </a:ext>
                </a:extLst>
              </a:tr>
            </a:tbl>
          </a:graphicData>
        </a:graphic>
      </p:graphicFrame>
    </p:spTree>
    <p:extLst>
      <p:ext uri="{BB962C8B-B14F-4D97-AF65-F5344CB8AC3E}">
        <p14:creationId xmlns:p14="http://schemas.microsoft.com/office/powerpoint/2010/main" val="26909449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0" y="309112"/>
            <a:ext cx="9144000" cy="1885448"/>
          </a:xfrm>
        </p:spPr>
        <p:txBody>
          <a:bodyPr>
            <a:normAutofit fontScale="90000"/>
          </a:bodyPr>
          <a:lstStyle/>
          <a:p>
            <a:pPr algn="ctr"/>
            <a:r>
              <a:rPr lang="uk-UA" dirty="0"/>
              <a:t>Сценарії використання займенника/імені та сімейна динаміка</a:t>
            </a:r>
            <a:endParaRPr lang="en-US" dirty="0"/>
          </a:p>
        </p:txBody>
      </p:sp>
      <p:graphicFrame>
        <p:nvGraphicFramePr>
          <p:cNvPr id="4" name="Table 3">
            <a:extLst>
              <a:ext uri="{FF2B5EF4-FFF2-40B4-BE49-F238E27FC236}">
                <a16:creationId xmlns:a16="http://schemas.microsoft.com/office/drawing/2014/main" id="{14D7240D-FA40-4346-9B1A-6C552AB7EF8F}"/>
              </a:ext>
            </a:extLst>
          </p:cNvPr>
          <p:cNvGraphicFramePr>
            <a:graphicFrameLocks noGrp="1"/>
          </p:cNvGraphicFramePr>
          <p:nvPr>
            <p:extLst>
              <p:ext uri="{D42A27DB-BD31-4B8C-83A1-F6EECF244321}">
                <p14:modId xmlns:p14="http://schemas.microsoft.com/office/powerpoint/2010/main" val="3548323489"/>
              </p:ext>
            </p:extLst>
          </p:nvPr>
        </p:nvGraphicFramePr>
        <p:xfrm>
          <a:off x="1514444" y="2480248"/>
          <a:ext cx="6115113" cy="3958788"/>
        </p:xfrm>
        <a:graphic>
          <a:graphicData uri="http://schemas.openxmlformats.org/drawingml/2006/table">
            <a:tbl>
              <a:tblPr firstRow="1" firstCol="1" bandRow="1">
                <a:tableStyleId>{5C22544A-7EE6-4342-B048-85BDC9FD1C3A}</a:tableStyleId>
              </a:tblPr>
              <a:tblGrid>
                <a:gridCol w="6115113">
                  <a:extLst>
                    <a:ext uri="{9D8B030D-6E8A-4147-A177-3AD203B41FA5}">
                      <a16:colId xmlns:a16="http://schemas.microsoft.com/office/drawing/2014/main" val="1196943516"/>
                    </a:ext>
                  </a:extLst>
                </a:gridCol>
              </a:tblGrid>
              <a:tr h="3904937">
                <a:tc>
                  <a:txBody>
                    <a:bodyPr/>
                    <a:lstStyle/>
                    <a:p>
                      <a:pPr marL="0" marR="0" lvl="0" indent="0" algn="l" defTabSz="457200" rtl="0" eaLnBrk="1" fontAlgn="t" latinLnBrk="0" hangingPunct="1">
                        <a:lnSpc>
                          <a:spcPct val="100000"/>
                        </a:lnSpc>
                        <a:spcBef>
                          <a:spcPts val="0"/>
                        </a:spcBef>
                        <a:spcAft>
                          <a:spcPts val="0"/>
                        </a:spcAft>
                        <a:buClrTx/>
                        <a:buSzTx/>
                        <a:buFont typeface="Arial"/>
                        <a:buNone/>
                        <a:tabLst/>
                        <a:defRPr/>
                      </a:pPr>
                      <a:r>
                        <a:rPr kumimoji="0" lang="uk-UA" sz="2800" b="0" i="0" u="none" strike="noStrike" kern="1200" cap="none" spc="0" normalizeH="0" baseline="0" noProof="0" dirty="0">
                          <a:ln>
                            <a:noFill/>
                          </a:ln>
                          <a:solidFill>
                            <a:srgbClr val="000000"/>
                          </a:solidFill>
                          <a:effectLst/>
                          <a:uLnTx/>
                          <a:uFillTx/>
                          <a:latin typeface="Noto Serif"/>
                          <a:ea typeface="+mn-ea"/>
                        </a:rPr>
                        <a:t>Сценарій</a:t>
                      </a:r>
                      <a:r>
                        <a:rPr kumimoji="0" lang="en-US" sz="2800" b="0" i="0" u="none" strike="noStrike" kern="1200" cap="none" spc="0" normalizeH="0" baseline="0" noProof="0" dirty="0">
                          <a:ln>
                            <a:noFill/>
                          </a:ln>
                          <a:solidFill>
                            <a:srgbClr val="000000"/>
                          </a:solidFill>
                          <a:effectLst/>
                          <a:uLnTx/>
                          <a:uFillTx/>
                          <a:latin typeface="Noto Serif"/>
                          <a:ea typeface="+mn-ea"/>
                        </a:rPr>
                        <a:t>:</a:t>
                      </a:r>
                      <a:r>
                        <a:rPr kumimoji="0" lang="uk-UA" sz="2800" b="0" i="0" u="none" strike="noStrike" kern="1200" cap="none" spc="0" normalizeH="0" baseline="0" noProof="0" dirty="0">
                          <a:ln>
                            <a:noFill/>
                          </a:ln>
                          <a:solidFill>
                            <a:srgbClr val="000000"/>
                          </a:solidFill>
                          <a:effectLst/>
                          <a:uLnTx/>
                          <a:uFillTx/>
                          <a:latin typeface="Noto Serif"/>
                          <a:ea typeface="+mn-ea"/>
                        </a:rPr>
                        <a:t> Сильно протиставлені батьки, а підліток є відкритим перед ними</a:t>
                      </a:r>
                      <a:endParaRPr lang="en-US"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31775" marR="0" lvl="0" indent="0" fontAlgn="base">
                        <a:lnSpc>
                          <a:spcPct val="101000"/>
                        </a:lnSpc>
                        <a:spcBef>
                          <a:spcPts val="0"/>
                        </a:spcBef>
                        <a:spcAft>
                          <a:spcPts val="0"/>
                        </a:spcAft>
                        <a:buClr>
                          <a:srgbClr val="2C2A28"/>
                        </a:buClr>
                        <a:buSzPts val="850"/>
                        <a:buFont typeface="Arial" panose="020B0604020202020204" pitchFamily="34" charset="0"/>
                        <a:buNone/>
                      </a:pPr>
                      <a:endParaRPr lang="en-US" sz="1200" b="0" u="none" strike="noStrike" dirty="0">
                        <a:solidFill>
                          <a:schemeClr val="tx1">
                            <a:lumMod val="50000"/>
                          </a:schemeClr>
                        </a:solidFill>
                        <a:effectLst/>
                        <a:uFill>
                          <a:solidFill>
                            <a:srgbClr val="000000"/>
                          </a:solidFill>
                        </a:uFill>
                      </a:endParaRPr>
                    </a:p>
                    <a:p>
                      <a:pPr marL="231775" marR="0" lvl="0" indent="0" fontAlgn="base">
                        <a:lnSpc>
                          <a:spcPct val="101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Оцініть</a:t>
                      </a:r>
                      <a:r>
                        <a:rPr lang="uk-UA" sz="2400" b="0" u="none" strike="noStrike" baseline="0" dirty="0">
                          <a:solidFill>
                            <a:schemeClr val="tx1">
                              <a:lumMod val="50000"/>
                            </a:schemeClr>
                          </a:solidFill>
                          <a:effectLst/>
                          <a:uFill>
                            <a:solidFill>
                              <a:srgbClr val="000000"/>
                            </a:solidFill>
                          </a:uFill>
                        </a:rPr>
                        <a:t> вплив та розгляньте відокремлення батьків від підлітка</a:t>
                      </a:r>
                      <a:endParaRPr lang="en-US" sz="2400" b="0" u="none" strike="noStrike" dirty="0">
                        <a:solidFill>
                          <a:schemeClr val="tx1">
                            <a:lumMod val="50000"/>
                          </a:schemeClr>
                        </a:solidFill>
                        <a:effectLst/>
                        <a:uFill>
                          <a:solidFill>
                            <a:srgbClr val="000000"/>
                          </a:solidFill>
                        </a:uFill>
                      </a:endParaRPr>
                    </a:p>
                    <a:p>
                      <a:pPr marL="231775" marR="0" lvl="0" indent="0" fontAlgn="base">
                        <a:lnSpc>
                          <a:spcPct val="101000"/>
                        </a:lnSpc>
                        <a:spcBef>
                          <a:spcPts val="0"/>
                        </a:spcBef>
                        <a:spcAft>
                          <a:spcPts val="0"/>
                        </a:spcAft>
                        <a:buClr>
                          <a:srgbClr val="2C2A28"/>
                        </a:buClr>
                        <a:buSzPts val="850"/>
                        <a:buFont typeface="Arial" panose="020B0604020202020204" pitchFamily="34" charset="0"/>
                        <a:buNone/>
                      </a:pPr>
                      <a:endParaRPr lang="en-US" sz="1000" b="0" u="none" strike="noStrike" dirty="0">
                        <a:solidFill>
                          <a:schemeClr val="tx1">
                            <a:lumMod val="50000"/>
                          </a:schemeClr>
                        </a:solidFill>
                        <a:effectLst/>
                        <a:uFill>
                          <a:solidFill>
                            <a:srgbClr val="000000"/>
                          </a:solidFill>
                        </a:uFill>
                      </a:endParaRPr>
                    </a:p>
                    <a:p>
                      <a:pPr marL="231775" marR="0" lvl="0" indent="0" fontAlgn="base">
                        <a:lnSpc>
                          <a:spcPct val="101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Наодинці з</a:t>
                      </a:r>
                      <a:r>
                        <a:rPr lang="uk-UA" sz="2400" b="0" u="none" strike="noStrike" baseline="0" dirty="0">
                          <a:solidFill>
                            <a:schemeClr val="tx1">
                              <a:lumMod val="50000"/>
                            </a:schemeClr>
                          </a:solidFill>
                          <a:effectLst/>
                          <a:uFill>
                            <a:solidFill>
                              <a:srgbClr val="000000"/>
                            </a:solidFill>
                          </a:uFill>
                        </a:rPr>
                        <a:t> батьками, запитайте які займенники та імена є найбільш доречними для них</a:t>
                      </a:r>
                      <a:endParaRPr lang="en-US" sz="2400" b="0" u="none" strike="noStrike" dirty="0">
                        <a:solidFill>
                          <a:schemeClr val="tx1">
                            <a:lumMod val="50000"/>
                          </a:schemeClr>
                        </a:solidFill>
                        <a:effectLst/>
                        <a:uFill>
                          <a:solidFill>
                            <a:srgbClr val="000000"/>
                          </a:solidFill>
                        </a:uFill>
                      </a:endParaRPr>
                    </a:p>
                    <a:p>
                      <a:pPr marL="231775" marR="0" lvl="0" indent="0" fontAlgn="base">
                        <a:lnSpc>
                          <a:spcPct val="101000"/>
                        </a:lnSpc>
                        <a:spcBef>
                          <a:spcPts val="0"/>
                        </a:spcBef>
                        <a:spcAft>
                          <a:spcPts val="0"/>
                        </a:spcAft>
                        <a:buClr>
                          <a:srgbClr val="2C2A28"/>
                        </a:buClr>
                        <a:buSzPts val="850"/>
                        <a:buFont typeface="Arial" panose="020B0604020202020204" pitchFamily="34" charset="0"/>
                        <a:buNone/>
                      </a:pPr>
                      <a:endParaRPr lang="en-US" sz="1000" b="0" u="none" strike="noStrike" dirty="0">
                        <a:solidFill>
                          <a:schemeClr val="tx1">
                            <a:lumMod val="50000"/>
                          </a:schemeClr>
                        </a:solidFill>
                        <a:effectLst/>
                        <a:uFill>
                          <a:solidFill>
                            <a:srgbClr val="000000"/>
                          </a:solidFill>
                        </a:uFill>
                      </a:endParaRPr>
                    </a:p>
                    <a:p>
                      <a:pPr marL="231775" marR="0" lvl="0" indent="0" fontAlgn="base">
                        <a:lnSpc>
                          <a:spcPct val="107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Поясніть</a:t>
                      </a:r>
                      <a:r>
                        <a:rPr lang="uk-UA" sz="2400" b="0" u="none" strike="noStrike" baseline="0" dirty="0">
                          <a:solidFill>
                            <a:schemeClr val="tx1">
                              <a:lumMod val="50000"/>
                            </a:schemeClr>
                          </a:solidFill>
                          <a:effectLst/>
                          <a:uFill>
                            <a:solidFill>
                              <a:srgbClr val="000000"/>
                            </a:solidFill>
                          </a:uFill>
                        </a:rPr>
                        <a:t> людям, які допомагають важливість уникнення займенників та імен</a:t>
                      </a:r>
                      <a:endParaRPr lang="en-US" sz="24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7124" marR="10815" marT="2103" marB="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26948"/>
                  </a:ext>
                </a:extLst>
              </a:tr>
            </a:tbl>
          </a:graphicData>
        </a:graphic>
      </p:graphicFrame>
    </p:spTree>
    <p:extLst>
      <p:ext uri="{BB962C8B-B14F-4D97-AF65-F5344CB8AC3E}">
        <p14:creationId xmlns:p14="http://schemas.microsoft.com/office/powerpoint/2010/main" val="34454593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58B9-79AB-453C-A0F5-7D0FA2D8A6B6}"/>
              </a:ext>
            </a:extLst>
          </p:cNvPr>
          <p:cNvSpPr>
            <a:spLocks noGrp="1"/>
          </p:cNvSpPr>
          <p:nvPr>
            <p:ph type="title"/>
          </p:nvPr>
        </p:nvSpPr>
        <p:spPr>
          <a:xfrm>
            <a:off x="0" y="190500"/>
            <a:ext cx="9143999" cy="1848162"/>
          </a:xfrm>
        </p:spPr>
        <p:txBody>
          <a:bodyPr>
            <a:normAutofit fontScale="90000"/>
          </a:bodyPr>
          <a:lstStyle/>
          <a:p>
            <a:pPr algn="ctr"/>
            <a:r>
              <a:rPr lang="uk-UA" dirty="0"/>
              <a:t>Сценарії використання займенника/імені та сімейна динаміка</a:t>
            </a:r>
            <a:endParaRPr lang="en-US" dirty="0"/>
          </a:p>
        </p:txBody>
      </p:sp>
      <p:graphicFrame>
        <p:nvGraphicFramePr>
          <p:cNvPr id="4" name="Table 3">
            <a:extLst>
              <a:ext uri="{FF2B5EF4-FFF2-40B4-BE49-F238E27FC236}">
                <a16:creationId xmlns:a16="http://schemas.microsoft.com/office/drawing/2014/main" id="{14D7240D-FA40-4346-9B1A-6C552AB7EF8F}"/>
              </a:ext>
            </a:extLst>
          </p:cNvPr>
          <p:cNvGraphicFramePr>
            <a:graphicFrameLocks noGrp="1"/>
          </p:cNvGraphicFramePr>
          <p:nvPr>
            <p:extLst>
              <p:ext uri="{D42A27DB-BD31-4B8C-83A1-F6EECF244321}">
                <p14:modId xmlns:p14="http://schemas.microsoft.com/office/powerpoint/2010/main" val="3655972665"/>
              </p:ext>
            </p:extLst>
          </p:nvPr>
        </p:nvGraphicFramePr>
        <p:xfrm>
          <a:off x="884420" y="2335843"/>
          <a:ext cx="7375160" cy="3836358"/>
        </p:xfrm>
        <a:graphic>
          <a:graphicData uri="http://schemas.openxmlformats.org/drawingml/2006/table">
            <a:tbl>
              <a:tblPr firstRow="1" firstCol="1" bandRow="1">
                <a:tableStyleId>{5C22544A-7EE6-4342-B048-85BDC9FD1C3A}</a:tableStyleId>
              </a:tblPr>
              <a:tblGrid>
                <a:gridCol w="7375160">
                  <a:extLst>
                    <a:ext uri="{9D8B030D-6E8A-4147-A177-3AD203B41FA5}">
                      <a16:colId xmlns:a16="http://schemas.microsoft.com/office/drawing/2014/main" val="1196943516"/>
                    </a:ext>
                  </a:extLst>
                </a:gridCol>
              </a:tblGrid>
              <a:tr h="3836358">
                <a:tc>
                  <a:txBody>
                    <a:bodyPr/>
                    <a:lstStyle/>
                    <a:p>
                      <a:pPr marL="0" marR="34290">
                        <a:lnSpc>
                          <a:spcPct val="100000"/>
                        </a:lnSpc>
                        <a:spcBef>
                          <a:spcPts val="0"/>
                        </a:spcBef>
                        <a:spcAft>
                          <a:spcPts val="0"/>
                        </a:spcAft>
                      </a:pPr>
                      <a:r>
                        <a:rPr lang="uk-UA" sz="2800" b="0" dirty="0">
                          <a:solidFill>
                            <a:schemeClr val="tx1">
                              <a:lumMod val="50000"/>
                            </a:schemeClr>
                          </a:solidFill>
                          <a:effectLst/>
                          <a:latin typeface="+mn-lt"/>
                        </a:rPr>
                        <a:t>Сценарій:</a:t>
                      </a:r>
                      <a:r>
                        <a:rPr lang="uk-UA" sz="2800" b="0" baseline="0" dirty="0">
                          <a:solidFill>
                            <a:schemeClr val="tx1">
                              <a:lumMod val="50000"/>
                            </a:schemeClr>
                          </a:solidFill>
                          <a:effectLst/>
                          <a:latin typeface="+mn-lt"/>
                        </a:rPr>
                        <a:t> Підтримуючі батьки, підліток перед ними закритий</a:t>
                      </a:r>
                      <a:endParaRPr lang="en-US" sz="2800" b="0" dirty="0">
                        <a:solidFill>
                          <a:schemeClr val="tx1">
                            <a:lumMod val="50000"/>
                          </a:schemeClr>
                        </a:solidFill>
                        <a:effectLst/>
                        <a:latin typeface="+mn-lt"/>
                        <a:ea typeface="Calibri" panose="020F0502020204030204" pitchFamily="34" charset="0"/>
                        <a:cs typeface="Times New Roman" panose="02020603050405020304" pitchFamily="18" charset="0"/>
                      </a:endParaRPr>
                    </a:p>
                    <a:p>
                      <a:pPr marL="0" marR="100330">
                        <a:lnSpc>
                          <a:spcPct val="107000"/>
                        </a:lnSpc>
                        <a:spcBef>
                          <a:spcPts val="0"/>
                        </a:spcBef>
                        <a:spcAft>
                          <a:spcPts val="0"/>
                        </a:spcAft>
                      </a:pPr>
                      <a:endParaRPr lang="en-US"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31775" marR="0" lvl="0" indent="0" fontAlgn="base">
                        <a:lnSpc>
                          <a:spcPct val="107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Вживайте</a:t>
                      </a:r>
                      <a:r>
                        <a:rPr lang="uk-UA" sz="2400" b="0" u="none" strike="noStrike" baseline="0" dirty="0">
                          <a:solidFill>
                            <a:schemeClr val="tx1">
                              <a:lumMod val="50000"/>
                            </a:schemeClr>
                          </a:solidFill>
                          <a:effectLst/>
                          <a:uFill>
                            <a:solidFill>
                              <a:srgbClr val="000000"/>
                            </a:solidFill>
                          </a:uFill>
                        </a:rPr>
                        <a:t> займенники та ім’я, які усі використовують</a:t>
                      </a:r>
                      <a:endParaRPr lang="en-US" sz="2400" b="0" u="none" strike="noStrike" dirty="0">
                        <a:solidFill>
                          <a:schemeClr val="tx1">
                            <a:lumMod val="50000"/>
                          </a:schemeClr>
                        </a:solidFill>
                        <a:effectLst/>
                        <a:uFill>
                          <a:solidFill>
                            <a:srgbClr val="000000"/>
                          </a:solidFill>
                        </a:uFill>
                      </a:endParaRPr>
                    </a:p>
                    <a:p>
                      <a:pPr marL="231775" marR="0" lvl="0" indent="0" fontAlgn="base">
                        <a:lnSpc>
                          <a:spcPct val="107000"/>
                        </a:lnSpc>
                        <a:spcBef>
                          <a:spcPts val="0"/>
                        </a:spcBef>
                        <a:spcAft>
                          <a:spcPts val="0"/>
                        </a:spcAft>
                        <a:buClr>
                          <a:srgbClr val="2C2A28"/>
                        </a:buClr>
                        <a:buSzPts val="850"/>
                        <a:buFont typeface="Arial" panose="020B0604020202020204" pitchFamily="34" charset="0"/>
                        <a:buNone/>
                      </a:pPr>
                      <a:endParaRPr lang="en-US" sz="1000" b="0" u="none" strike="noStrike" baseline="0" dirty="0">
                        <a:solidFill>
                          <a:schemeClr val="tx1">
                            <a:lumMod val="50000"/>
                          </a:schemeClr>
                        </a:solidFill>
                        <a:effectLst/>
                        <a:uFill>
                          <a:solidFill>
                            <a:srgbClr val="000000"/>
                          </a:solidFill>
                        </a:uFill>
                      </a:endParaRPr>
                    </a:p>
                    <a:p>
                      <a:pPr marL="231775" marR="0" lvl="0" indent="0" fontAlgn="base">
                        <a:lnSpc>
                          <a:spcPct val="101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З підлітком оцініть</a:t>
                      </a:r>
                      <a:r>
                        <a:rPr lang="uk-UA" sz="2400" b="0" u="none" strike="noStrike" baseline="0" dirty="0">
                          <a:solidFill>
                            <a:schemeClr val="tx1">
                              <a:lumMod val="50000"/>
                            </a:schemeClr>
                          </a:solidFill>
                          <a:effectLst/>
                          <a:uFill>
                            <a:solidFill>
                              <a:srgbClr val="000000"/>
                            </a:solidFill>
                          </a:uFill>
                        </a:rPr>
                        <a:t> чому він не є відкритим</a:t>
                      </a:r>
                      <a:endParaRPr lang="en-US" sz="2400" b="0" u="none" strike="noStrike" dirty="0">
                        <a:solidFill>
                          <a:schemeClr val="tx1">
                            <a:lumMod val="50000"/>
                          </a:schemeClr>
                        </a:solidFill>
                        <a:effectLst/>
                        <a:uFill>
                          <a:solidFill>
                            <a:srgbClr val="000000"/>
                          </a:solidFill>
                        </a:uFill>
                      </a:endParaRPr>
                    </a:p>
                    <a:p>
                      <a:pPr marL="231775" marR="0" lvl="0" indent="0" fontAlgn="base">
                        <a:lnSpc>
                          <a:spcPct val="101000"/>
                        </a:lnSpc>
                        <a:spcBef>
                          <a:spcPts val="0"/>
                        </a:spcBef>
                        <a:spcAft>
                          <a:spcPts val="0"/>
                        </a:spcAft>
                        <a:buClr>
                          <a:srgbClr val="2C2A28"/>
                        </a:buClr>
                        <a:buSzPts val="850"/>
                        <a:buFont typeface="Arial" panose="020B0604020202020204" pitchFamily="34" charset="0"/>
                        <a:buNone/>
                      </a:pPr>
                      <a:endParaRPr lang="en-US" sz="1000" b="0" u="none" strike="noStrike" dirty="0">
                        <a:solidFill>
                          <a:schemeClr val="tx1">
                            <a:lumMod val="50000"/>
                          </a:schemeClr>
                        </a:solidFill>
                        <a:effectLst/>
                        <a:uFill>
                          <a:solidFill>
                            <a:srgbClr val="000000"/>
                          </a:solidFill>
                        </a:uFill>
                      </a:endParaRPr>
                    </a:p>
                    <a:p>
                      <a:pPr marL="231775" marR="0" lvl="0" indent="0" fontAlgn="base">
                        <a:lnSpc>
                          <a:spcPct val="107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Поясніть персоналу</a:t>
                      </a:r>
                      <a:r>
                        <a:rPr lang="uk-UA" sz="2400" b="0" u="none" strike="noStrike" baseline="0" dirty="0">
                          <a:solidFill>
                            <a:schemeClr val="tx1">
                              <a:lumMod val="50000"/>
                            </a:schemeClr>
                          </a:solidFill>
                          <a:effectLst/>
                          <a:uFill>
                            <a:solidFill>
                              <a:srgbClr val="000000"/>
                            </a:solidFill>
                          </a:uFill>
                        </a:rPr>
                        <a:t> чому важливо вживати займенники та ім’я, які є бажаними для </a:t>
                      </a:r>
                      <a:r>
                        <a:rPr lang="uk-UA" sz="2400" b="0" u="none" strike="noStrike" baseline="0" dirty="0" err="1">
                          <a:solidFill>
                            <a:schemeClr val="tx1">
                              <a:lumMod val="50000"/>
                            </a:schemeClr>
                          </a:solidFill>
                          <a:effectLst/>
                          <a:uFill>
                            <a:solidFill>
                              <a:srgbClr val="000000"/>
                            </a:solidFill>
                          </a:uFill>
                        </a:rPr>
                        <a:t>підлітка</a:t>
                      </a:r>
                      <a:endParaRPr lang="en-US" sz="24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7124" marR="10815" marT="2103" marB="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26948"/>
                  </a:ext>
                </a:extLst>
              </a:tr>
            </a:tbl>
          </a:graphicData>
        </a:graphic>
      </p:graphicFrame>
    </p:spTree>
    <p:extLst>
      <p:ext uri="{BB962C8B-B14F-4D97-AF65-F5344CB8AC3E}">
        <p14:creationId xmlns:p14="http://schemas.microsoft.com/office/powerpoint/2010/main" val="8348025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D7240D-FA40-4346-9B1A-6C552AB7EF8F}"/>
              </a:ext>
            </a:extLst>
          </p:cNvPr>
          <p:cNvGraphicFramePr>
            <a:graphicFrameLocks noGrp="1"/>
          </p:cNvGraphicFramePr>
          <p:nvPr>
            <p:extLst>
              <p:ext uri="{D42A27DB-BD31-4B8C-83A1-F6EECF244321}">
                <p14:modId xmlns:p14="http://schemas.microsoft.com/office/powerpoint/2010/main" val="3415789051"/>
              </p:ext>
            </p:extLst>
          </p:nvPr>
        </p:nvGraphicFramePr>
        <p:xfrm>
          <a:off x="598170" y="2046157"/>
          <a:ext cx="7947660" cy="4245523"/>
        </p:xfrm>
        <a:graphic>
          <a:graphicData uri="http://schemas.openxmlformats.org/drawingml/2006/table">
            <a:tbl>
              <a:tblPr firstRow="1" firstCol="1" bandRow="1">
                <a:tableStyleId>{5C22544A-7EE6-4342-B048-85BDC9FD1C3A}</a:tableStyleId>
              </a:tblPr>
              <a:tblGrid>
                <a:gridCol w="7947660">
                  <a:extLst>
                    <a:ext uri="{9D8B030D-6E8A-4147-A177-3AD203B41FA5}">
                      <a16:colId xmlns:a16="http://schemas.microsoft.com/office/drawing/2014/main" val="1196943516"/>
                    </a:ext>
                  </a:extLst>
                </a:gridCol>
              </a:tblGrid>
              <a:tr h="4245523">
                <a:tc>
                  <a:txBody>
                    <a:bodyPr/>
                    <a:lstStyle/>
                    <a:p>
                      <a:pPr marL="0" marR="100330" lvl="0" indent="0" algn="l" defTabSz="457200" rtl="0" eaLnBrk="1" fontAlgn="auto" latinLnBrk="0" hangingPunct="1">
                        <a:lnSpc>
                          <a:spcPct val="100000"/>
                        </a:lnSpc>
                        <a:spcBef>
                          <a:spcPts val="0"/>
                        </a:spcBef>
                        <a:spcAft>
                          <a:spcPts val="0"/>
                        </a:spcAft>
                        <a:buClrTx/>
                        <a:buSzTx/>
                        <a:buFontTx/>
                        <a:buNone/>
                        <a:tabLst/>
                        <a:defRPr/>
                      </a:pPr>
                      <a:r>
                        <a:rPr lang="uk-UA" sz="2800" b="0" baseline="0" dirty="0">
                          <a:solidFill>
                            <a:schemeClr val="tx1">
                              <a:lumMod val="50000"/>
                            </a:schemeClr>
                          </a:solidFill>
                          <a:effectLst/>
                          <a:latin typeface="+mn-lt"/>
                        </a:rPr>
                        <a:t>Сценарій: Батьки усвідомлюють та підтримують гендерну ідентичність тривалий час та не використовують займенників чи справжнього імені</a:t>
                      </a:r>
                      <a:endParaRPr lang="uk-UA" sz="2400" b="0" u="none" strike="noStrike" dirty="0">
                        <a:solidFill>
                          <a:schemeClr val="tx1">
                            <a:lumMod val="50000"/>
                          </a:schemeClr>
                        </a:solidFill>
                        <a:effectLst/>
                        <a:uFill>
                          <a:solidFill>
                            <a:srgbClr val="000000"/>
                          </a:solidFill>
                        </a:uFill>
                      </a:endParaRPr>
                    </a:p>
                    <a:p>
                      <a:pPr marL="231775" marR="0" lvl="0" indent="0" fontAlgn="base">
                        <a:lnSpc>
                          <a:spcPct val="130000"/>
                        </a:lnSpc>
                        <a:spcBef>
                          <a:spcPts val="60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Оцінка</a:t>
                      </a:r>
                      <a:r>
                        <a:rPr lang="uk-UA" sz="2400" b="0" u="none" strike="noStrike" baseline="0" dirty="0">
                          <a:solidFill>
                            <a:schemeClr val="tx1">
                              <a:lumMod val="50000"/>
                            </a:schemeClr>
                          </a:solidFill>
                          <a:effectLst/>
                          <a:uFill>
                            <a:solidFill>
                              <a:srgbClr val="000000"/>
                            </a:solidFill>
                          </a:uFill>
                        </a:rPr>
                        <a:t> впливу на підлітка</a:t>
                      </a:r>
                      <a:endParaRPr lang="en-US" sz="1000" b="0" u="none" strike="noStrike" dirty="0">
                        <a:solidFill>
                          <a:schemeClr val="tx1">
                            <a:lumMod val="50000"/>
                          </a:schemeClr>
                        </a:solidFill>
                        <a:effectLst/>
                        <a:uFill>
                          <a:solidFill>
                            <a:srgbClr val="000000"/>
                          </a:solidFill>
                        </a:uFill>
                      </a:endParaRPr>
                    </a:p>
                    <a:p>
                      <a:pPr marL="231775" marR="0" lvl="0" indent="0" fontAlgn="base">
                        <a:lnSpc>
                          <a:spcPct val="130000"/>
                        </a:lnSpc>
                        <a:spcBef>
                          <a:spcPts val="60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Оцінка бар’єрів наодинці з батьками</a:t>
                      </a:r>
                      <a:endParaRPr lang="uk-UA" sz="2400" b="0" u="none" strike="noStrike" baseline="0" dirty="0">
                        <a:solidFill>
                          <a:schemeClr val="tx1">
                            <a:lumMod val="50000"/>
                          </a:schemeClr>
                        </a:solidFill>
                        <a:effectLst/>
                        <a:uFill>
                          <a:solidFill>
                            <a:srgbClr val="000000"/>
                          </a:solidFill>
                        </a:uFill>
                      </a:endParaRPr>
                    </a:p>
                    <a:p>
                      <a:pPr marL="231775" marR="0" lvl="0" indent="0" fontAlgn="base">
                        <a:lnSpc>
                          <a:spcPct val="130000"/>
                        </a:lnSpc>
                        <a:spcBef>
                          <a:spcPts val="600"/>
                        </a:spcBef>
                        <a:spcAft>
                          <a:spcPts val="0"/>
                        </a:spcAft>
                        <a:buClr>
                          <a:srgbClr val="2C2A28"/>
                        </a:buClr>
                        <a:buSzPts val="850"/>
                        <a:buFont typeface="Arial" panose="020B0604020202020204" pitchFamily="34" charset="0"/>
                        <a:buNone/>
                      </a:pPr>
                      <a:r>
                        <a:rPr lang="uk-UA" sz="2400" b="0" u="none" strike="noStrike" baseline="0" dirty="0">
                          <a:solidFill>
                            <a:schemeClr val="tx1">
                              <a:lumMod val="50000"/>
                            </a:schemeClr>
                          </a:solidFill>
                          <a:effectLst/>
                          <a:uFill>
                            <a:solidFill>
                              <a:srgbClr val="000000"/>
                            </a:solidFill>
                          </a:uFill>
                        </a:rPr>
                        <a:t>Навчання людей, котрі допомагають</a:t>
                      </a:r>
                      <a:endParaRPr lang="uk-UA" sz="1000" b="0" u="none" strike="noStrike" dirty="0">
                        <a:solidFill>
                          <a:schemeClr val="tx1">
                            <a:lumMod val="50000"/>
                          </a:schemeClr>
                        </a:solidFill>
                        <a:effectLst/>
                        <a:uFill>
                          <a:solidFill>
                            <a:srgbClr val="000000"/>
                          </a:solidFill>
                        </a:uFill>
                        <a:latin typeface="+mn-lt"/>
                        <a:ea typeface="+mn-ea"/>
                        <a:cs typeface="+mn-cs"/>
                      </a:endParaRPr>
                    </a:p>
                  </a:txBody>
                  <a:tcPr marL="17124" marR="10815" marT="2103" marB="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26948"/>
                  </a:ext>
                </a:extLst>
              </a:tr>
            </a:tbl>
          </a:graphicData>
        </a:graphic>
      </p:graphicFrame>
      <p:sp>
        <p:nvSpPr>
          <p:cNvPr id="5" name="Title 1">
            <a:extLst>
              <a:ext uri="{FF2B5EF4-FFF2-40B4-BE49-F238E27FC236}">
                <a16:creationId xmlns:a16="http://schemas.microsoft.com/office/drawing/2014/main" id="{753C58B9-79AB-453C-A0F5-7D0FA2D8A6B6}"/>
              </a:ext>
            </a:extLst>
          </p:cNvPr>
          <p:cNvSpPr txBox="1">
            <a:spLocks/>
          </p:cNvSpPr>
          <p:nvPr/>
        </p:nvSpPr>
        <p:spPr>
          <a:xfrm>
            <a:off x="262647" y="480565"/>
            <a:ext cx="8638161" cy="1150056"/>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4400" b="0" i="0" kern="1200">
                <a:solidFill>
                  <a:schemeClr val="accent3"/>
                </a:solidFill>
                <a:latin typeface="Lato Regular"/>
                <a:ea typeface="+mj-ea"/>
                <a:cs typeface="Lato Regular"/>
              </a:defRPr>
            </a:lvl1pPr>
          </a:lstStyle>
          <a:p>
            <a:pPr algn="ctr"/>
            <a:r>
              <a:rPr lang="uk-UA" dirty="0"/>
              <a:t>Сценарії використання займенника/імені та сімейна динаміка</a:t>
            </a:r>
            <a:endParaRPr lang="en-US" dirty="0"/>
          </a:p>
        </p:txBody>
      </p:sp>
    </p:spTree>
    <p:extLst>
      <p:ext uri="{BB962C8B-B14F-4D97-AF65-F5344CB8AC3E}">
        <p14:creationId xmlns:p14="http://schemas.microsoft.com/office/powerpoint/2010/main" val="821288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D7240D-FA40-4346-9B1A-6C552AB7EF8F}"/>
              </a:ext>
            </a:extLst>
          </p:cNvPr>
          <p:cNvGraphicFramePr>
            <a:graphicFrameLocks noGrp="1"/>
          </p:cNvGraphicFramePr>
          <p:nvPr>
            <p:extLst>
              <p:ext uri="{D42A27DB-BD31-4B8C-83A1-F6EECF244321}">
                <p14:modId xmlns:p14="http://schemas.microsoft.com/office/powerpoint/2010/main" val="816575659"/>
              </p:ext>
            </p:extLst>
          </p:nvPr>
        </p:nvGraphicFramePr>
        <p:xfrm>
          <a:off x="1063240" y="1793239"/>
          <a:ext cx="7017520" cy="4160090"/>
        </p:xfrm>
        <a:graphic>
          <a:graphicData uri="http://schemas.openxmlformats.org/drawingml/2006/table">
            <a:tbl>
              <a:tblPr firstRow="1" firstCol="1" bandRow="1">
                <a:tableStyleId>{5C22544A-7EE6-4342-B048-85BDC9FD1C3A}</a:tableStyleId>
              </a:tblPr>
              <a:tblGrid>
                <a:gridCol w="7017520">
                  <a:extLst>
                    <a:ext uri="{9D8B030D-6E8A-4147-A177-3AD203B41FA5}">
                      <a16:colId xmlns:a16="http://schemas.microsoft.com/office/drawing/2014/main" val="1196943516"/>
                    </a:ext>
                  </a:extLst>
                </a:gridCol>
              </a:tblGrid>
              <a:tr h="4160090">
                <a:tc>
                  <a:txBody>
                    <a:bodyPr/>
                    <a:lstStyle/>
                    <a:p>
                      <a:pPr marL="0" marR="0">
                        <a:lnSpc>
                          <a:spcPct val="100000"/>
                        </a:lnSpc>
                        <a:spcBef>
                          <a:spcPts val="0"/>
                        </a:spcBef>
                        <a:spcAft>
                          <a:spcPts val="0"/>
                        </a:spcAft>
                      </a:pPr>
                      <a:r>
                        <a:rPr lang="uk-UA" sz="2800" b="0" dirty="0">
                          <a:solidFill>
                            <a:schemeClr val="tx1">
                              <a:lumMod val="50000"/>
                            </a:schemeClr>
                          </a:solidFill>
                          <a:effectLst/>
                          <a:latin typeface="+mn-lt"/>
                        </a:rPr>
                        <a:t>Сценарій</a:t>
                      </a:r>
                      <a:r>
                        <a:rPr lang="en-US" sz="2800" b="0" dirty="0">
                          <a:solidFill>
                            <a:schemeClr val="tx1">
                              <a:lumMod val="50000"/>
                            </a:schemeClr>
                          </a:solidFill>
                          <a:effectLst/>
                          <a:latin typeface="+mn-lt"/>
                        </a:rPr>
                        <a:t>: </a:t>
                      </a:r>
                      <a:r>
                        <a:rPr lang="uk-UA" sz="2800" b="0" dirty="0">
                          <a:solidFill>
                            <a:schemeClr val="tx1">
                              <a:lumMod val="50000"/>
                            </a:schemeClr>
                          </a:solidFill>
                          <a:effectLst/>
                          <a:latin typeface="+mn-lt"/>
                        </a:rPr>
                        <a:t>Батьки</a:t>
                      </a:r>
                      <a:r>
                        <a:rPr lang="uk-UA" sz="2800" b="0" baseline="0" dirty="0">
                          <a:solidFill>
                            <a:schemeClr val="tx1">
                              <a:lumMod val="50000"/>
                            </a:schemeClr>
                          </a:solidFill>
                          <a:effectLst/>
                          <a:latin typeface="+mn-lt"/>
                        </a:rPr>
                        <a:t> використовують бажані займенники та ім’я в певній ситуації, але не у всіх</a:t>
                      </a:r>
                      <a:endParaRPr lang="en-US"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31775" marR="0" lvl="0" indent="0" fontAlgn="base">
                        <a:lnSpc>
                          <a:spcPct val="107000"/>
                        </a:lnSpc>
                        <a:spcBef>
                          <a:spcPts val="600"/>
                        </a:spcBef>
                        <a:spcAft>
                          <a:spcPts val="120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Наодинці</a:t>
                      </a:r>
                      <a:r>
                        <a:rPr lang="uk-UA" sz="2400" b="0" u="none" strike="noStrike" baseline="0" dirty="0">
                          <a:solidFill>
                            <a:schemeClr val="tx1">
                              <a:lumMod val="50000"/>
                            </a:schemeClr>
                          </a:solidFill>
                          <a:effectLst/>
                          <a:uFill>
                            <a:solidFill>
                              <a:srgbClr val="000000"/>
                            </a:solidFill>
                          </a:uFill>
                        </a:rPr>
                        <a:t> з батьками оцініть їхні наміри</a:t>
                      </a:r>
                      <a:endParaRPr lang="ru-RU" sz="2400" b="0" u="none" strike="noStrike" dirty="0">
                        <a:solidFill>
                          <a:schemeClr val="tx1">
                            <a:lumMod val="50000"/>
                          </a:schemeClr>
                        </a:solidFill>
                        <a:effectLst/>
                        <a:uFill>
                          <a:solidFill>
                            <a:srgbClr val="000000"/>
                          </a:solidFill>
                        </a:uFill>
                      </a:endParaRPr>
                    </a:p>
                    <a:p>
                      <a:pPr marL="231775" marR="0" lvl="0" indent="0" fontAlgn="base">
                        <a:lnSpc>
                          <a:spcPct val="107000"/>
                        </a:lnSpc>
                        <a:spcBef>
                          <a:spcPts val="0"/>
                        </a:spcBef>
                        <a:spcAft>
                          <a:spcPts val="0"/>
                        </a:spcAft>
                        <a:buClr>
                          <a:srgbClr val="2C2A28"/>
                        </a:buClr>
                        <a:buSzPts val="850"/>
                        <a:buFont typeface="Arial" panose="020B0604020202020204" pitchFamily="34" charset="0"/>
                        <a:buNone/>
                      </a:pPr>
                      <a:r>
                        <a:rPr lang="ru-RU" sz="2400" b="0" u="none" strike="noStrike" dirty="0">
                          <a:solidFill>
                            <a:schemeClr val="tx1">
                              <a:lumMod val="50000"/>
                            </a:schemeClr>
                          </a:solidFill>
                          <a:effectLst/>
                          <a:uFill>
                            <a:solidFill>
                              <a:srgbClr val="000000"/>
                            </a:solidFill>
                          </a:uFill>
                        </a:rPr>
                        <a:t>Оцініть чому в різних ситуаціях існує невідповідне використання обраного імені та займенників</a:t>
                      </a:r>
                      <a:endParaRPr lang="uk-UA" sz="1000" b="0" u="none" strike="noStrike" baseline="0" dirty="0">
                        <a:solidFill>
                          <a:schemeClr val="tx1">
                            <a:lumMod val="50000"/>
                          </a:schemeClr>
                        </a:solidFill>
                        <a:effectLst/>
                        <a:uFill>
                          <a:solidFill>
                            <a:srgbClr val="000000"/>
                          </a:solidFill>
                        </a:uFill>
                      </a:endParaRPr>
                    </a:p>
                    <a:p>
                      <a:pPr marL="231775" marR="0" lvl="0" indent="0" algn="l" defTabSz="457200" rtl="0" eaLnBrk="1" fontAlgn="base" latinLnBrk="0" hangingPunct="1">
                        <a:lnSpc>
                          <a:spcPct val="107000"/>
                        </a:lnSpc>
                        <a:spcBef>
                          <a:spcPts val="1200"/>
                        </a:spcBef>
                        <a:spcAft>
                          <a:spcPts val="0"/>
                        </a:spcAft>
                        <a:buClr>
                          <a:srgbClr val="2C2A28"/>
                        </a:buClr>
                        <a:buSzPts val="850"/>
                        <a:buFont typeface="Arial" panose="020B0604020202020204" pitchFamily="34" charset="0"/>
                        <a:buNone/>
                        <a:tabLst/>
                        <a:defRPr/>
                      </a:pPr>
                      <a:r>
                        <a:rPr lang="uk-UA" sz="2400" b="0" u="none" strike="noStrike" baseline="0" dirty="0">
                          <a:solidFill>
                            <a:schemeClr val="tx1">
                              <a:lumMod val="50000"/>
                            </a:schemeClr>
                          </a:solidFill>
                          <a:effectLst/>
                          <a:uFill>
                            <a:solidFill>
                              <a:srgbClr val="000000"/>
                            </a:solidFill>
                          </a:uFill>
                        </a:rPr>
                        <a:t>Навчання людей, котрі допомагають</a:t>
                      </a:r>
                      <a:endParaRPr lang="uk-UA" sz="1000" b="0" u="none" strike="noStrike" dirty="0">
                        <a:solidFill>
                          <a:schemeClr val="tx1">
                            <a:lumMod val="50000"/>
                          </a:schemeClr>
                        </a:solidFill>
                        <a:effectLst/>
                        <a:uFill>
                          <a:solidFill>
                            <a:srgbClr val="000000"/>
                          </a:solidFill>
                        </a:uFill>
                        <a:latin typeface="+mn-lt"/>
                        <a:ea typeface="+mn-ea"/>
                        <a:cs typeface="+mn-cs"/>
                      </a:endParaRPr>
                    </a:p>
                    <a:p>
                      <a:pPr marL="231775" marR="0" lvl="0" indent="0" fontAlgn="base">
                        <a:lnSpc>
                          <a:spcPct val="107000"/>
                        </a:lnSpc>
                        <a:spcBef>
                          <a:spcPts val="0"/>
                        </a:spcBef>
                        <a:spcAft>
                          <a:spcPts val="0"/>
                        </a:spcAft>
                        <a:buClr>
                          <a:srgbClr val="2C2A28"/>
                        </a:buClr>
                        <a:buSzPts val="850"/>
                        <a:buFont typeface="Arial" panose="020B0604020202020204" pitchFamily="34" charset="0"/>
                        <a:buNone/>
                      </a:pPr>
                      <a:endParaRPr lang="en-US" sz="24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7124" marR="10815" marT="2103" marB="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26948"/>
                  </a:ext>
                </a:extLst>
              </a:tr>
            </a:tbl>
          </a:graphicData>
        </a:graphic>
      </p:graphicFrame>
      <p:sp>
        <p:nvSpPr>
          <p:cNvPr id="5" name="Title 1">
            <a:extLst>
              <a:ext uri="{FF2B5EF4-FFF2-40B4-BE49-F238E27FC236}">
                <a16:creationId xmlns:a16="http://schemas.microsoft.com/office/drawing/2014/main" id="{753C58B9-79AB-453C-A0F5-7D0FA2D8A6B6}"/>
              </a:ext>
            </a:extLst>
          </p:cNvPr>
          <p:cNvSpPr txBox="1">
            <a:spLocks/>
          </p:cNvSpPr>
          <p:nvPr/>
        </p:nvSpPr>
        <p:spPr>
          <a:xfrm>
            <a:off x="262647" y="480565"/>
            <a:ext cx="8638161" cy="1150056"/>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4400" b="0" i="0" kern="1200">
                <a:solidFill>
                  <a:schemeClr val="accent3"/>
                </a:solidFill>
                <a:latin typeface="Lato Regular"/>
                <a:ea typeface="+mj-ea"/>
                <a:cs typeface="Lato Regular"/>
              </a:defRPr>
            </a:lvl1pPr>
          </a:lstStyle>
          <a:p>
            <a:pPr algn="ctr"/>
            <a:r>
              <a:rPr lang="uk-UA" dirty="0"/>
              <a:t>Сценарії використання займенника/імені та сімейна динаміка</a:t>
            </a:r>
            <a:endParaRPr lang="en-US" dirty="0"/>
          </a:p>
        </p:txBody>
      </p:sp>
    </p:spTree>
    <p:extLst>
      <p:ext uri="{BB962C8B-B14F-4D97-AF65-F5344CB8AC3E}">
        <p14:creationId xmlns:p14="http://schemas.microsoft.com/office/powerpoint/2010/main" val="37958895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D7240D-FA40-4346-9B1A-6C552AB7EF8F}"/>
              </a:ext>
            </a:extLst>
          </p:cNvPr>
          <p:cNvGraphicFramePr>
            <a:graphicFrameLocks noGrp="1"/>
          </p:cNvGraphicFramePr>
          <p:nvPr>
            <p:extLst>
              <p:ext uri="{D42A27DB-BD31-4B8C-83A1-F6EECF244321}">
                <p14:modId xmlns:p14="http://schemas.microsoft.com/office/powerpoint/2010/main" val="2309698423"/>
              </p:ext>
            </p:extLst>
          </p:nvPr>
        </p:nvGraphicFramePr>
        <p:xfrm>
          <a:off x="975089" y="2016178"/>
          <a:ext cx="7193823" cy="3296258"/>
        </p:xfrm>
        <a:graphic>
          <a:graphicData uri="http://schemas.openxmlformats.org/drawingml/2006/table">
            <a:tbl>
              <a:tblPr firstRow="1" firstCol="1" bandRow="1">
                <a:tableStyleId>{5C22544A-7EE6-4342-B048-85BDC9FD1C3A}</a:tableStyleId>
              </a:tblPr>
              <a:tblGrid>
                <a:gridCol w="7193823">
                  <a:extLst>
                    <a:ext uri="{9D8B030D-6E8A-4147-A177-3AD203B41FA5}">
                      <a16:colId xmlns:a16="http://schemas.microsoft.com/office/drawing/2014/main" val="1196943516"/>
                    </a:ext>
                  </a:extLst>
                </a:gridCol>
              </a:tblGrid>
              <a:tr h="3296258">
                <a:tc>
                  <a:txBody>
                    <a:bodyPr/>
                    <a:lstStyle/>
                    <a:p>
                      <a:pPr marL="0" marR="91440">
                        <a:lnSpc>
                          <a:spcPct val="100000"/>
                        </a:lnSpc>
                        <a:spcBef>
                          <a:spcPts val="0"/>
                        </a:spcBef>
                        <a:spcAft>
                          <a:spcPts val="0"/>
                        </a:spcAft>
                      </a:pPr>
                      <a:r>
                        <a:rPr lang="uk-UA" sz="2800" b="0" dirty="0">
                          <a:solidFill>
                            <a:schemeClr val="tx1">
                              <a:lumMod val="50000"/>
                            </a:schemeClr>
                          </a:solidFill>
                          <a:effectLst/>
                          <a:latin typeface="+mj-lt"/>
                        </a:rPr>
                        <a:t>Сценарій</a:t>
                      </a:r>
                      <a:r>
                        <a:rPr lang="en-US" sz="2800" b="0" dirty="0">
                          <a:solidFill>
                            <a:schemeClr val="tx1">
                              <a:lumMod val="50000"/>
                            </a:schemeClr>
                          </a:solidFill>
                          <a:effectLst/>
                          <a:latin typeface="+mj-lt"/>
                        </a:rPr>
                        <a:t>: </a:t>
                      </a:r>
                      <a:r>
                        <a:rPr lang="uk-UA" sz="2800" b="0" dirty="0">
                          <a:solidFill>
                            <a:schemeClr val="tx1">
                              <a:lumMod val="50000"/>
                            </a:schemeClr>
                          </a:solidFill>
                          <a:effectLst/>
                          <a:latin typeface="+mn-lt"/>
                        </a:rPr>
                        <a:t>Батьки</a:t>
                      </a:r>
                      <a:r>
                        <a:rPr lang="uk-UA" sz="2800" b="0" baseline="0" dirty="0">
                          <a:solidFill>
                            <a:schemeClr val="tx1">
                              <a:lumMod val="50000"/>
                            </a:schemeClr>
                          </a:solidFill>
                          <a:effectLst/>
                          <a:latin typeface="+mn-lt"/>
                        </a:rPr>
                        <a:t> відмовляються використовувати бажані займенники, що ввело елемент контролю між ними і підлітком</a:t>
                      </a:r>
                      <a:endParaRPr lang="en-US" sz="2800" b="0" dirty="0">
                        <a:solidFill>
                          <a:schemeClr val="tx1">
                            <a:lumMod val="50000"/>
                          </a:schemeClr>
                        </a:solidFill>
                        <a:effectLst/>
                        <a:latin typeface="+mn-lt"/>
                        <a:ea typeface="Calibri" panose="020F0502020204030204" pitchFamily="34" charset="0"/>
                        <a:cs typeface="Times New Roman" panose="02020603050405020304" pitchFamily="18" charset="0"/>
                      </a:endParaRPr>
                    </a:p>
                    <a:p>
                      <a:pPr marL="0" marR="100330">
                        <a:lnSpc>
                          <a:spcPct val="107000"/>
                        </a:lnSpc>
                        <a:spcBef>
                          <a:spcPts val="0"/>
                        </a:spcBef>
                        <a:spcAft>
                          <a:spcPts val="0"/>
                        </a:spcAft>
                      </a:pPr>
                      <a:endParaRPr lang="en-US"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31775" marR="39370" lvl="0" indent="0" fontAlgn="base">
                        <a:lnSpc>
                          <a:spcPct val="101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Роз’ясніть батькам потенційно негативні наслідки</a:t>
                      </a:r>
                    </a:p>
                    <a:p>
                      <a:pPr marL="231775" marR="39370" lvl="0" indent="0" fontAlgn="base">
                        <a:lnSpc>
                          <a:spcPct val="101000"/>
                        </a:lnSpc>
                        <a:spcBef>
                          <a:spcPts val="0"/>
                        </a:spcBef>
                        <a:spcAft>
                          <a:spcPts val="0"/>
                        </a:spcAft>
                        <a:buClr>
                          <a:srgbClr val="2C2A28"/>
                        </a:buClr>
                        <a:buSzPts val="850"/>
                        <a:buFont typeface="Arial" panose="020B0604020202020204" pitchFamily="34" charset="0"/>
                        <a:buNone/>
                      </a:pPr>
                      <a:endParaRPr lang="en-US" sz="1000" b="0" u="none" strike="noStrike" dirty="0">
                        <a:solidFill>
                          <a:schemeClr val="tx1">
                            <a:lumMod val="50000"/>
                          </a:schemeClr>
                        </a:solidFill>
                        <a:effectLst/>
                        <a:uFill>
                          <a:solidFill>
                            <a:srgbClr val="000000"/>
                          </a:solidFill>
                        </a:uFill>
                      </a:endParaRPr>
                    </a:p>
                    <a:p>
                      <a:pPr marL="231775" marR="39370" lvl="0" indent="0" fontAlgn="base">
                        <a:lnSpc>
                          <a:spcPct val="107000"/>
                        </a:lnSpc>
                        <a:spcBef>
                          <a:spcPts val="0"/>
                        </a:spcBef>
                        <a:spcAft>
                          <a:spcPts val="0"/>
                        </a:spcAft>
                        <a:buClr>
                          <a:srgbClr val="2C2A28"/>
                        </a:buClr>
                        <a:buSzPts val="850"/>
                        <a:buFont typeface="Arial" panose="020B0604020202020204" pitchFamily="34" charset="0"/>
                        <a:buNone/>
                      </a:pPr>
                      <a:r>
                        <a:rPr lang="uk-UA" sz="2400" b="0" u="none" strike="noStrike" dirty="0">
                          <a:solidFill>
                            <a:schemeClr val="tx1">
                              <a:lumMod val="50000"/>
                            </a:schemeClr>
                          </a:solidFill>
                          <a:effectLst/>
                          <a:uFill>
                            <a:solidFill>
                              <a:srgbClr val="000000"/>
                            </a:solidFill>
                          </a:uFill>
                        </a:rPr>
                        <a:t>Розгляньте межі батьківських спроб використання</a:t>
                      </a:r>
                      <a:r>
                        <a:rPr lang="uk-UA" sz="2400" b="0" u="none" strike="noStrike" baseline="0" dirty="0">
                          <a:solidFill>
                            <a:schemeClr val="tx1">
                              <a:lumMod val="50000"/>
                            </a:schemeClr>
                          </a:solidFill>
                          <a:effectLst/>
                          <a:uFill>
                            <a:solidFill>
                              <a:srgbClr val="000000"/>
                            </a:solidFill>
                          </a:uFill>
                        </a:rPr>
                        <a:t> бажаних займенників/імен як засобу дослідження реакції </a:t>
                      </a:r>
                      <a:r>
                        <a:rPr lang="uk-UA" sz="2400" b="0" u="none" strike="noStrike" baseline="0" dirty="0" err="1">
                          <a:solidFill>
                            <a:schemeClr val="tx1">
                              <a:lumMod val="50000"/>
                            </a:schemeClr>
                          </a:solidFill>
                          <a:effectLst/>
                          <a:uFill>
                            <a:solidFill>
                              <a:srgbClr val="000000"/>
                            </a:solidFill>
                          </a:uFill>
                        </a:rPr>
                        <a:t>підлітка</a:t>
                      </a:r>
                      <a:endParaRPr lang="en-US" sz="24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7124" marR="10815" marT="2103" marB="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26948"/>
                  </a:ext>
                </a:extLst>
              </a:tr>
            </a:tbl>
          </a:graphicData>
        </a:graphic>
      </p:graphicFrame>
      <p:sp>
        <p:nvSpPr>
          <p:cNvPr id="7" name="Title 1">
            <a:extLst>
              <a:ext uri="{FF2B5EF4-FFF2-40B4-BE49-F238E27FC236}">
                <a16:creationId xmlns:a16="http://schemas.microsoft.com/office/drawing/2014/main" id="{753C58B9-79AB-453C-A0F5-7D0FA2D8A6B6}"/>
              </a:ext>
            </a:extLst>
          </p:cNvPr>
          <p:cNvSpPr txBox="1">
            <a:spLocks/>
          </p:cNvSpPr>
          <p:nvPr/>
        </p:nvSpPr>
        <p:spPr>
          <a:xfrm>
            <a:off x="262647" y="480565"/>
            <a:ext cx="8638161" cy="1150056"/>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4400" b="0" i="0" kern="1200">
                <a:solidFill>
                  <a:schemeClr val="accent3"/>
                </a:solidFill>
                <a:latin typeface="Lato Regular"/>
                <a:ea typeface="+mj-ea"/>
                <a:cs typeface="Lato Regular"/>
              </a:defRPr>
            </a:lvl1pPr>
          </a:lstStyle>
          <a:p>
            <a:pPr algn="ctr"/>
            <a:r>
              <a:rPr lang="uk-UA" dirty="0"/>
              <a:t>Сценарії використання займенника/імені та сімейна динаміка</a:t>
            </a:r>
            <a:endParaRPr lang="en-US" dirty="0"/>
          </a:p>
        </p:txBody>
      </p:sp>
    </p:spTree>
    <p:extLst>
      <p:ext uri="{BB962C8B-B14F-4D97-AF65-F5344CB8AC3E}">
        <p14:creationId xmlns:p14="http://schemas.microsoft.com/office/powerpoint/2010/main" val="2256646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ECECEC"/>
              </a:clrFrom>
              <a:clrTo>
                <a:srgbClr val="ECECEC">
                  <a:alpha val="0"/>
                </a:srgbClr>
              </a:clrTo>
            </a:clrChange>
          </a:blip>
          <a:srcRect l="3860" t="21558" r="3681" b="23033"/>
          <a:stretch/>
        </p:blipFill>
        <p:spPr>
          <a:xfrm>
            <a:off x="0" y="4605809"/>
            <a:ext cx="9144000" cy="2295685"/>
          </a:xfrm>
          <a:prstGeom prst="rect">
            <a:avLst/>
          </a:prstGeom>
        </p:spPr>
      </p:pic>
      <p:pic>
        <p:nvPicPr>
          <p:cNvPr id="3" name="Picture 2"/>
          <p:cNvPicPr>
            <a:picLocks noChangeAspect="1"/>
          </p:cNvPicPr>
          <p:nvPr/>
        </p:nvPicPr>
        <p:blipFill rotWithShape="1">
          <a:blip r:embed="rId4">
            <a:clrChange>
              <a:clrFrom>
                <a:srgbClr val="FFFFFF"/>
              </a:clrFrom>
              <a:clrTo>
                <a:srgbClr val="FFFFFF">
                  <a:alpha val="0"/>
                </a:srgbClr>
              </a:clrTo>
            </a:clrChange>
          </a:blip>
          <a:srcRect l="7771" t="10082" r="7508" b="9262"/>
          <a:stretch/>
        </p:blipFill>
        <p:spPr>
          <a:xfrm>
            <a:off x="1588303" y="2550886"/>
            <a:ext cx="2848131" cy="2169165"/>
          </a:xfrm>
          <a:prstGeom prst="rect">
            <a:avLst/>
          </a:prstGeom>
        </p:spPr>
      </p:pic>
      <p:sp>
        <p:nvSpPr>
          <p:cNvPr id="5" name="Rectangle 4"/>
          <p:cNvSpPr/>
          <p:nvPr/>
        </p:nvSpPr>
        <p:spPr>
          <a:xfrm>
            <a:off x="213360" y="166046"/>
            <a:ext cx="8930641" cy="212365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4400" b="0" i="0" u="none" strike="noStrike" kern="0" cap="none" spc="0" normalizeH="0" baseline="0" noProof="0" dirty="0">
                <a:ln>
                  <a:noFill/>
                </a:ln>
                <a:solidFill>
                  <a:srgbClr val="002776"/>
                </a:solidFill>
                <a:effectLst/>
                <a:uLnTx/>
                <a:uFillTx/>
                <a:latin typeface="Lato Regular"/>
                <a:ea typeface="+mj-ea"/>
                <a:cs typeface="Lato Regular"/>
              </a:rPr>
              <a:t>Гендерна</a:t>
            </a:r>
            <a:r>
              <a:rPr kumimoji="0" lang="uk-UA" sz="4400" b="0" i="0" u="none" strike="noStrike" kern="0" cap="none" spc="0" normalizeH="0" noProof="0" dirty="0">
                <a:ln>
                  <a:noFill/>
                </a:ln>
                <a:solidFill>
                  <a:srgbClr val="002776"/>
                </a:solidFill>
                <a:effectLst/>
                <a:uLnTx/>
                <a:uFillTx/>
                <a:latin typeface="Lato Regular"/>
                <a:ea typeface="+mj-ea"/>
                <a:cs typeface="Lato Regular"/>
              </a:rPr>
              <a:t> ідентичність</a:t>
            </a:r>
            <a:r>
              <a:rPr kumimoji="0" lang="en-US" sz="4400" b="0" i="0" u="none" strike="noStrike" kern="0" cap="none" spc="0" normalizeH="0" baseline="0" noProof="0" dirty="0">
                <a:ln>
                  <a:noFill/>
                </a:ln>
                <a:solidFill>
                  <a:srgbClr val="002776"/>
                </a:solidFill>
                <a:effectLst/>
                <a:uLnTx/>
                <a:uFillTx/>
                <a:latin typeface="Lato Regular"/>
                <a:ea typeface="+mj-ea"/>
                <a:cs typeface="Lato Regular"/>
              </a:rPr>
              <a:t>, </a:t>
            </a:r>
          </a:p>
          <a:p>
            <a:pPr marL="800100" marR="0" lvl="0" defTabSz="914400" eaLnBrk="1" fontAlgn="auto" latinLnBrk="0" hangingPunct="1">
              <a:lnSpc>
                <a:spcPct val="100000"/>
              </a:lnSpc>
              <a:spcBef>
                <a:spcPts val="0"/>
              </a:spcBef>
              <a:spcAft>
                <a:spcPts val="0"/>
              </a:spcAft>
              <a:buClrTx/>
              <a:buSzTx/>
              <a:buFontTx/>
              <a:buNone/>
              <a:tabLst>
                <a:tab pos="1768475" algn="l"/>
              </a:tabLst>
              <a:defRPr/>
            </a:pPr>
            <a:r>
              <a:rPr kumimoji="0" lang="uk-UA" sz="4400" b="0" i="0" u="none" strike="noStrike" kern="0" cap="none" spc="0" normalizeH="0" baseline="0" noProof="0" dirty="0">
                <a:ln>
                  <a:noFill/>
                </a:ln>
                <a:solidFill>
                  <a:srgbClr val="002776"/>
                </a:solidFill>
                <a:effectLst/>
                <a:uLnTx/>
                <a:uFillTx/>
                <a:latin typeface="Lato Regular"/>
                <a:ea typeface="+mj-ea"/>
                <a:cs typeface="Lato Regular"/>
              </a:rPr>
              <a:t>Гендерне вираження</a:t>
            </a:r>
            <a:r>
              <a:rPr kumimoji="0" lang="en-US" sz="4400" b="0" i="0" u="none" strike="noStrike" kern="0" cap="none" spc="0" normalizeH="0" noProof="0" dirty="0">
                <a:ln>
                  <a:noFill/>
                </a:ln>
                <a:solidFill>
                  <a:srgbClr val="002776"/>
                </a:solidFill>
                <a:effectLst/>
                <a:uLnTx/>
                <a:uFillTx/>
                <a:latin typeface="Lato Regular"/>
                <a:ea typeface="+mj-ea"/>
                <a:cs typeface="Lato Regular"/>
              </a:rPr>
              <a:t>,</a:t>
            </a:r>
          </a:p>
          <a:p>
            <a:pPr marL="1600200" marR="0" lvl="0" indent="114300" defTabSz="914400" eaLnBrk="1" fontAlgn="auto" latinLnBrk="0" hangingPunct="1">
              <a:lnSpc>
                <a:spcPct val="100000"/>
              </a:lnSpc>
              <a:spcBef>
                <a:spcPts val="0"/>
              </a:spcBef>
              <a:spcAft>
                <a:spcPts val="0"/>
              </a:spcAft>
              <a:buClrTx/>
              <a:buSzTx/>
              <a:buFontTx/>
              <a:buNone/>
              <a:tabLst>
                <a:tab pos="1768475" algn="l"/>
              </a:tabLst>
              <a:defRPr/>
            </a:pPr>
            <a:r>
              <a:rPr kumimoji="0" lang="uk-UA" sz="4400" b="0" i="0" u="none" strike="noStrike" kern="0" cap="none" spc="0" normalizeH="0" noProof="0" dirty="0">
                <a:ln>
                  <a:noFill/>
                </a:ln>
                <a:solidFill>
                  <a:srgbClr val="002776"/>
                </a:solidFill>
                <a:effectLst/>
                <a:uLnTx/>
                <a:uFillTx/>
                <a:latin typeface="Lato Regular"/>
                <a:ea typeface="+mj-ea"/>
                <a:cs typeface="Lato Regular"/>
              </a:rPr>
              <a:t>Сексуальна орієнтація</a:t>
            </a: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rotWithShape="1">
          <a:blip r:embed="rId5"/>
          <a:srcRect l="65256" t="58713" r="15473" b="8689"/>
          <a:stretch/>
        </p:blipFill>
        <p:spPr>
          <a:xfrm rot="1157120">
            <a:off x="7150128" y="2826694"/>
            <a:ext cx="1098578" cy="1858430"/>
          </a:xfrm>
          <a:prstGeom prst="rect">
            <a:avLst/>
          </a:prstGeom>
        </p:spPr>
      </p:pic>
      <p:pic>
        <p:nvPicPr>
          <p:cNvPr id="7" name="Picture 6"/>
          <p:cNvPicPr>
            <a:picLocks noChangeAspect="1"/>
          </p:cNvPicPr>
          <p:nvPr/>
        </p:nvPicPr>
        <p:blipFill rotWithShape="1">
          <a:blip r:embed="rId5"/>
          <a:srcRect l="13681" t="57748" r="63355" b="8097"/>
          <a:stretch/>
        </p:blipFill>
        <p:spPr>
          <a:xfrm>
            <a:off x="5402951" y="2710670"/>
            <a:ext cx="1243571" cy="1849595"/>
          </a:xfrm>
          <a:prstGeom prst="rect">
            <a:avLst/>
          </a:prstGeom>
        </p:spPr>
      </p:pic>
    </p:spTree>
    <p:extLst>
      <p:ext uri="{BB962C8B-B14F-4D97-AF65-F5344CB8AC3E}">
        <p14:creationId xmlns:p14="http://schemas.microsoft.com/office/powerpoint/2010/main" val="315099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872292-40AE-4FC8-B4CA-1322DF55C945}"/>
              </a:ext>
            </a:extLst>
          </p:cNvPr>
          <p:cNvGrpSpPr/>
          <p:nvPr/>
        </p:nvGrpSpPr>
        <p:grpSpPr>
          <a:xfrm>
            <a:off x="161311" y="91581"/>
            <a:ext cx="7964922" cy="6595325"/>
            <a:chOff x="161311" y="91581"/>
            <a:chExt cx="7964922" cy="6595325"/>
          </a:xfrm>
        </p:grpSpPr>
        <p:pic>
          <p:nvPicPr>
            <p:cNvPr id="3" name="Picture 2" descr="A screenshot of a cell phone&#10;&#10;Description automatically generated">
              <a:extLst>
                <a:ext uri="{FF2B5EF4-FFF2-40B4-BE49-F238E27FC236}">
                  <a16:creationId xmlns:a16="http://schemas.microsoft.com/office/drawing/2014/main" id="{6D9ACC60-2831-4EC1-808A-51DA034BC40B}"/>
                </a:ext>
              </a:extLst>
            </p:cNvPr>
            <p:cNvPicPr>
              <a:picLocks noChangeAspect="1"/>
            </p:cNvPicPr>
            <p:nvPr/>
          </p:nvPicPr>
          <p:blipFill rotWithShape="1">
            <a:blip r:embed="rId3"/>
            <a:srcRect t="8696"/>
            <a:stretch/>
          </p:blipFill>
          <p:spPr>
            <a:xfrm>
              <a:off x="3297593" y="91581"/>
              <a:ext cx="4828640" cy="6595325"/>
            </a:xfrm>
            <a:prstGeom prst="rect">
              <a:avLst/>
            </a:prstGeom>
          </p:spPr>
        </p:pic>
        <p:sp>
          <p:nvSpPr>
            <p:cNvPr id="4" name="TextBox 3">
              <a:extLst>
                <a:ext uri="{FF2B5EF4-FFF2-40B4-BE49-F238E27FC236}">
                  <a16:creationId xmlns:a16="http://schemas.microsoft.com/office/drawing/2014/main" id="{61AA31C5-58DC-4618-AEA2-5F89C470B3DA}"/>
                </a:ext>
              </a:extLst>
            </p:cNvPr>
            <p:cNvSpPr txBox="1"/>
            <p:nvPr/>
          </p:nvSpPr>
          <p:spPr>
            <a:xfrm>
              <a:off x="309740" y="616922"/>
              <a:ext cx="2497461" cy="3601941"/>
            </a:xfrm>
            <a:prstGeom prst="rect">
              <a:avLst/>
            </a:prstGeom>
            <a:noFill/>
          </p:spPr>
          <p:txBody>
            <a:bodyPr wrap="square" rtlCol="0">
              <a:normAutofit/>
            </a:bodyPr>
            <a:lstStyle/>
            <a:p>
              <a:r>
                <a:rPr lang="en-US" sz="3200" dirty="0">
                  <a:solidFill>
                    <a:srgbClr val="000000"/>
                  </a:solidFill>
                  <a:latin typeface="+mj-lt"/>
                </a:rPr>
                <a:t>“</a:t>
              </a:r>
              <a:r>
                <a:rPr lang="uk-UA" sz="3200" dirty="0">
                  <a:solidFill>
                    <a:srgbClr val="000000"/>
                  </a:solidFill>
                  <a:latin typeface="+mj-lt"/>
                </a:rPr>
                <a:t>Я б не хотів жити по-сусідству з</a:t>
              </a:r>
              <a:r>
                <a:rPr lang="en-US" sz="3200" dirty="0">
                  <a:solidFill>
                    <a:srgbClr val="000000"/>
                  </a:solidFill>
                  <a:latin typeface="+mj-lt"/>
                </a:rPr>
                <a:t>…”</a:t>
              </a:r>
            </a:p>
          </p:txBody>
        </p:sp>
        <p:grpSp>
          <p:nvGrpSpPr>
            <p:cNvPr id="10" name="Group 9">
              <a:extLst>
                <a:ext uri="{FF2B5EF4-FFF2-40B4-BE49-F238E27FC236}">
                  <a16:creationId xmlns:a16="http://schemas.microsoft.com/office/drawing/2014/main" id="{0595F3FC-22A6-4040-86ED-AF3AA56995FB}"/>
                </a:ext>
              </a:extLst>
            </p:cNvPr>
            <p:cNvGrpSpPr/>
            <p:nvPr/>
          </p:nvGrpSpPr>
          <p:grpSpPr>
            <a:xfrm>
              <a:off x="161311" y="3427186"/>
              <a:ext cx="2073590" cy="496552"/>
              <a:chOff x="340152" y="5389619"/>
              <a:chExt cx="1838344" cy="496552"/>
            </a:xfrm>
          </p:grpSpPr>
          <p:sp>
            <p:nvSpPr>
              <p:cNvPr id="7" name="TextBox 6">
                <a:extLst>
                  <a:ext uri="{FF2B5EF4-FFF2-40B4-BE49-F238E27FC236}">
                    <a16:creationId xmlns:a16="http://schemas.microsoft.com/office/drawing/2014/main" id="{2B4D4650-C444-474B-9D0A-5C7020FBB9CE}"/>
                  </a:ext>
                </a:extLst>
              </p:cNvPr>
              <p:cNvSpPr txBox="1"/>
              <p:nvPr/>
            </p:nvSpPr>
            <p:spPr>
              <a:xfrm>
                <a:off x="604139" y="5389619"/>
                <a:ext cx="1574357" cy="496552"/>
              </a:xfrm>
              <a:prstGeom prst="rect">
                <a:avLst/>
              </a:prstGeom>
              <a:solidFill>
                <a:schemeClr val="bg1"/>
              </a:solidFill>
            </p:spPr>
            <p:txBody>
              <a:bodyPr wrap="square" rtlCol="0" anchor="ctr">
                <a:normAutofit/>
              </a:bodyPr>
              <a:lstStyle/>
              <a:p>
                <a:r>
                  <a:rPr lang="uk-UA" dirty="0" err="1">
                    <a:solidFill>
                      <a:srgbClr val="000000"/>
                    </a:solidFill>
                  </a:rPr>
                  <a:t>Трансгендером</a:t>
                </a:r>
                <a:endParaRPr lang="en-US" dirty="0">
                  <a:solidFill>
                    <a:srgbClr val="000000"/>
                  </a:solidFill>
                </a:endParaRPr>
              </a:p>
            </p:txBody>
          </p:sp>
          <p:pic>
            <p:nvPicPr>
              <p:cNvPr id="9" name="Picture 8" descr="A screenshot of a cell phone&#10;&#10;Description automatically generated">
                <a:extLst>
                  <a:ext uri="{FF2B5EF4-FFF2-40B4-BE49-F238E27FC236}">
                    <a16:creationId xmlns:a16="http://schemas.microsoft.com/office/drawing/2014/main" id="{E9D8891C-1C8B-4B4E-BAEA-A9319AF0D1C1}"/>
                  </a:ext>
                </a:extLst>
              </p:cNvPr>
              <p:cNvPicPr>
                <a:picLocks noChangeAspect="1"/>
              </p:cNvPicPr>
              <p:nvPr/>
            </p:nvPicPr>
            <p:blipFill rotWithShape="1">
              <a:blip r:embed="rId3">
                <a:clrChange>
                  <a:clrFrom>
                    <a:srgbClr val="FFFDFE"/>
                  </a:clrFrom>
                  <a:clrTo>
                    <a:srgbClr val="FFFDFE">
                      <a:alpha val="0"/>
                    </a:srgbClr>
                  </a:clrTo>
                </a:clrChange>
              </a:blip>
              <a:srcRect l="2064" t="9205" r="93096" b="87307"/>
              <a:stretch/>
            </p:blipFill>
            <p:spPr>
              <a:xfrm>
                <a:off x="340152" y="5453982"/>
                <a:ext cx="375783" cy="426496"/>
              </a:xfrm>
              <a:prstGeom prst="rect">
                <a:avLst/>
              </a:prstGeom>
            </p:spPr>
          </p:pic>
        </p:grpSp>
        <p:grpSp>
          <p:nvGrpSpPr>
            <p:cNvPr id="13" name="Group 12">
              <a:extLst>
                <a:ext uri="{FF2B5EF4-FFF2-40B4-BE49-F238E27FC236}">
                  <a16:creationId xmlns:a16="http://schemas.microsoft.com/office/drawing/2014/main" id="{14FFB592-4BFD-4948-9757-1CFD50671434}"/>
                </a:ext>
              </a:extLst>
            </p:cNvPr>
            <p:cNvGrpSpPr/>
            <p:nvPr/>
          </p:nvGrpSpPr>
          <p:grpSpPr>
            <a:xfrm>
              <a:off x="215075" y="3794074"/>
              <a:ext cx="2592126" cy="531580"/>
              <a:chOff x="413467" y="4887374"/>
              <a:chExt cx="2592126" cy="531580"/>
            </a:xfrm>
          </p:grpSpPr>
          <p:pic>
            <p:nvPicPr>
              <p:cNvPr id="11" name="Picture 10" descr="A screenshot of a cell phone&#10;&#10;Description automatically generated">
                <a:extLst>
                  <a:ext uri="{FF2B5EF4-FFF2-40B4-BE49-F238E27FC236}">
                    <a16:creationId xmlns:a16="http://schemas.microsoft.com/office/drawing/2014/main" id="{A3F48AAB-F877-4CD2-AD70-BA95C334B45D}"/>
                  </a:ext>
                </a:extLst>
              </p:cNvPr>
              <p:cNvPicPr>
                <a:picLocks noChangeAspect="1"/>
              </p:cNvPicPr>
              <p:nvPr/>
            </p:nvPicPr>
            <p:blipFill rotWithShape="1">
              <a:blip r:embed="rId3"/>
              <a:srcRect l="26335" t="8696" r="68560" b="87307"/>
              <a:stretch/>
            </p:blipFill>
            <p:spPr>
              <a:xfrm>
                <a:off x="413467" y="4887374"/>
                <a:ext cx="423871" cy="496552"/>
              </a:xfrm>
              <a:prstGeom prst="rect">
                <a:avLst/>
              </a:prstGeom>
            </p:spPr>
          </p:pic>
          <p:sp>
            <p:nvSpPr>
              <p:cNvPr id="12" name="TextBox 11">
                <a:extLst>
                  <a:ext uri="{FF2B5EF4-FFF2-40B4-BE49-F238E27FC236}">
                    <a16:creationId xmlns:a16="http://schemas.microsoft.com/office/drawing/2014/main" id="{64768579-0038-4CD9-9B3C-CF0FB0E6F0C6}"/>
                  </a:ext>
                </a:extLst>
              </p:cNvPr>
              <p:cNvSpPr txBox="1"/>
              <p:nvPr/>
            </p:nvSpPr>
            <p:spPr>
              <a:xfrm>
                <a:off x="697517" y="4922402"/>
                <a:ext cx="2308076" cy="496552"/>
              </a:xfrm>
              <a:prstGeom prst="rect">
                <a:avLst/>
              </a:prstGeom>
              <a:solidFill>
                <a:schemeClr val="bg1"/>
              </a:solidFill>
            </p:spPr>
            <p:txBody>
              <a:bodyPr wrap="square" rtlCol="0" anchor="ctr">
                <a:normAutofit/>
              </a:bodyPr>
              <a:lstStyle/>
              <a:p>
                <a:r>
                  <a:rPr lang="uk-UA" dirty="0" err="1">
                    <a:solidFill>
                      <a:srgbClr val="000000"/>
                    </a:solidFill>
                  </a:rPr>
                  <a:t>Геєм</a:t>
                </a:r>
                <a:r>
                  <a:rPr lang="uk-UA" dirty="0">
                    <a:solidFill>
                      <a:srgbClr val="000000"/>
                    </a:solidFill>
                  </a:rPr>
                  <a:t> чи лесбіянкою</a:t>
                </a:r>
                <a:endParaRPr lang="en-US" dirty="0">
                  <a:solidFill>
                    <a:srgbClr val="000000"/>
                  </a:solidFill>
                </a:endParaRPr>
              </a:p>
            </p:txBody>
          </p:sp>
        </p:grpSp>
        <p:grpSp>
          <p:nvGrpSpPr>
            <p:cNvPr id="15" name="Group 14">
              <a:extLst>
                <a:ext uri="{FF2B5EF4-FFF2-40B4-BE49-F238E27FC236}">
                  <a16:creationId xmlns:a16="http://schemas.microsoft.com/office/drawing/2014/main" id="{C4B8717C-1A20-434F-BDD3-D32AE2CF685C}"/>
                </a:ext>
              </a:extLst>
            </p:cNvPr>
            <p:cNvGrpSpPr/>
            <p:nvPr/>
          </p:nvGrpSpPr>
          <p:grpSpPr>
            <a:xfrm>
              <a:off x="161311" y="4189528"/>
              <a:ext cx="2746269" cy="522051"/>
              <a:chOff x="330476" y="4400351"/>
              <a:chExt cx="2746269" cy="522051"/>
            </a:xfrm>
          </p:grpSpPr>
          <p:pic>
            <p:nvPicPr>
              <p:cNvPr id="8" name="Picture 7" descr="A screenshot of a cell phone&#10;&#10;Description automatically generated">
                <a:extLst>
                  <a:ext uri="{FF2B5EF4-FFF2-40B4-BE49-F238E27FC236}">
                    <a16:creationId xmlns:a16="http://schemas.microsoft.com/office/drawing/2014/main" id="{6974E575-F31E-4F07-92B7-21EF39A363AA}"/>
                  </a:ext>
                </a:extLst>
              </p:cNvPr>
              <p:cNvPicPr>
                <a:picLocks noChangeAspect="1"/>
              </p:cNvPicPr>
              <p:nvPr/>
            </p:nvPicPr>
            <p:blipFill rotWithShape="1">
              <a:blip r:embed="rId3"/>
              <a:srcRect l="49581" t="8696" r="44820" b="87307"/>
              <a:stretch/>
            </p:blipFill>
            <p:spPr>
              <a:xfrm>
                <a:off x="330476" y="4400351"/>
                <a:ext cx="488762" cy="522051"/>
              </a:xfrm>
              <a:prstGeom prst="rect">
                <a:avLst/>
              </a:prstGeom>
            </p:spPr>
          </p:pic>
          <p:sp>
            <p:nvSpPr>
              <p:cNvPr id="14" name="TextBox 13">
                <a:extLst>
                  <a:ext uri="{FF2B5EF4-FFF2-40B4-BE49-F238E27FC236}">
                    <a16:creationId xmlns:a16="http://schemas.microsoft.com/office/drawing/2014/main" id="{F45AEC93-8069-446A-AC75-2AA958F7F1C1}"/>
                  </a:ext>
                </a:extLst>
              </p:cNvPr>
              <p:cNvSpPr txBox="1"/>
              <p:nvPr/>
            </p:nvSpPr>
            <p:spPr>
              <a:xfrm>
                <a:off x="708582" y="4425850"/>
                <a:ext cx="2368163" cy="496552"/>
              </a:xfrm>
              <a:prstGeom prst="rect">
                <a:avLst/>
              </a:prstGeom>
              <a:solidFill>
                <a:schemeClr val="bg1"/>
              </a:solidFill>
            </p:spPr>
            <p:txBody>
              <a:bodyPr wrap="square" rtlCol="0" anchor="ctr">
                <a:normAutofit fontScale="85000" lnSpcReduction="20000"/>
              </a:bodyPr>
              <a:lstStyle/>
              <a:p>
                <a:r>
                  <a:rPr lang="uk-UA" dirty="0">
                    <a:solidFill>
                      <a:srgbClr val="000000"/>
                    </a:solidFill>
                  </a:rPr>
                  <a:t>Людиною іншої раси чи етносу</a:t>
                </a:r>
                <a:endParaRPr lang="en-US" dirty="0">
                  <a:solidFill>
                    <a:srgbClr val="000000"/>
                  </a:solidFill>
                </a:endParaRPr>
              </a:p>
            </p:txBody>
          </p:sp>
        </p:grpSp>
      </p:grpSp>
    </p:spTree>
    <p:extLst>
      <p:ext uri="{BB962C8B-B14F-4D97-AF65-F5344CB8AC3E}">
        <p14:creationId xmlns:p14="http://schemas.microsoft.com/office/powerpoint/2010/main" val="2858271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F89A-D899-46F1-8AF1-9212DA98C15C}"/>
              </a:ext>
            </a:extLst>
          </p:cNvPr>
          <p:cNvSpPr>
            <a:spLocks noGrp="1"/>
          </p:cNvSpPr>
          <p:nvPr>
            <p:ph type="title"/>
          </p:nvPr>
        </p:nvSpPr>
        <p:spPr>
          <a:xfrm>
            <a:off x="811362" y="350835"/>
            <a:ext cx="7534430" cy="1143000"/>
          </a:xfrm>
        </p:spPr>
        <p:txBody>
          <a:bodyPr/>
          <a:lstStyle/>
          <a:p>
            <a:pPr algn="ctr"/>
            <a:r>
              <a:rPr lang="uk-UA" dirty="0"/>
              <a:t>Клінічний випадок</a:t>
            </a:r>
            <a:endParaRPr lang="en-US" dirty="0"/>
          </a:p>
        </p:txBody>
      </p:sp>
      <p:sp>
        <p:nvSpPr>
          <p:cNvPr id="3" name="Text Placeholder 2">
            <a:extLst>
              <a:ext uri="{FF2B5EF4-FFF2-40B4-BE49-F238E27FC236}">
                <a16:creationId xmlns:a16="http://schemas.microsoft.com/office/drawing/2014/main" id="{5F0B5FF6-E009-42BA-A8AA-CB571D35A343}"/>
              </a:ext>
            </a:extLst>
          </p:cNvPr>
          <p:cNvSpPr>
            <a:spLocks noGrp="1"/>
          </p:cNvSpPr>
          <p:nvPr>
            <p:ph type="body" sz="quarter" idx="10"/>
          </p:nvPr>
        </p:nvSpPr>
        <p:spPr>
          <a:xfrm>
            <a:off x="665322" y="1783215"/>
            <a:ext cx="7813357" cy="3808616"/>
          </a:xfrm>
        </p:spPr>
        <p:txBody>
          <a:bodyPr>
            <a:noAutofit/>
          </a:bodyPr>
          <a:lstStyle/>
          <a:p>
            <a:pPr>
              <a:lnSpc>
                <a:spcPct val="100000"/>
              </a:lnSpc>
              <a:spcBef>
                <a:spcPts val="0"/>
              </a:spcBef>
            </a:pPr>
            <a:r>
              <a:rPr lang="uk-UA" sz="2800" dirty="0"/>
              <a:t>7-річний визначений при народженні хлопчик, презентує ствердну жіночу гендерну ідентичність</a:t>
            </a:r>
            <a:endParaRPr lang="en-US" sz="2800" dirty="0"/>
          </a:p>
          <a:p>
            <a:pPr>
              <a:lnSpc>
                <a:spcPct val="100000"/>
              </a:lnSpc>
              <a:spcBef>
                <a:spcPts val="0"/>
              </a:spcBef>
            </a:pPr>
            <a:endParaRPr lang="en-US" sz="1000" dirty="0"/>
          </a:p>
          <a:p>
            <a:pPr>
              <a:lnSpc>
                <a:spcPct val="100000"/>
              </a:lnSpc>
              <a:spcBef>
                <a:spcPts val="0"/>
              </a:spcBef>
            </a:pPr>
            <a:r>
              <a:rPr lang="uk-UA" sz="2800" dirty="0"/>
              <a:t>Батьки вживають чоловічі займенники</a:t>
            </a:r>
            <a:r>
              <a:rPr lang="en-US" sz="2800" dirty="0"/>
              <a:t> </a:t>
            </a:r>
          </a:p>
          <a:p>
            <a:pPr marL="231775">
              <a:lnSpc>
                <a:spcPct val="100000"/>
              </a:lnSpc>
              <a:spcBef>
                <a:spcPts val="0"/>
              </a:spcBef>
            </a:pPr>
            <a:endParaRPr lang="en-US" sz="1000" dirty="0"/>
          </a:p>
          <a:p>
            <a:pPr marL="231775">
              <a:lnSpc>
                <a:spcPct val="100000"/>
              </a:lnSpc>
              <a:spcBef>
                <a:spcPts val="0"/>
              </a:spcBef>
            </a:pPr>
            <a:r>
              <a:rPr lang="en-US" dirty="0"/>
              <a:t>“</a:t>
            </a:r>
            <a:r>
              <a:rPr lang="uk-UA" dirty="0"/>
              <a:t>Він любить одягати сукні</a:t>
            </a:r>
            <a:r>
              <a:rPr lang="en-US" dirty="0"/>
              <a:t>,</a:t>
            </a:r>
            <a:r>
              <a:rPr lang="uk-UA" dirty="0"/>
              <a:t> бавитися з ляльками, і хоче бути лиш принцесою, коли бавиться з однолітками</a:t>
            </a:r>
            <a:r>
              <a:rPr lang="en-US" dirty="0"/>
              <a:t>.” </a:t>
            </a:r>
          </a:p>
          <a:p>
            <a:pPr marL="231775">
              <a:lnSpc>
                <a:spcPct val="100000"/>
              </a:lnSpc>
              <a:spcBef>
                <a:spcPts val="0"/>
              </a:spcBef>
            </a:pPr>
            <a:endParaRPr lang="en-US" sz="1000" dirty="0"/>
          </a:p>
          <a:p>
            <a:pPr marL="228600">
              <a:lnSpc>
                <a:spcPct val="100000"/>
              </a:lnSpc>
              <a:spcBef>
                <a:spcPts val="0"/>
              </a:spcBef>
            </a:pPr>
            <a:r>
              <a:rPr lang="uk-UA" dirty="0"/>
              <a:t>Дитина відповідає</a:t>
            </a:r>
            <a:r>
              <a:rPr lang="en-US" dirty="0"/>
              <a:t>, “</a:t>
            </a:r>
            <a:r>
              <a:rPr lang="uk-UA" dirty="0"/>
              <a:t>Хлопці не носять суконь, дурненький</a:t>
            </a:r>
            <a:r>
              <a:rPr lang="en-US" dirty="0"/>
              <a:t>! </a:t>
            </a:r>
            <a:r>
              <a:rPr lang="uk-UA" dirty="0"/>
              <a:t>Вони лиш для дівчат</a:t>
            </a:r>
            <a:r>
              <a:rPr lang="en-US" dirty="0"/>
              <a:t>.”</a:t>
            </a:r>
          </a:p>
          <a:p>
            <a:endParaRPr lang="en-US" dirty="0"/>
          </a:p>
        </p:txBody>
      </p:sp>
    </p:spTree>
    <p:extLst>
      <p:ext uri="{BB962C8B-B14F-4D97-AF65-F5344CB8AC3E}">
        <p14:creationId xmlns:p14="http://schemas.microsoft.com/office/powerpoint/2010/main" val="233904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F89A-D899-46F1-8AF1-9212DA98C15C}"/>
              </a:ext>
            </a:extLst>
          </p:cNvPr>
          <p:cNvSpPr>
            <a:spLocks noGrp="1"/>
          </p:cNvSpPr>
          <p:nvPr>
            <p:ph type="title"/>
          </p:nvPr>
        </p:nvSpPr>
        <p:spPr>
          <a:xfrm>
            <a:off x="804785" y="350835"/>
            <a:ext cx="7534430" cy="1143000"/>
          </a:xfrm>
        </p:spPr>
        <p:txBody>
          <a:bodyPr/>
          <a:lstStyle/>
          <a:p>
            <a:pPr algn="ctr"/>
            <a:r>
              <a:rPr lang="uk-UA" dirty="0"/>
              <a:t>Клінічний випадок</a:t>
            </a:r>
            <a:endParaRPr lang="en-US" dirty="0"/>
          </a:p>
        </p:txBody>
      </p:sp>
      <p:sp>
        <p:nvSpPr>
          <p:cNvPr id="3" name="Text Placeholder 2">
            <a:extLst>
              <a:ext uri="{FF2B5EF4-FFF2-40B4-BE49-F238E27FC236}">
                <a16:creationId xmlns:a16="http://schemas.microsoft.com/office/drawing/2014/main" id="{5F0B5FF6-E009-42BA-A8AA-CB571D35A343}"/>
              </a:ext>
            </a:extLst>
          </p:cNvPr>
          <p:cNvSpPr>
            <a:spLocks noGrp="1"/>
          </p:cNvSpPr>
          <p:nvPr>
            <p:ph type="body" sz="quarter" idx="10"/>
          </p:nvPr>
        </p:nvSpPr>
        <p:spPr>
          <a:xfrm>
            <a:off x="920591" y="1850611"/>
            <a:ext cx="7302818" cy="3808616"/>
          </a:xfrm>
        </p:spPr>
        <p:txBody>
          <a:bodyPr>
            <a:noAutofit/>
          </a:bodyPr>
          <a:lstStyle/>
          <a:p>
            <a:pPr>
              <a:lnSpc>
                <a:spcPct val="100000"/>
              </a:lnSpc>
              <a:spcBef>
                <a:spcPts val="0"/>
              </a:spcBef>
            </a:pPr>
            <a:r>
              <a:rPr lang="en-US" sz="2800" dirty="0"/>
              <a:t>16-</a:t>
            </a:r>
            <a:r>
              <a:rPr lang="uk-UA" sz="2800" dirty="0"/>
              <a:t>річна дівчина </a:t>
            </a:r>
            <a:r>
              <a:rPr lang="uk-UA" sz="2800" dirty="0" err="1"/>
              <a:t>трансгендер</a:t>
            </a:r>
            <a:r>
              <a:rPr lang="en-US" sz="2800" dirty="0"/>
              <a:t> </a:t>
            </a:r>
            <a:r>
              <a:rPr lang="uk-UA" sz="2800" dirty="0"/>
              <a:t>проходить терапію естрогеном</a:t>
            </a:r>
            <a:endParaRPr lang="en-US" sz="2800" dirty="0"/>
          </a:p>
          <a:p>
            <a:pPr>
              <a:spcBef>
                <a:spcPts val="600"/>
              </a:spcBef>
              <a:spcAft>
                <a:spcPts val="1200"/>
              </a:spcAft>
            </a:pPr>
            <a:r>
              <a:rPr lang="uk-UA" sz="2800" dirty="0"/>
              <a:t>Батько попросив про розмову з лікарем</a:t>
            </a:r>
            <a:r>
              <a:rPr lang="en-US" sz="2800" dirty="0"/>
              <a:t> </a:t>
            </a:r>
          </a:p>
          <a:p>
            <a:pPr marL="231775">
              <a:lnSpc>
                <a:spcPct val="100000"/>
              </a:lnSpc>
              <a:spcBef>
                <a:spcPts val="0"/>
              </a:spcBef>
            </a:pPr>
            <a:r>
              <a:rPr lang="en-US" dirty="0"/>
              <a:t>“</a:t>
            </a:r>
            <a:r>
              <a:rPr lang="uk-UA" dirty="0"/>
              <a:t>Я щойно впіймав його, я мав на увазі її, знайшов в телефоні фото де вона цілує іншу дівчину. Якщо їй подобаються дівчата, то чому вона просто не стане знову хлопцем? Може вона просто хлопець, а зовсім не </a:t>
            </a:r>
            <a:r>
              <a:rPr lang="uk-UA" dirty="0" err="1"/>
              <a:t>трансгендер</a:t>
            </a:r>
            <a:r>
              <a:rPr lang="uk-UA" dirty="0"/>
              <a:t>. Допоможіть!</a:t>
            </a:r>
            <a:r>
              <a:rPr lang="en-US" dirty="0"/>
              <a:t>”</a:t>
            </a:r>
          </a:p>
          <a:p>
            <a:endParaRPr lang="en-US" dirty="0"/>
          </a:p>
        </p:txBody>
      </p:sp>
    </p:spTree>
    <p:extLst>
      <p:ext uri="{BB962C8B-B14F-4D97-AF65-F5344CB8AC3E}">
        <p14:creationId xmlns:p14="http://schemas.microsoft.com/office/powerpoint/2010/main" val="399517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804785" y="296812"/>
            <a:ext cx="7534430" cy="1143000"/>
          </a:xfrm>
        </p:spPr>
        <p:txBody>
          <a:bodyPr/>
          <a:lstStyle/>
          <a:p>
            <a:pPr algn="ctr"/>
            <a:r>
              <a:rPr lang="uk-UA" dirty="0"/>
              <a:t>Сімейна динаміка</a:t>
            </a:r>
            <a:endParaRPr lang="en-US" dirty="0"/>
          </a:p>
        </p:txBody>
      </p:sp>
      <p:sp>
        <p:nvSpPr>
          <p:cNvPr id="10" name="TextBox 9">
            <a:extLst>
              <a:ext uri="{FF2B5EF4-FFF2-40B4-BE49-F238E27FC236}">
                <a16:creationId xmlns:a16="http://schemas.microsoft.com/office/drawing/2014/main" id="{C4B7AA64-9D73-4559-87C0-0F572E4D3BC4}"/>
              </a:ext>
            </a:extLst>
          </p:cNvPr>
          <p:cNvSpPr txBox="1"/>
          <p:nvPr/>
        </p:nvSpPr>
        <p:spPr>
          <a:xfrm>
            <a:off x="554477" y="2121108"/>
            <a:ext cx="7991789" cy="3886000"/>
          </a:xfrm>
          <a:prstGeom prst="rect">
            <a:avLst/>
          </a:prstGeom>
          <a:noFill/>
        </p:spPr>
        <p:txBody>
          <a:bodyPr wrap="square" rtlCol="0">
            <a:spAutoFit/>
          </a:bodyPr>
          <a:lstStyle/>
          <a:p>
            <a:r>
              <a:rPr lang="uk-UA" sz="2800" dirty="0">
                <a:solidFill>
                  <a:srgbClr val="000000"/>
                </a:solidFill>
              </a:rPr>
              <a:t>Батьки не вірять в те, що їхня дитина </a:t>
            </a:r>
            <a:r>
              <a:rPr lang="uk-UA" sz="2800" dirty="0" err="1">
                <a:solidFill>
                  <a:srgbClr val="000000"/>
                </a:solidFill>
              </a:rPr>
              <a:t>трансгендер</a:t>
            </a:r>
            <a:endParaRPr lang="en-US" sz="2800" dirty="0">
              <a:solidFill>
                <a:srgbClr val="000000"/>
              </a:solidFill>
            </a:endParaRPr>
          </a:p>
          <a:p>
            <a:endParaRPr lang="en-US" sz="1400" dirty="0">
              <a:solidFill>
                <a:srgbClr val="000000"/>
              </a:solidFill>
            </a:endParaRPr>
          </a:p>
          <a:p>
            <a:pPr>
              <a:spcAft>
                <a:spcPts val="600"/>
              </a:spcAft>
            </a:pPr>
            <a:r>
              <a:rPr lang="uk-UA" sz="2800" dirty="0">
                <a:solidFill>
                  <a:srgbClr val="000000"/>
                </a:solidFill>
              </a:rPr>
              <a:t>Ціль потенційної терапії поза оцінюванням</a:t>
            </a:r>
            <a:r>
              <a:rPr lang="en-US" sz="2800" dirty="0">
                <a:solidFill>
                  <a:srgbClr val="000000"/>
                </a:solidFill>
              </a:rPr>
              <a:t>:</a:t>
            </a:r>
          </a:p>
          <a:p>
            <a:pPr marL="396875" marR="20320" lvl="0" fontAlgn="base">
              <a:lnSpc>
                <a:spcPct val="101000"/>
              </a:lnSpc>
              <a:spcBef>
                <a:spcPts val="0"/>
              </a:spcBef>
              <a:spcAft>
                <a:spcPts val="0"/>
              </a:spcAft>
              <a:buClr>
                <a:srgbClr val="2C2A28"/>
              </a:buClr>
              <a:buSzPts val="850"/>
            </a:pPr>
            <a:r>
              <a:rPr lang="uk-UA" sz="2400" dirty="0">
                <a:solidFill>
                  <a:srgbClr val="000000"/>
                </a:solidFill>
                <a:uFill>
                  <a:solidFill>
                    <a:srgbClr val="000000"/>
                  </a:solidFill>
                </a:uFill>
              </a:rPr>
              <a:t>Розгляньте подальшу оцінку системи переконань батьків і чому вони почуваються не так як лікарі</a:t>
            </a:r>
            <a:endParaRPr lang="en-US" sz="2400" dirty="0">
              <a:solidFill>
                <a:srgbClr val="000000"/>
              </a:solidFill>
              <a:uFill>
                <a:solidFill>
                  <a:srgbClr val="000000"/>
                </a:solidFill>
              </a:uFill>
            </a:endParaRPr>
          </a:p>
          <a:p>
            <a:pPr marL="396875" marR="20320" lvl="0" fontAlgn="base">
              <a:lnSpc>
                <a:spcPct val="107000"/>
              </a:lnSpc>
              <a:spcBef>
                <a:spcPts val="1200"/>
              </a:spcBef>
              <a:spcAft>
                <a:spcPts val="0"/>
              </a:spcAft>
              <a:buClr>
                <a:srgbClr val="2C2A28"/>
              </a:buClr>
              <a:buSzPts val="850"/>
            </a:pPr>
            <a:r>
              <a:rPr lang="uk-UA" sz="2400" dirty="0">
                <a:solidFill>
                  <a:srgbClr val="000000"/>
                </a:solidFill>
                <a:uFill>
                  <a:solidFill>
                    <a:srgbClr val="000000"/>
                  </a:solidFill>
                </a:uFill>
              </a:rPr>
              <a:t>Розгляньте додаткові способи, які допоможуть забезпечити </a:t>
            </a:r>
            <a:r>
              <a:rPr lang="uk-UA" sz="2400" dirty="0" err="1">
                <a:solidFill>
                  <a:srgbClr val="000000"/>
                </a:solidFill>
                <a:uFill>
                  <a:solidFill>
                    <a:srgbClr val="000000"/>
                  </a:solidFill>
                </a:uFill>
              </a:rPr>
              <a:t>психоедукацію</a:t>
            </a:r>
            <a:r>
              <a:rPr lang="uk-UA" sz="2400" dirty="0">
                <a:solidFill>
                  <a:srgbClr val="000000"/>
                </a:solidFill>
                <a:uFill>
                  <a:solidFill>
                    <a:srgbClr val="000000"/>
                  </a:solidFill>
                </a:uFill>
              </a:rPr>
              <a:t> батьків при збереженні терапевтичного альянсу</a:t>
            </a:r>
            <a:endParaRPr lang="en-US" sz="2400" dirty="0">
              <a:solidFill>
                <a:srgbClr val="000000"/>
              </a:solidFill>
              <a:uFill>
                <a:solidFill>
                  <a:srgbClr val="000000"/>
                </a:solidFill>
              </a:uFill>
              <a:ea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606029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702665" y="266516"/>
            <a:ext cx="7534430" cy="1143000"/>
          </a:xfrm>
        </p:spPr>
        <p:txBody>
          <a:bodyPr/>
          <a:lstStyle/>
          <a:p>
            <a:pPr algn="ctr"/>
            <a:r>
              <a:rPr lang="uk-UA" dirty="0"/>
              <a:t>Сімейна динаміка</a:t>
            </a:r>
            <a:endParaRPr lang="en-US" dirty="0"/>
          </a:p>
        </p:txBody>
      </p:sp>
      <p:sp>
        <p:nvSpPr>
          <p:cNvPr id="10" name="TextBox 9">
            <a:extLst>
              <a:ext uri="{FF2B5EF4-FFF2-40B4-BE49-F238E27FC236}">
                <a16:creationId xmlns:a16="http://schemas.microsoft.com/office/drawing/2014/main" id="{C4B7AA64-9D73-4559-87C0-0F572E4D3BC4}"/>
              </a:ext>
            </a:extLst>
          </p:cNvPr>
          <p:cNvSpPr txBox="1"/>
          <p:nvPr/>
        </p:nvSpPr>
        <p:spPr>
          <a:xfrm>
            <a:off x="1446988" y="2121108"/>
            <a:ext cx="6250024" cy="2185214"/>
          </a:xfrm>
          <a:prstGeom prst="rect">
            <a:avLst/>
          </a:prstGeom>
          <a:noFill/>
        </p:spPr>
        <p:txBody>
          <a:bodyPr wrap="square" rtlCol="0">
            <a:spAutoFit/>
          </a:bodyPr>
          <a:lstStyle/>
          <a:p>
            <a:r>
              <a:rPr lang="uk-UA" sz="2800" dirty="0">
                <a:solidFill>
                  <a:srgbClr val="000000"/>
                </a:solidFill>
              </a:rPr>
              <a:t>Обов’язковість підходу сімейної терапії</a:t>
            </a:r>
            <a:endParaRPr lang="en-US" sz="2800" dirty="0">
              <a:solidFill>
                <a:srgbClr val="000000"/>
              </a:solidFill>
            </a:endParaRPr>
          </a:p>
          <a:p>
            <a:pPr>
              <a:spcBef>
                <a:spcPts val="600"/>
              </a:spcBef>
              <a:spcAft>
                <a:spcPts val="600"/>
              </a:spcAft>
            </a:pPr>
            <a:r>
              <a:rPr lang="en-US" sz="2800" dirty="0">
                <a:solidFill>
                  <a:srgbClr val="000000"/>
                </a:solidFill>
                <a:uFill>
                  <a:solidFill>
                    <a:srgbClr val="000000"/>
                  </a:solidFill>
                </a:uFill>
                <a:ea typeface="Times New Roman" panose="02020603050405020304" pitchFamily="18" charset="0"/>
                <a:cs typeface="Times New Roman" panose="02020603050405020304" pitchFamily="18" charset="0"/>
              </a:rPr>
              <a:t>	</a:t>
            </a:r>
            <a:r>
              <a:rPr lang="uk-UA" sz="2400" dirty="0">
                <a:solidFill>
                  <a:srgbClr val="000000"/>
                </a:solidFill>
                <a:uFill>
                  <a:solidFill>
                    <a:srgbClr val="000000"/>
                  </a:solidFill>
                </a:uFill>
                <a:ea typeface="Times New Roman" panose="02020603050405020304" pitchFamily="18" charset="0"/>
                <a:cs typeface="Times New Roman" panose="02020603050405020304" pitchFamily="18" charset="0"/>
              </a:rPr>
              <a:t>Високий рівень залежності</a:t>
            </a:r>
            <a:endParaRPr lang="en-US" sz="2400" dirty="0">
              <a:solidFill>
                <a:srgbClr val="000000"/>
              </a:solidFill>
              <a:uFill>
                <a:solidFill>
                  <a:srgbClr val="000000"/>
                </a:solidFill>
              </a:uFill>
              <a:ea typeface="Times New Roman" panose="02020603050405020304" pitchFamily="18" charset="0"/>
              <a:cs typeface="Times New Roman" panose="02020603050405020304" pitchFamily="18" charset="0"/>
            </a:endParaRPr>
          </a:p>
          <a:p>
            <a:pPr>
              <a:spcBef>
                <a:spcPts val="600"/>
              </a:spcBef>
              <a:spcAft>
                <a:spcPts val="600"/>
              </a:spcAft>
            </a:pPr>
            <a:r>
              <a:rPr lang="en-US" sz="2400" dirty="0">
                <a:solidFill>
                  <a:srgbClr val="000000"/>
                </a:solidFill>
                <a:uFill>
                  <a:solidFill>
                    <a:srgbClr val="000000"/>
                  </a:solidFill>
                </a:uFill>
                <a:ea typeface="Times New Roman" panose="02020603050405020304" pitchFamily="18" charset="0"/>
                <a:cs typeface="Times New Roman" panose="02020603050405020304" pitchFamily="18" charset="0"/>
              </a:rPr>
              <a:t>	</a:t>
            </a:r>
            <a:r>
              <a:rPr lang="uk-UA" sz="2400" dirty="0">
                <a:solidFill>
                  <a:srgbClr val="000000"/>
                </a:solidFill>
                <a:uFill>
                  <a:solidFill>
                    <a:srgbClr val="000000"/>
                  </a:solidFill>
                </a:uFill>
                <a:ea typeface="Times New Roman" panose="02020603050405020304" pitchFamily="18" charset="0"/>
                <a:cs typeface="Times New Roman" panose="02020603050405020304" pitchFamily="18" charset="0"/>
              </a:rPr>
              <a:t>Сімейне прийняття</a:t>
            </a:r>
            <a:endParaRPr lang="en-US" sz="2400" dirty="0">
              <a:solidFill>
                <a:srgbClr val="000000"/>
              </a:solidFill>
              <a:uFill>
                <a:solidFill>
                  <a:srgbClr val="000000"/>
                </a:solidFill>
              </a:uFill>
              <a:ea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37544408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702665" y="426720"/>
            <a:ext cx="7534430" cy="916712"/>
          </a:xfrm>
        </p:spPr>
        <p:txBody>
          <a:bodyPr>
            <a:normAutofit/>
          </a:bodyPr>
          <a:lstStyle/>
          <a:p>
            <a:pPr algn="ctr"/>
            <a:r>
              <a:rPr lang="uk-UA" dirty="0"/>
              <a:t>Сімейна динаміка</a:t>
            </a:r>
            <a:endParaRPr lang="en-US" dirty="0"/>
          </a:p>
        </p:txBody>
      </p:sp>
      <p:graphicFrame>
        <p:nvGraphicFramePr>
          <p:cNvPr id="7" name="Table 6">
            <a:extLst>
              <a:ext uri="{FF2B5EF4-FFF2-40B4-BE49-F238E27FC236}">
                <a16:creationId xmlns:a16="http://schemas.microsoft.com/office/drawing/2014/main" id="{7A3DE4B6-BF84-4599-9E12-F67814986FD7}"/>
              </a:ext>
            </a:extLst>
          </p:cNvPr>
          <p:cNvGraphicFramePr>
            <a:graphicFrameLocks noGrp="1"/>
          </p:cNvGraphicFramePr>
          <p:nvPr>
            <p:extLst>
              <p:ext uri="{D42A27DB-BD31-4B8C-83A1-F6EECF244321}">
                <p14:modId xmlns:p14="http://schemas.microsoft.com/office/powerpoint/2010/main" val="125428840"/>
              </p:ext>
            </p:extLst>
          </p:nvPr>
        </p:nvGraphicFramePr>
        <p:xfrm>
          <a:off x="318135" y="1783076"/>
          <a:ext cx="8507730" cy="4570838"/>
        </p:xfrm>
        <a:graphic>
          <a:graphicData uri="http://schemas.openxmlformats.org/drawingml/2006/table">
            <a:tbl>
              <a:tblPr firstCol="1">
                <a:tableStyleId>{5C22544A-7EE6-4342-B048-85BDC9FD1C3A}</a:tableStyleId>
              </a:tblPr>
              <a:tblGrid>
                <a:gridCol w="1874525">
                  <a:extLst>
                    <a:ext uri="{9D8B030D-6E8A-4147-A177-3AD203B41FA5}">
                      <a16:colId xmlns:a16="http://schemas.microsoft.com/office/drawing/2014/main" val="2447147123"/>
                    </a:ext>
                  </a:extLst>
                </a:gridCol>
                <a:gridCol w="2320951">
                  <a:extLst>
                    <a:ext uri="{9D8B030D-6E8A-4147-A177-3AD203B41FA5}">
                      <a16:colId xmlns:a16="http://schemas.microsoft.com/office/drawing/2014/main" val="3396943199"/>
                    </a:ext>
                  </a:extLst>
                </a:gridCol>
                <a:gridCol w="4312254">
                  <a:extLst>
                    <a:ext uri="{9D8B030D-6E8A-4147-A177-3AD203B41FA5}">
                      <a16:colId xmlns:a16="http://schemas.microsoft.com/office/drawing/2014/main" val="2524746226"/>
                    </a:ext>
                  </a:extLst>
                </a:gridCol>
              </a:tblGrid>
              <a:tr h="545089">
                <a:tc>
                  <a:txBody>
                    <a:bodyPr/>
                    <a:lstStyle/>
                    <a:p>
                      <a:pPr marL="0" marR="0" algn="ctr">
                        <a:lnSpc>
                          <a:spcPct val="107000"/>
                        </a:lnSpc>
                        <a:spcBef>
                          <a:spcPts val="0"/>
                        </a:spcBef>
                        <a:spcAft>
                          <a:spcPts val="0"/>
                        </a:spcAft>
                      </a:pPr>
                      <a:r>
                        <a:rPr lang="uk-UA" sz="1600" b="0" dirty="0">
                          <a:solidFill>
                            <a:schemeClr val="tx1">
                              <a:lumMod val="50000"/>
                            </a:schemeClr>
                          </a:solidFill>
                          <a:effectLst/>
                          <a:latin typeface="+mn-lt"/>
                          <a:ea typeface="+mn-ea"/>
                          <a:cs typeface="+mn-cs"/>
                        </a:rPr>
                        <a:t>Реакції</a:t>
                      </a:r>
                      <a:r>
                        <a:rPr lang="uk-UA" sz="1600" b="0" baseline="0" dirty="0">
                          <a:solidFill>
                            <a:schemeClr val="tx1">
                              <a:lumMod val="50000"/>
                            </a:schemeClr>
                          </a:solidFill>
                          <a:effectLst/>
                          <a:latin typeface="+mn-lt"/>
                          <a:ea typeface="+mn-ea"/>
                          <a:cs typeface="+mn-cs"/>
                        </a:rPr>
                        <a:t> опікуна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uk-UA" sz="1600" b="0" dirty="0">
                          <a:solidFill>
                            <a:schemeClr val="tx1">
                              <a:lumMod val="50000"/>
                            </a:schemeClr>
                          </a:solidFill>
                          <a:effectLst/>
                          <a:latin typeface="+mn-lt"/>
                          <a:ea typeface="+mn-ea"/>
                          <a:cs typeface="+mn-cs"/>
                        </a:rPr>
                        <a:t>Діагностичне</a:t>
                      </a:r>
                      <a:r>
                        <a:rPr lang="uk-UA" sz="1600" b="0" baseline="0" dirty="0">
                          <a:solidFill>
                            <a:schemeClr val="tx1">
                              <a:lumMod val="50000"/>
                            </a:schemeClr>
                          </a:solidFill>
                          <a:effectLst/>
                          <a:latin typeface="+mn-lt"/>
                          <a:ea typeface="+mn-ea"/>
                          <a:cs typeface="+mn-cs"/>
                        </a:rPr>
                        <a:t> формулювання</a:t>
                      </a:r>
                      <a:endParaRPr lang="en-US" sz="1600" b="0" baseline="0" dirty="0">
                        <a:solidFill>
                          <a:schemeClr val="tx1">
                            <a:lumMod val="50000"/>
                          </a:schemeClr>
                        </a:solidFill>
                        <a:effectLst/>
                        <a:latin typeface="+mn-lt"/>
                        <a:ea typeface="+mn-ea"/>
                        <a:cs typeface="+mn-cs"/>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uk-UA" sz="1600" b="0" dirty="0">
                          <a:solidFill>
                            <a:schemeClr val="tx1">
                              <a:lumMod val="50000"/>
                            </a:schemeClr>
                          </a:solidFill>
                          <a:effectLst/>
                        </a:rPr>
                        <a:t>Потенційне лікування поза оцінюванням</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956465"/>
                  </a:ext>
                </a:extLst>
              </a:tr>
              <a:tr h="1592432">
                <a:tc>
                  <a:txBody>
                    <a:bodyPr/>
                    <a:lstStyle/>
                    <a:p>
                      <a:pPr marL="0" marR="0" algn="ctr">
                        <a:lnSpc>
                          <a:spcPct val="101000"/>
                        </a:lnSpc>
                        <a:spcBef>
                          <a:spcPts val="0"/>
                        </a:spcBef>
                        <a:spcAft>
                          <a:spcPts val="0"/>
                        </a:spcAft>
                      </a:pPr>
                      <a:r>
                        <a:rPr lang="uk-UA" sz="1600" b="0" dirty="0">
                          <a:solidFill>
                            <a:schemeClr val="tx1">
                              <a:lumMod val="50000"/>
                            </a:schemeClr>
                          </a:solidFill>
                          <a:effectLst/>
                        </a:rPr>
                        <a:t>Один</a:t>
                      </a:r>
                      <a:r>
                        <a:rPr lang="uk-UA" sz="1600" b="0" baseline="0" dirty="0">
                          <a:solidFill>
                            <a:schemeClr val="tx1">
                              <a:lumMod val="50000"/>
                            </a:schemeClr>
                          </a:solidFill>
                          <a:effectLst/>
                        </a:rPr>
                        <a:t> з батьків підтримуючий, інший скептик, думаючи що це ‘фаза’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uk-UA" sz="1600" b="0" dirty="0">
                          <a:solidFill>
                            <a:schemeClr val="tx1">
                              <a:lumMod val="50000"/>
                            </a:schemeClr>
                          </a:solidFill>
                          <a:effectLst/>
                        </a:rPr>
                        <a:t>Гендерна дисфорія </a:t>
                      </a:r>
                      <a:r>
                        <a:rPr lang="uk-UA" sz="1600" b="0" dirty="0" err="1">
                          <a:solidFill>
                            <a:schemeClr val="tx1">
                              <a:lumMod val="50000"/>
                            </a:schemeClr>
                          </a:solidFill>
                          <a:effectLst/>
                        </a:rPr>
                        <a:t>підлітка</a:t>
                      </a:r>
                      <a:r>
                        <a:rPr lang="en-US" sz="1600" b="0" dirty="0">
                          <a:solidFill>
                            <a:schemeClr val="tx1">
                              <a:lumMod val="50000"/>
                            </a:schemeClr>
                          </a:solidFill>
                          <a:effectLst/>
                        </a:rPr>
                        <a:t>(</a:t>
                      </a:r>
                      <a:r>
                        <a:rPr lang="uk-UA" sz="1600" b="0" dirty="0">
                          <a:solidFill>
                            <a:schemeClr val="tx1">
                              <a:lumMod val="50000"/>
                            </a:schemeClr>
                          </a:solidFill>
                          <a:effectLst/>
                        </a:rPr>
                        <a:t>визначена</a:t>
                      </a:r>
                      <a:r>
                        <a:rPr lang="en-US" sz="1600" b="0" dirty="0">
                          <a:solidFill>
                            <a:schemeClr val="tx1">
                              <a:lumMod val="50000"/>
                            </a:schemeClr>
                          </a:solidFill>
                          <a:effectLst/>
                        </a:rPr>
                        <a:t>)</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42545" lvl="0" indent="-168275"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Розгляньте роботу</a:t>
                      </a:r>
                      <a:r>
                        <a:rPr lang="uk-UA" sz="1600" b="0" u="none" strike="noStrike" baseline="0" dirty="0">
                          <a:solidFill>
                            <a:schemeClr val="tx1">
                              <a:lumMod val="50000"/>
                            </a:schemeClr>
                          </a:solidFill>
                          <a:effectLst/>
                          <a:uFill>
                            <a:solidFill>
                              <a:srgbClr val="000000"/>
                            </a:solidFill>
                          </a:uFill>
                        </a:rPr>
                        <a:t> із скептиком, щоб краще зрозуміти звідки він</a:t>
                      </a:r>
                    </a:p>
                    <a:p>
                      <a:pPr marL="342900" marR="42545" lvl="0" indent="-168275"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Розгляньте втручання, якщо гендерне</a:t>
                      </a:r>
                      <a:r>
                        <a:rPr lang="uk-UA" sz="1600" b="0" u="none" strike="noStrike" baseline="0" dirty="0">
                          <a:solidFill>
                            <a:schemeClr val="tx1">
                              <a:lumMod val="50000"/>
                            </a:schemeClr>
                          </a:solidFill>
                          <a:effectLst/>
                          <a:uFill>
                            <a:solidFill>
                              <a:srgbClr val="000000"/>
                            </a:solidFill>
                          </a:uFill>
                        </a:rPr>
                        <a:t> питання є визначеним</a:t>
                      </a:r>
                      <a:endParaRPr lang="en-US" sz="1600" b="0" u="none" strike="noStrike" dirty="0">
                        <a:solidFill>
                          <a:schemeClr val="tx1">
                            <a:lumMod val="50000"/>
                          </a:schemeClr>
                        </a:solidFill>
                        <a:effectLst/>
                        <a:uFill>
                          <a:solidFill>
                            <a:srgbClr val="000000"/>
                          </a:solidFill>
                        </a:uFill>
                      </a:endParaRPr>
                    </a:p>
                    <a:p>
                      <a:pPr marL="342900" marR="42545" lvl="0" indent="-168275" fontAlgn="base">
                        <a:lnSpc>
                          <a:spcPct val="107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Розгляньте вплив різниці в поглядах на підлітка</a:t>
                      </a:r>
                      <a:endParaRPr lang="en-US" sz="1600" b="0" u="none" strike="noStrike" dirty="0">
                        <a:solidFill>
                          <a:schemeClr val="tx1">
                            <a:lumMod val="50000"/>
                          </a:schemeClr>
                        </a:solidFill>
                        <a:effectLst/>
                        <a:uFill>
                          <a:solidFill>
                            <a:srgbClr val="000000"/>
                          </a:solidFill>
                        </a:uFill>
                      </a:endParaRPr>
                    </a:p>
                    <a:p>
                      <a:pPr marL="174625" marR="42545" lvl="0" indent="0" fontAlgn="base">
                        <a:lnSpc>
                          <a:spcPct val="107000"/>
                        </a:lnSpc>
                        <a:spcBef>
                          <a:spcPts val="0"/>
                        </a:spcBef>
                        <a:spcAft>
                          <a:spcPts val="0"/>
                        </a:spcAft>
                        <a:buClr>
                          <a:srgbClr val="2C2A28"/>
                        </a:buClr>
                        <a:buSzPts val="850"/>
                        <a:buFont typeface="Arial" panose="020B0604020202020204" pitchFamily="34" charset="0"/>
                        <a:buNone/>
                      </a:pPr>
                      <a:endParaRPr lang="en-US" sz="16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4377" marR="26484" marT="1766"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5702988"/>
                  </a:ext>
                </a:extLst>
              </a:tr>
              <a:tr h="1885839">
                <a:tc>
                  <a:txBody>
                    <a:bodyPr/>
                    <a:lstStyle/>
                    <a:p>
                      <a:pPr marL="0" marR="0" algn="ctr">
                        <a:lnSpc>
                          <a:spcPct val="107000"/>
                        </a:lnSpc>
                        <a:spcBef>
                          <a:spcPts val="0"/>
                        </a:spcBef>
                        <a:spcAft>
                          <a:spcPts val="0"/>
                        </a:spcAft>
                      </a:pPr>
                      <a:r>
                        <a:rPr lang="uk-UA" sz="1600" b="0" dirty="0">
                          <a:solidFill>
                            <a:schemeClr val="tx1">
                              <a:lumMod val="50000"/>
                            </a:schemeClr>
                          </a:solidFill>
                          <a:effectLst/>
                          <a:latin typeface="+mn-lt"/>
                          <a:ea typeface="+mn-ea"/>
                          <a:cs typeface="+mn-cs"/>
                        </a:rPr>
                        <a:t>Обоє</a:t>
                      </a:r>
                      <a:r>
                        <a:rPr lang="uk-UA" sz="1600" b="0" baseline="0" dirty="0">
                          <a:solidFill>
                            <a:schemeClr val="tx1">
                              <a:lumMod val="50000"/>
                            </a:schemeClr>
                          </a:solidFill>
                          <a:effectLst/>
                          <a:latin typeface="+mn-lt"/>
                          <a:ea typeface="+mn-ea"/>
                          <a:cs typeface="+mn-cs"/>
                        </a:rPr>
                        <a:t> батьків думають, що задекларована гендерна ідентичність </a:t>
                      </a:r>
                      <a:r>
                        <a:rPr lang="uk-UA" sz="1600" b="0" baseline="0" dirty="0" err="1">
                          <a:solidFill>
                            <a:schemeClr val="tx1">
                              <a:lumMod val="50000"/>
                            </a:schemeClr>
                          </a:solidFill>
                          <a:effectLst/>
                          <a:latin typeface="+mn-lt"/>
                          <a:ea typeface="+mn-ea"/>
                          <a:cs typeface="+mn-cs"/>
                        </a:rPr>
                        <a:t>підлітка</a:t>
                      </a:r>
                      <a:r>
                        <a:rPr lang="uk-UA" sz="1600" b="0" baseline="0" dirty="0">
                          <a:solidFill>
                            <a:schemeClr val="tx1">
                              <a:lumMod val="50000"/>
                            </a:schemeClr>
                          </a:solidFill>
                          <a:effectLst/>
                          <a:latin typeface="+mn-lt"/>
                          <a:ea typeface="+mn-ea"/>
                          <a:cs typeface="+mn-cs"/>
                        </a:rPr>
                        <a:t> це ‘фаза’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1000"/>
                        </a:lnSpc>
                        <a:spcBef>
                          <a:spcPts val="0"/>
                        </a:spcBef>
                        <a:spcAft>
                          <a:spcPts val="0"/>
                        </a:spcAft>
                      </a:pPr>
                      <a:r>
                        <a:rPr lang="uk-UA" sz="1600" b="0" dirty="0">
                          <a:solidFill>
                            <a:schemeClr val="tx1">
                              <a:lumMod val="50000"/>
                            </a:schemeClr>
                          </a:solidFill>
                          <a:effectLst/>
                        </a:rPr>
                        <a:t>Гендерна дисфорія дитина чи </a:t>
                      </a:r>
                      <a:r>
                        <a:rPr lang="uk-UA" sz="1600" b="0" dirty="0" err="1">
                          <a:solidFill>
                            <a:schemeClr val="tx1">
                              <a:lumMod val="50000"/>
                            </a:schemeClr>
                          </a:solidFill>
                          <a:effectLst/>
                        </a:rPr>
                        <a:t>підлітка</a:t>
                      </a:r>
                      <a:r>
                        <a:rPr lang="uk-UA" sz="1600" b="0" baseline="0" dirty="0">
                          <a:solidFill>
                            <a:schemeClr val="tx1">
                              <a:lumMod val="50000"/>
                            </a:schemeClr>
                          </a:solidFill>
                          <a:effectLst/>
                        </a:rPr>
                        <a:t> (тимчасова)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342900" marR="0" lvl="0" indent="-168275" fontAlgn="base">
                        <a:lnSpc>
                          <a:spcPct val="101000"/>
                        </a:lnSpc>
                        <a:spcBef>
                          <a:spcPts val="0"/>
                        </a:spcBef>
                        <a:spcAft>
                          <a:spcPts val="0"/>
                        </a:spcAft>
                        <a:buClr>
                          <a:srgbClr val="2C2A28"/>
                        </a:buClr>
                        <a:buSzPts val="850"/>
                        <a:buFont typeface="Arial" panose="020B0604020202020204" pitchFamily="34" charset="0"/>
                        <a:buChar char="•"/>
                      </a:pPr>
                      <a:endParaRPr lang="en-US" sz="1600" b="0" u="none" strike="noStrike" dirty="0">
                        <a:solidFill>
                          <a:schemeClr val="tx1">
                            <a:lumMod val="50000"/>
                          </a:schemeClr>
                        </a:solidFill>
                        <a:effectLst/>
                        <a:uFill>
                          <a:solidFill>
                            <a:srgbClr val="000000"/>
                          </a:solidFill>
                        </a:uFill>
                      </a:endParaRPr>
                    </a:p>
                    <a:p>
                      <a:pPr marL="342900" marR="0" lvl="0" indent="-168275"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Розгляньте</a:t>
                      </a:r>
                      <a:r>
                        <a:rPr lang="uk-UA" sz="1600" b="0" u="none" strike="noStrike" baseline="0" dirty="0">
                          <a:solidFill>
                            <a:schemeClr val="tx1">
                              <a:lumMod val="50000"/>
                            </a:schemeClr>
                          </a:solidFill>
                          <a:effectLst/>
                          <a:uFill>
                            <a:solidFill>
                              <a:srgbClr val="000000"/>
                            </a:solidFill>
                          </a:uFill>
                        </a:rPr>
                        <a:t> терапевтичний план , який допоможе більш чітко визначити діагноз, чому він дисфорія не визначена</a:t>
                      </a:r>
                      <a:endParaRPr lang="en-US" sz="1600" b="0" u="none" strike="noStrike" dirty="0">
                        <a:solidFill>
                          <a:schemeClr val="tx1">
                            <a:lumMod val="50000"/>
                          </a:schemeClr>
                        </a:solidFill>
                        <a:effectLst/>
                        <a:uFill>
                          <a:solidFill>
                            <a:srgbClr val="000000"/>
                          </a:solidFill>
                        </a:uFill>
                      </a:endParaRPr>
                    </a:p>
                    <a:p>
                      <a:pPr marL="342900" marR="0" lvl="0" indent="-168275" fontAlgn="base">
                        <a:lnSpc>
                          <a:spcPct val="107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Розгляньте</a:t>
                      </a:r>
                      <a:r>
                        <a:rPr lang="uk-UA" sz="1600" b="0" u="none" strike="noStrike" baseline="0" dirty="0">
                          <a:solidFill>
                            <a:schemeClr val="tx1">
                              <a:lumMod val="50000"/>
                            </a:schemeClr>
                          </a:solidFill>
                          <a:effectLst/>
                          <a:uFill>
                            <a:solidFill>
                              <a:srgbClr val="000000"/>
                            </a:solidFill>
                          </a:uFill>
                        </a:rPr>
                        <a:t> роботу з батьками для розуміння ролі їхнього скепсису в невизначеності діагнозу (реакція підлітка на батьків, які не приймають його)</a:t>
                      </a:r>
                      <a:endParaRPr lang="en-US" sz="1600" b="0" u="none" strike="noStrike" baseline="0" dirty="0">
                        <a:solidFill>
                          <a:schemeClr val="tx1">
                            <a:lumMod val="50000"/>
                          </a:schemeClr>
                        </a:solidFill>
                        <a:effectLst/>
                        <a:uFill>
                          <a:solidFill>
                            <a:srgbClr val="000000"/>
                          </a:solidFill>
                        </a:uFill>
                      </a:endParaRPr>
                    </a:p>
                    <a:p>
                      <a:pPr marL="174625" marR="0" lvl="0" indent="0" fontAlgn="base">
                        <a:lnSpc>
                          <a:spcPct val="107000"/>
                        </a:lnSpc>
                        <a:spcBef>
                          <a:spcPts val="0"/>
                        </a:spcBef>
                        <a:spcAft>
                          <a:spcPts val="0"/>
                        </a:spcAft>
                        <a:buClr>
                          <a:srgbClr val="2C2A28"/>
                        </a:buClr>
                        <a:buSzPts val="850"/>
                        <a:buFont typeface="Arial" panose="020B0604020202020204" pitchFamily="34" charset="0"/>
                        <a:buNone/>
                      </a:pPr>
                      <a:endParaRPr lang="en-US" sz="16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638023065"/>
                  </a:ext>
                </a:extLst>
              </a:tr>
            </a:tbl>
          </a:graphicData>
        </a:graphic>
      </p:graphicFrame>
    </p:spTree>
    <p:extLst>
      <p:ext uri="{BB962C8B-B14F-4D97-AF65-F5344CB8AC3E}">
        <p14:creationId xmlns:p14="http://schemas.microsoft.com/office/powerpoint/2010/main" val="3208955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804785" y="426536"/>
            <a:ext cx="7534430" cy="914584"/>
          </a:xfrm>
        </p:spPr>
        <p:txBody>
          <a:bodyPr>
            <a:normAutofit/>
          </a:bodyPr>
          <a:lstStyle/>
          <a:p>
            <a:pPr algn="ctr"/>
            <a:r>
              <a:rPr lang="uk-UA" dirty="0"/>
              <a:t>Сімейна динаміка</a:t>
            </a:r>
            <a:endParaRPr lang="en-US" dirty="0"/>
          </a:p>
        </p:txBody>
      </p:sp>
      <p:graphicFrame>
        <p:nvGraphicFramePr>
          <p:cNvPr id="7" name="Table 6">
            <a:extLst>
              <a:ext uri="{FF2B5EF4-FFF2-40B4-BE49-F238E27FC236}">
                <a16:creationId xmlns:a16="http://schemas.microsoft.com/office/drawing/2014/main" id="{7A3DE4B6-BF84-4599-9E12-F67814986FD7}"/>
              </a:ext>
            </a:extLst>
          </p:cNvPr>
          <p:cNvGraphicFramePr>
            <a:graphicFrameLocks noGrp="1"/>
          </p:cNvGraphicFramePr>
          <p:nvPr>
            <p:extLst>
              <p:ext uri="{D42A27DB-BD31-4B8C-83A1-F6EECF244321}">
                <p14:modId xmlns:p14="http://schemas.microsoft.com/office/powerpoint/2010/main" val="2182620560"/>
              </p:ext>
            </p:extLst>
          </p:nvPr>
        </p:nvGraphicFramePr>
        <p:xfrm>
          <a:off x="439739" y="1615436"/>
          <a:ext cx="8264523" cy="4389120"/>
        </p:xfrm>
        <a:graphic>
          <a:graphicData uri="http://schemas.openxmlformats.org/drawingml/2006/table">
            <a:tbl>
              <a:tblPr firstRow="1" firstCol="1" bandRow="1">
                <a:tableStyleId>{5C22544A-7EE6-4342-B048-85BDC9FD1C3A}</a:tableStyleId>
              </a:tblPr>
              <a:tblGrid>
                <a:gridCol w="1820939">
                  <a:extLst>
                    <a:ext uri="{9D8B030D-6E8A-4147-A177-3AD203B41FA5}">
                      <a16:colId xmlns:a16="http://schemas.microsoft.com/office/drawing/2014/main" val="2447147123"/>
                    </a:ext>
                  </a:extLst>
                </a:gridCol>
                <a:gridCol w="2254603">
                  <a:extLst>
                    <a:ext uri="{9D8B030D-6E8A-4147-A177-3AD203B41FA5}">
                      <a16:colId xmlns:a16="http://schemas.microsoft.com/office/drawing/2014/main" val="3396943199"/>
                    </a:ext>
                  </a:extLst>
                </a:gridCol>
                <a:gridCol w="4188981">
                  <a:extLst>
                    <a:ext uri="{9D8B030D-6E8A-4147-A177-3AD203B41FA5}">
                      <a16:colId xmlns:a16="http://schemas.microsoft.com/office/drawing/2014/main" val="2524746226"/>
                    </a:ext>
                  </a:extLst>
                </a:gridCol>
              </a:tblGrid>
              <a:tr h="650956">
                <a:tc>
                  <a:txBody>
                    <a:bodyPr/>
                    <a:lstStyle/>
                    <a:p>
                      <a:pPr marL="0" marR="0" algn="ctr">
                        <a:lnSpc>
                          <a:spcPct val="107000"/>
                        </a:lnSpc>
                        <a:spcBef>
                          <a:spcPts val="600"/>
                        </a:spcBef>
                        <a:spcAft>
                          <a:spcPts val="600"/>
                        </a:spcAft>
                      </a:pPr>
                      <a:r>
                        <a:rPr lang="uk-UA" sz="1600" b="0" dirty="0">
                          <a:solidFill>
                            <a:schemeClr val="tx1">
                              <a:lumMod val="50000"/>
                            </a:schemeClr>
                          </a:solidFill>
                          <a:effectLst/>
                          <a:latin typeface="+mn-lt"/>
                          <a:ea typeface="+mn-ea"/>
                          <a:cs typeface="+mn-cs"/>
                        </a:rPr>
                        <a:t>Реакції</a:t>
                      </a:r>
                      <a:r>
                        <a:rPr lang="uk-UA" sz="1600" b="0" baseline="0" dirty="0">
                          <a:solidFill>
                            <a:schemeClr val="tx1">
                              <a:lumMod val="50000"/>
                            </a:schemeClr>
                          </a:solidFill>
                          <a:effectLst/>
                          <a:latin typeface="+mn-lt"/>
                          <a:ea typeface="+mn-ea"/>
                          <a:cs typeface="+mn-cs"/>
                        </a:rPr>
                        <a:t> опікуна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600"/>
                        </a:spcBef>
                        <a:spcAft>
                          <a:spcPts val="600"/>
                        </a:spcAft>
                      </a:pPr>
                      <a:r>
                        <a:rPr lang="uk-UA" sz="1600" b="0" dirty="0">
                          <a:solidFill>
                            <a:schemeClr val="tx1">
                              <a:lumMod val="50000"/>
                            </a:schemeClr>
                          </a:solidFill>
                          <a:effectLst/>
                          <a:latin typeface="+mn-lt"/>
                          <a:ea typeface="+mn-ea"/>
                          <a:cs typeface="+mn-cs"/>
                        </a:rPr>
                        <a:t>Діагностичне</a:t>
                      </a:r>
                      <a:r>
                        <a:rPr lang="uk-UA" sz="1600" b="0" baseline="0" dirty="0">
                          <a:solidFill>
                            <a:schemeClr val="tx1">
                              <a:lumMod val="50000"/>
                            </a:schemeClr>
                          </a:solidFill>
                          <a:effectLst/>
                          <a:latin typeface="+mn-lt"/>
                          <a:ea typeface="+mn-ea"/>
                          <a:cs typeface="+mn-cs"/>
                        </a:rPr>
                        <a:t> формулювання</a:t>
                      </a:r>
                      <a:endParaRPr lang="en-US" sz="1600" b="0" baseline="0" dirty="0">
                        <a:solidFill>
                          <a:schemeClr val="tx1">
                            <a:lumMod val="50000"/>
                          </a:schemeClr>
                        </a:solidFill>
                        <a:effectLst/>
                        <a:latin typeface="+mn-lt"/>
                        <a:ea typeface="+mn-ea"/>
                        <a:cs typeface="+mn-cs"/>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600"/>
                        </a:spcBef>
                        <a:spcAft>
                          <a:spcPts val="600"/>
                        </a:spcAft>
                      </a:pPr>
                      <a:r>
                        <a:rPr lang="uk-UA" sz="1600" b="0" dirty="0">
                          <a:solidFill>
                            <a:schemeClr val="tx1">
                              <a:lumMod val="50000"/>
                            </a:schemeClr>
                          </a:solidFill>
                          <a:effectLst/>
                        </a:rPr>
                        <a:t>Потенційне лікування поза оцінюванням</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56465"/>
                  </a:ext>
                </a:extLst>
              </a:tr>
              <a:tr h="1869082">
                <a:tc>
                  <a:txBody>
                    <a:bodyPr/>
                    <a:lstStyle/>
                    <a:p>
                      <a:pPr marL="0" marR="0" algn="ctr">
                        <a:lnSpc>
                          <a:spcPct val="107000"/>
                        </a:lnSpc>
                        <a:spcBef>
                          <a:spcPts val="0"/>
                        </a:spcBef>
                        <a:spcAft>
                          <a:spcPts val="0"/>
                        </a:spcAft>
                      </a:pPr>
                      <a:r>
                        <a:rPr lang="uk-UA" sz="1600" b="0" dirty="0">
                          <a:solidFill>
                            <a:schemeClr val="tx1">
                              <a:lumMod val="50000"/>
                            </a:schemeClr>
                          </a:solidFill>
                          <a:effectLst/>
                          <a:latin typeface="+mn-lt"/>
                          <a:ea typeface="+mn-ea"/>
                          <a:cs typeface="+mn-cs"/>
                        </a:rPr>
                        <a:t>Батьки</a:t>
                      </a:r>
                      <a:r>
                        <a:rPr lang="uk-UA" sz="1600" b="0" baseline="0" dirty="0">
                          <a:solidFill>
                            <a:schemeClr val="tx1">
                              <a:lumMod val="50000"/>
                            </a:schemeClr>
                          </a:solidFill>
                          <a:effectLst/>
                          <a:latin typeface="+mn-lt"/>
                          <a:ea typeface="+mn-ea"/>
                          <a:cs typeface="+mn-cs"/>
                        </a:rPr>
                        <a:t> вірять у те, що молодь є трансгендерною</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uk-UA" sz="1600" b="0" dirty="0">
                          <a:solidFill>
                            <a:schemeClr val="tx1">
                              <a:lumMod val="50000"/>
                            </a:schemeClr>
                          </a:solidFill>
                          <a:effectLst/>
                          <a:latin typeface="+mn-lt"/>
                          <a:ea typeface="+mn-ea"/>
                          <a:cs typeface="+mn-cs"/>
                        </a:rPr>
                        <a:t>Дослідження</a:t>
                      </a:r>
                      <a:r>
                        <a:rPr lang="uk-UA" sz="1600" b="0" baseline="0" dirty="0">
                          <a:solidFill>
                            <a:schemeClr val="tx1">
                              <a:lumMod val="50000"/>
                            </a:schemeClr>
                          </a:solidFill>
                          <a:effectLst/>
                          <a:latin typeface="+mn-lt"/>
                          <a:ea typeface="+mn-ea"/>
                          <a:cs typeface="+mn-cs"/>
                        </a:rPr>
                        <a:t> </a:t>
                      </a:r>
                      <a:r>
                        <a:rPr lang="uk-UA" sz="1600" b="0" baseline="0" dirty="0" err="1">
                          <a:solidFill>
                            <a:schemeClr val="tx1">
                              <a:lumMod val="50000"/>
                            </a:schemeClr>
                          </a:solidFill>
                          <a:effectLst/>
                          <a:latin typeface="+mn-lt"/>
                          <a:ea typeface="+mn-ea"/>
                          <a:cs typeface="+mn-cs"/>
                        </a:rPr>
                        <a:t>гендеру</a:t>
                      </a:r>
                      <a:r>
                        <a:rPr lang="uk-UA" sz="1600" b="0" baseline="0" dirty="0">
                          <a:solidFill>
                            <a:schemeClr val="tx1">
                              <a:lumMod val="50000"/>
                            </a:schemeClr>
                          </a:solidFill>
                          <a:effectLst/>
                          <a:latin typeface="+mn-lt"/>
                          <a:ea typeface="+mn-ea"/>
                          <a:cs typeface="+mn-cs"/>
                        </a:rPr>
                        <a:t> дитиною чи підлітком</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3225" marR="0" lvl="0" indent="-174625" algn="l"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Розгляньте</a:t>
                      </a:r>
                      <a:r>
                        <a:rPr lang="uk-UA" sz="1600" b="0" u="none" strike="noStrike" baseline="0" dirty="0">
                          <a:solidFill>
                            <a:schemeClr val="tx1">
                              <a:lumMod val="50000"/>
                            </a:schemeClr>
                          </a:solidFill>
                          <a:effectLst/>
                          <a:uFill>
                            <a:solidFill>
                              <a:srgbClr val="000000"/>
                            </a:solidFill>
                          </a:uFill>
                        </a:rPr>
                        <a:t> роботу з батьками для допомоги дитині дослідити її гендерну ідентичність та вираження без будь чиєї траєкторії</a:t>
                      </a:r>
                    </a:p>
                    <a:p>
                      <a:pPr marL="403225" marR="0" lvl="0" indent="-174625" algn="l"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baseline="0" dirty="0">
                          <a:solidFill>
                            <a:schemeClr val="tx1">
                              <a:lumMod val="50000"/>
                            </a:schemeClr>
                          </a:solidFill>
                          <a:effectLst/>
                          <a:uFill>
                            <a:solidFill>
                              <a:srgbClr val="000000"/>
                            </a:solidFill>
                          </a:uFill>
                        </a:rPr>
                        <a:t>Робота з батьками для кращого розуміння їх інтерпретації поведінки дитини</a:t>
                      </a:r>
                      <a:endParaRPr lang="en-US" sz="16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7593313"/>
                  </a:ext>
                </a:extLst>
              </a:tr>
              <a:tr h="1869082">
                <a:tc>
                  <a:txBody>
                    <a:bodyPr/>
                    <a:lstStyle/>
                    <a:p>
                      <a:pPr marL="0" marR="0" algn="ctr">
                        <a:lnSpc>
                          <a:spcPct val="107000"/>
                        </a:lnSpc>
                        <a:spcBef>
                          <a:spcPts val="0"/>
                        </a:spcBef>
                        <a:spcAft>
                          <a:spcPts val="0"/>
                        </a:spcAft>
                      </a:pPr>
                      <a:r>
                        <a:rPr lang="uk-UA" sz="1600" b="0" dirty="0">
                          <a:solidFill>
                            <a:schemeClr val="tx1">
                              <a:lumMod val="50000"/>
                            </a:schemeClr>
                          </a:solidFill>
                          <a:effectLst/>
                          <a:latin typeface="+mn-lt"/>
                          <a:ea typeface="+mn-ea"/>
                          <a:cs typeface="+mn-cs"/>
                        </a:rPr>
                        <a:t>Батьки</a:t>
                      </a:r>
                      <a:r>
                        <a:rPr lang="uk-UA" sz="1600" b="0" baseline="0" dirty="0">
                          <a:solidFill>
                            <a:schemeClr val="tx1">
                              <a:lumMod val="50000"/>
                            </a:schemeClr>
                          </a:solidFill>
                          <a:effectLst/>
                          <a:latin typeface="+mn-lt"/>
                          <a:ea typeface="+mn-ea"/>
                          <a:cs typeface="+mn-cs"/>
                        </a:rPr>
                        <a:t> не вірять у те, що молодь є трансгендерною</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118110" algn="ctr">
                        <a:lnSpc>
                          <a:spcPct val="107000"/>
                        </a:lnSpc>
                        <a:spcBef>
                          <a:spcPts val="0"/>
                        </a:spcBef>
                        <a:spcAft>
                          <a:spcPts val="0"/>
                        </a:spcAft>
                      </a:pPr>
                      <a:r>
                        <a:rPr lang="uk-UA" sz="1600" b="0" dirty="0">
                          <a:solidFill>
                            <a:schemeClr val="tx1">
                              <a:lumMod val="50000"/>
                            </a:schemeClr>
                          </a:solidFill>
                          <a:effectLst/>
                        </a:rPr>
                        <a:t>Гендерна дисфорія в</a:t>
                      </a:r>
                      <a:r>
                        <a:rPr lang="uk-UA" sz="1600" b="0" baseline="0" dirty="0">
                          <a:solidFill>
                            <a:schemeClr val="tx1">
                              <a:lumMod val="50000"/>
                            </a:schemeClr>
                          </a:solidFill>
                          <a:effectLst/>
                        </a:rPr>
                        <a:t> дитячому чи підлітковому віці (визначена)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403225" marR="20320" lvl="0" indent="-174625" algn="l"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Подальша</a:t>
                      </a:r>
                      <a:r>
                        <a:rPr lang="uk-UA" sz="1600" b="0" u="none" strike="noStrike" baseline="0" dirty="0">
                          <a:solidFill>
                            <a:schemeClr val="tx1">
                              <a:lumMod val="50000"/>
                            </a:schemeClr>
                          </a:solidFill>
                          <a:effectLst/>
                          <a:uFill>
                            <a:solidFill>
                              <a:srgbClr val="000000"/>
                            </a:solidFill>
                          </a:uFill>
                        </a:rPr>
                        <a:t> оцінка системи переконань батьків, і чому вони до цього ставляться не так як лікарі</a:t>
                      </a:r>
                    </a:p>
                    <a:p>
                      <a:pPr marL="403225" marR="20320" lvl="0" indent="-174625" algn="l"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Додаткові</a:t>
                      </a:r>
                      <a:r>
                        <a:rPr lang="uk-UA" sz="1600" b="0" u="none" strike="noStrike" baseline="0" dirty="0">
                          <a:solidFill>
                            <a:schemeClr val="tx1">
                              <a:lumMod val="50000"/>
                            </a:schemeClr>
                          </a:solidFill>
                          <a:effectLst/>
                          <a:uFill>
                            <a:solidFill>
                              <a:srgbClr val="000000"/>
                            </a:solidFill>
                          </a:uFill>
                        </a:rPr>
                        <a:t> способи для забезпечення </a:t>
                      </a:r>
                      <a:r>
                        <a:rPr lang="uk-UA" sz="1600" b="0" u="none" strike="noStrike" baseline="0" dirty="0" err="1">
                          <a:solidFill>
                            <a:schemeClr val="tx1">
                              <a:lumMod val="50000"/>
                            </a:schemeClr>
                          </a:solidFill>
                          <a:effectLst/>
                          <a:uFill>
                            <a:solidFill>
                              <a:srgbClr val="000000"/>
                            </a:solidFill>
                          </a:uFill>
                        </a:rPr>
                        <a:t>психоедукації</a:t>
                      </a:r>
                      <a:r>
                        <a:rPr lang="uk-UA" sz="1600" b="0" u="none" strike="noStrike" baseline="0" dirty="0">
                          <a:solidFill>
                            <a:schemeClr val="tx1">
                              <a:lumMod val="50000"/>
                            </a:schemeClr>
                          </a:solidFill>
                          <a:effectLst/>
                          <a:uFill>
                            <a:solidFill>
                              <a:srgbClr val="000000"/>
                            </a:solidFill>
                          </a:uFill>
                        </a:rPr>
                        <a:t> батьків при збереженні терапевтичного альянсу</a:t>
                      </a:r>
                      <a:endParaRPr lang="en-US" sz="16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682785059"/>
                  </a:ext>
                </a:extLst>
              </a:tr>
            </a:tbl>
          </a:graphicData>
        </a:graphic>
      </p:graphicFrame>
    </p:spTree>
    <p:extLst>
      <p:ext uri="{BB962C8B-B14F-4D97-AF65-F5344CB8AC3E}">
        <p14:creationId xmlns:p14="http://schemas.microsoft.com/office/powerpoint/2010/main" val="17886141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702665" y="266516"/>
            <a:ext cx="7534430" cy="1143000"/>
          </a:xfrm>
        </p:spPr>
        <p:txBody>
          <a:bodyPr/>
          <a:lstStyle/>
          <a:p>
            <a:pPr algn="ctr"/>
            <a:r>
              <a:rPr lang="uk-UA" dirty="0"/>
              <a:t>Сімейна динаміка</a:t>
            </a:r>
            <a:endParaRPr lang="en-US" dirty="0"/>
          </a:p>
        </p:txBody>
      </p:sp>
      <p:graphicFrame>
        <p:nvGraphicFramePr>
          <p:cNvPr id="7" name="Table 6">
            <a:extLst>
              <a:ext uri="{FF2B5EF4-FFF2-40B4-BE49-F238E27FC236}">
                <a16:creationId xmlns:a16="http://schemas.microsoft.com/office/drawing/2014/main" id="{7A3DE4B6-BF84-4599-9E12-F67814986FD7}"/>
              </a:ext>
            </a:extLst>
          </p:cNvPr>
          <p:cNvGraphicFramePr>
            <a:graphicFrameLocks noGrp="1"/>
          </p:cNvGraphicFramePr>
          <p:nvPr>
            <p:extLst>
              <p:ext uri="{D42A27DB-BD31-4B8C-83A1-F6EECF244321}">
                <p14:modId xmlns:p14="http://schemas.microsoft.com/office/powerpoint/2010/main" val="3900343550"/>
              </p:ext>
            </p:extLst>
          </p:nvPr>
        </p:nvGraphicFramePr>
        <p:xfrm>
          <a:off x="402612" y="1639107"/>
          <a:ext cx="8338777" cy="4060122"/>
        </p:xfrm>
        <a:graphic>
          <a:graphicData uri="http://schemas.openxmlformats.org/drawingml/2006/table">
            <a:tbl>
              <a:tblPr firstRow="1" firstCol="1" bandRow="1">
                <a:tableStyleId>{5C22544A-7EE6-4342-B048-85BDC9FD1C3A}</a:tableStyleId>
              </a:tblPr>
              <a:tblGrid>
                <a:gridCol w="1990094">
                  <a:extLst>
                    <a:ext uri="{9D8B030D-6E8A-4147-A177-3AD203B41FA5}">
                      <a16:colId xmlns:a16="http://schemas.microsoft.com/office/drawing/2014/main" val="2447147123"/>
                    </a:ext>
                  </a:extLst>
                </a:gridCol>
                <a:gridCol w="2464043">
                  <a:extLst>
                    <a:ext uri="{9D8B030D-6E8A-4147-A177-3AD203B41FA5}">
                      <a16:colId xmlns:a16="http://schemas.microsoft.com/office/drawing/2014/main" val="3396943199"/>
                    </a:ext>
                  </a:extLst>
                </a:gridCol>
                <a:gridCol w="3884640">
                  <a:extLst>
                    <a:ext uri="{9D8B030D-6E8A-4147-A177-3AD203B41FA5}">
                      <a16:colId xmlns:a16="http://schemas.microsoft.com/office/drawing/2014/main" val="2524746226"/>
                    </a:ext>
                  </a:extLst>
                </a:gridCol>
              </a:tblGrid>
              <a:tr h="822153">
                <a:tc>
                  <a:txBody>
                    <a:bodyPr/>
                    <a:lstStyle/>
                    <a:p>
                      <a:pPr marL="0" marR="0" algn="ctr">
                        <a:lnSpc>
                          <a:spcPct val="107000"/>
                        </a:lnSpc>
                        <a:spcBef>
                          <a:spcPts val="600"/>
                        </a:spcBef>
                        <a:spcAft>
                          <a:spcPts val="600"/>
                        </a:spcAft>
                      </a:pPr>
                      <a:r>
                        <a:rPr lang="uk-UA" sz="1600" b="0" dirty="0">
                          <a:solidFill>
                            <a:schemeClr val="tx1">
                              <a:lumMod val="50000"/>
                            </a:schemeClr>
                          </a:solidFill>
                          <a:effectLst/>
                          <a:latin typeface="+mn-lt"/>
                          <a:ea typeface="+mn-ea"/>
                          <a:cs typeface="+mn-cs"/>
                        </a:rPr>
                        <a:t>Реакції</a:t>
                      </a:r>
                      <a:r>
                        <a:rPr lang="uk-UA" sz="1600" b="0" baseline="0" dirty="0">
                          <a:solidFill>
                            <a:schemeClr val="tx1">
                              <a:lumMod val="50000"/>
                            </a:schemeClr>
                          </a:solidFill>
                          <a:effectLst/>
                          <a:latin typeface="+mn-lt"/>
                          <a:ea typeface="+mn-ea"/>
                          <a:cs typeface="+mn-cs"/>
                        </a:rPr>
                        <a:t> опікуна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uk-UA" sz="1600" b="0" dirty="0">
                          <a:solidFill>
                            <a:schemeClr val="tx1">
                              <a:lumMod val="50000"/>
                            </a:schemeClr>
                          </a:solidFill>
                          <a:effectLst/>
                          <a:latin typeface="+mn-lt"/>
                          <a:ea typeface="+mn-ea"/>
                          <a:cs typeface="+mn-cs"/>
                        </a:rPr>
                        <a:t>Діагностичне</a:t>
                      </a:r>
                      <a:r>
                        <a:rPr lang="uk-UA" sz="1600" b="0" baseline="0" dirty="0">
                          <a:solidFill>
                            <a:schemeClr val="tx1">
                              <a:lumMod val="50000"/>
                            </a:schemeClr>
                          </a:solidFill>
                          <a:effectLst/>
                          <a:latin typeface="+mn-lt"/>
                          <a:ea typeface="+mn-ea"/>
                          <a:cs typeface="+mn-cs"/>
                        </a:rPr>
                        <a:t> формулювання</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uk-UA" sz="1600" b="0" dirty="0">
                          <a:solidFill>
                            <a:schemeClr val="tx1">
                              <a:lumMod val="50000"/>
                            </a:schemeClr>
                          </a:solidFill>
                          <a:effectLst/>
                        </a:rPr>
                        <a:t>Потенційне лікування поза оцінюванням</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956465"/>
                  </a:ext>
                </a:extLst>
              </a:tr>
              <a:tr h="319143">
                <a:tc>
                  <a:txBody>
                    <a:bodyPr/>
                    <a:lstStyle/>
                    <a:p>
                      <a:pPr marL="0" marR="0" algn="ctr">
                        <a:lnSpc>
                          <a:spcPct val="107000"/>
                        </a:lnSpc>
                        <a:spcBef>
                          <a:spcPts val="0"/>
                        </a:spcBef>
                        <a:spcAft>
                          <a:spcPts val="0"/>
                        </a:spcAft>
                      </a:pPr>
                      <a:r>
                        <a:rPr lang="uk-UA" sz="1600" b="0" dirty="0">
                          <a:solidFill>
                            <a:schemeClr val="tx1">
                              <a:lumMod val="50000"/>
                            </a:schemeClr>
                          </a:solidFill>
                          <a:effectLst/>
                        </a:rPr>
                        <a:t>Обоє батьків підтримують медичний перехід</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uk-UA" sz="1600" b="0" dirty="0">
                          <a:solidFill>
                            <a:schemeClr val="tx1">
                              <a:lumMod val="50000"/>
                            </a:schemeClr>
                          </a:solidFill>
                          <a:effectLst/>
                        </a:rPr>
                        <a:t>Гендерна</a:t>
                      </a:r>
                      <a:r>
                        <a:rPr lang="uk-UA" sz="1600" b="0" baseline="0" dirty="0">
                          <a:solidFill>
                            <a:schemeClr val="tx1">
                              <a:lumMod val="50000"/>
                            </a:schemeClr>
                          </a:solidFill>
                          <a:effectLst/>
                        </a:rPr>
                        <a:t> дисфорія у підлітковому віці</a:t>
                      </a:r>
                      <a:r>
                        <a:rPr lang="en-US" sz="1600" b="0" dirty="0">
                          <a:solidFill>
                            <a:schemeClr val="tx1">
                              <a:lumMod val="50000"/>
                            </a:schemeClr>
                          </a:solidFill>
                          <a:effectLst/>
                        </a:rPr>
                        <a:t>(</a:t>
                      </a:r>
                      <a:r>
                        <a:rPr lang="uk-UA" sz="1600" b="0" dirty="0">
                          <a:solidFill>
                            <a:schemeClr val="tx1">
                              <a:lumMod val="50000"/>
                            </a:schemeClr>
                          </a:solidFill>
                          <a:effectLst/>
                        </a:rPr>
                        <a:t>визначена</a:t>
                      </a:r>
                      <a:r>
                        <a:rPr lang="en-US" sz="1600" b="0" dirty="0">
                          <a:solidFill>
                            <a:schemeClr val="tx1">
                              <a:lumMod val="50000"/>
                            </a:schemeClr>
                          </a:solidFill>
                          <a:effectLst/>
                        </a:rPr>
                        <a:t>)</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111125" lvl="0" indent="-168275" fontAlgn="base">
                        <a:lnSpc>
                          <a:spcPct val="101000"/>
                        </a:lnSpc>
                        <a:spcBef>
                          <a:spcPts val="0"/>
                        </a:spcBef>
                        <a:spcAft>
                          <a:spcPts val="0"/>
                        </a:spcAft>
                        <a:buClr>
                          <a:srgbClr val="2C2A28"/>
                        </a:buClr>
                        <a:buSzPts val="850"/>
                        <a:buFont typeface="Arial" panose="020B0604020202020204" pitchFamily="34" charset="0"/>
                        <a:buChar char="•"/>
                      </a:pPr>
                      <a:endParaRPr lang="en-US" sz="1600" b="0" u="none" strike="noStrike" dirty="0">
                        <a:solidFill>
                          <a:schemeClr val="tx1">
                            <a:lumMod val="50000"/>
                          </a:schemeClr>
                        </a:solidFill>
                        <a:effectLst/>
                        <a:uFill>
                          <a:solidFill>
                            <a:srgbClr val="000000"/>
                          </a:solidFill>
                        </a:uFill>
                      </a:endParaRPr>
                    </a:p>
                    <a:p>
                      <a:pPr marL="342900" marR="111125" lvl="0" indent="-168275"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Робота з сімейними очікуваннями щодо змін, які відбудуться</a:t>
                      </a:r>
                    </a:p>
                    <a:p>
                      <a:pPr marL="342900" marR="111125" lvl="0" indent="-168275"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Робота</a:t>
                      </a:r>
                      <a:r>
                        <a:rPr lang="uk-UA" sz="1600" b="0" u="none" strike="noStrike" baseline="0" dirty="0">
                          <a:solidFill>
                            <a:schemeClr val="tx1">
                              <a:lumMod val="50000"/>
                            </a:schemeClr>
                          </a:solidFill>
                          <a:effectLst/>
                          <a:uFill>
                            <a:solidFill>
                              <a:srgbClr val="000000"/>
                            </a:solidFill>
                          </a:uFill>
                        </a:rPr>
                        <a:t> з тим, як батьки можуть підтримати підлітка та один одного</a:t>
                      </a:r>
                      <a:endParaRPr lang="en-US" sz="1600" b="0" u="none" strike="noStrike" baseline="0" dirty="0">
                        <a:solidFill>
                          <a:schemeClr val="tx1">
                            <a:lumMod val="50000"/>
                          </a:schemeClr>
                        </a:solidFill>
                        <a:effectLst/>
                        <a:uFill>
                          <a:solidFill>
                            <a:srgbClr val="000000"/>
                          </a:solidFill>
                        </a:uFill>
                      </a:endParaRPr>
                    </a:p>
                    <a:p>
                      <a:pPr marL="342900" marR="111125" lvl="0" indent="-168275" fontAlgn="base">
                        <a:lnSpc>
                          <a:spcPct val="101000"/>
                        </a:lnSpc>
                        <a:spcBef>
                          <a:spcPts val="0"/>
                        </a:spcBef>
                        <a:spcAft>
                          <a:spcPts val="0"/>
                        </a:spcAft>
                        <a:buClr>
                          <a:srgbClr val="2C2A28"/>
                        </a:buClr>
                        <a:buSzPts val="850"/>
                        <a:buFont typeface="Arial" panose="020B0604020202020204" pitchFamily="34" charset="0"/>
                        <a:buChar char="•"/>
                      </a:pPr>
                      <a:endParaRPr lang="en-US" sz="1600" b="0" u="none" strike="noStrike" dirty="0">
                        <a:solidFill>
                          <a:schemeClr val="tx1">
                            <a:lumMod val="50000"/>
                          </a:schemeClr>
                        </a:solidFill>
                        <a:effectLst/>
                        <a:uFill>
                          <a:solidFill>
                            <a:srgbClr val="000000"/>
                          </a:solidFill>
                        </a:uFill>
                      </a:endParaRPr>
                    </a:p>
                  </a:txBody>
                  <a:tcPr marL="14377" marR="26484" marT="1766"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120241"/>
                  </a:ext>
                </a:extLst>
              </a:tr>
              <a:tr h="374203">
                <a:tc>
                  <a:txBody>
                    <a:bodyPr/>
                    <a:lstStyle/>
                    <a:p>
                      <a:pPr marL="0" marR="0" algn="ctr">
                        <a:lnSpc>
                          <a:spcPct val="107000"/>
                        </a:lnSpc>
                        <a:spcBef>
                          <a:spcPts val="0"/>
                        </a:spcBef>
                        <a:spcAft>
                          <a:spcPts val="0"/>
                        </a:spcAft>
                      </a:pPr>
                      <a:r>
                        <a:rPr lang="uk-UA" sz="1600" b="0" dirty="0">
                          <a:solidFill>
                            <a:schemeClr val="tx1">
                              <a:lumMod val="50000"/>
                            </a:schemeClr>
                          </a:solidFill>
                          <a:effectLst/>
                        </a:rPr>
                        <a:t>Один з батьків підтримує,</a:t>
                      </a:r>
                      <a:r>
                        <a:rPr lang="uk-UA" sz="1600" b="0" baseline="0" dirty="0">
                          <a:solidFill>
                            <a:schemeClr val="tx1">
                              <a:lumMod val="50000"/>
                            </a:schemeClr>
                          </a:solidFill>
                          <a:effectLst/>
                        </a:rPr>
                        <a:t> інший проти медичного переходу</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uk-UA" sz="1600" b="0" dirty="0">
                          <a:solidFill>
                            <a:schemeClr val="tx1">
                              <a:lumMod val="50000"/>
                            </a:schemeClr>
                          </a:solidFill>
                          <a:effectLst/>
                        </a:rPr>
                        <a:t>Гендерна</a:t>
                      </a:r>
                      <a:r>
                        <a:rPr lang="uk-UA" sz="1600" b="0" baseline="0" dirty="0">
                          <a:solidFill>
                            <a:schemeClr val="tx1">
                              <a:lumMod val="50000"/>
                            </a:schemeClr>
                          </a:solidFill>
                          <a:effectLst/>
                        </a:rPr>
                        <a:t> дисфорія у підлітковому віці</a:t>
                      </a:r>
                      <a:r>
                        <a:rPr lang="en-US" sz="1600" b="0" dirty="0">
                          <a:solidFill>
                            <a:schemeClr val="tx1">
                              <a:lumMod val="50000"/>
                            </a:schemeClr>
                          </a:solidFill>
                          <a:effectLst/>
                        </a:rPr>
                        <a:t>(</a:t>
                      </a:r>
                      <a:r>
                        <a:rPr lang="uk-UA" sz="1600" b="0" dirty="0">
                          <a:solidFill>
                            <a:schemeClr val="tx1">
                              <a:lumMod val="50000"/>
                            </a:schemeClr>
                          </a:solidFill>
                          <a:effectLst/>
                        </a:rPr>
                        <a:t>визначена</a:t>
                      </a:r>
                      <a:r>
                        <a:rPr lang="en-US" sz="1600" b="0" dirty="0">
                          <a:solidFill>
                            <a:schemeClr val="tx1">
                              <a:lumMod val="50000"/>
                            </a:schemeClr>
                          </a:solidFill>
                          <a:effectLst/>
                        </a:rPr>
                        <a:t>)</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342900" marR="38735" lvl="0" indent="-168275" fontAlgn="base">
                        <a:lnSpc>
                          <a:spcPct val="101000"/>
                        </a:lnSpc>
                        <a:spcBef>
                          <a:spcPts val="0"/>
                        </a:spcBef>
                        <a:spcAft>
                          <a:spcPts val="0"/>
                        </a:spcAft>
                        <a:buClr>
                          <a:srgbClr val="2C2A28"/>
                        </a:buClr>
                        <a:buSzPts val="850"/>
                        <a:buFont typeface="Arial" panose="020B0604020202020204" pitchFamily="34" charset="0"/>
                        <a:buChar char="•"/>
                      </a:pPr>
                      <a:endParaRPr lang="en-US" sz="1600" b="0" u="none" strike="noStrike" dirty="0">
                        <a:solidFill>
                          <a:schemeClr val="tx1">
                            <a:lumMod val="50000"/>
                          </a:schemeClr>
                        </a:solidFill>
                        <a:effectLst/>
                        <a:uFill>
                          <a:solidFill>
                            <a:srgbClr val="000000"/>
                          </a:solidFill>
                        </a:uFill>
                      </a:endParaRPr>
                    </a:p>
                    <a:p>
                      <a:pPr marL="342900" marR="38735" lvl="0" indent="-168275"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Робота з непорозуміннями</a:t>
                      </a:r>
                      <a:r>
                        <a:rPr lang="uk-UA" sz="1600" b="0" u="none" strike="noStrike" baseline="0" dirty="0">
                          <a:solidFill>
                            <a:schemeClr val="tx1">
                              <a:lumMod val="50000"/>
                            </a:schemeClr>
                          </a:solidFill>
                          <a:effectLst/>
                          <a:uFill>
                            <a:solidFill>
                              <a:srgbClr val="000000"/>
                            </a:solidFill>
                          </a:uFill>
                        </a:rPr>
                        <a:t> та конфліктом у батьків</a:t>
                      </a:r>
                      <a:endParaRPr lang="en-US" sz="1600" b="0" u="none" strike="noStrike" dirty="0">
                        <a:solidFill>
                          <a:schemeClr val="tx1">
                            <a:lumMod val="50000"/>
                          </a:schemeClr>
                        </a:solidFill>
                        <a:effectLst/>
                        <a:uFill>
                          <a:solidFill>
                            <a:srgbClr val="000000"/>
                          </a:solidFill>
                        </a:uFill>
                      </a:endParaRPr>
                    </a:p>
                    <a:p>
                      <a:pPr marL="342900" marR="38735" lvl="0" indent="-168275" fontAlgn="base">
                        <a:lnSpc>
                          <a:spcPct val="107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Робота</a:t>
                      </a:r>
                      <a:r>
                        <a:rPr lang="uk-UA" sz="1600" b="0" u="none" strike="noStrike" baseline="0" dirty="0">
                          <a:solidFill>
                            <a:schemeClr val="tx1">
                              <a:lumMod val="50000"/>
                            </a:schemeClr>
                          </a:solidFill>
                          <a:effectLst/>
                          <a:uFill>
                            <a:solidFill>
                              <a:srgbClr val="000000"/>
                            </a:solidFill>
                          </a:uFill>
                        </a:rPr>
                        <a:t> з тим хто проти переходу, задля зміщення його думки хоча б в нейтральну сторону</a:t>
                      </a:r>
                      <a:endParaRPr lang="en-US" sz="1600" b="0" u="none" strike="noStrike" baseline="0" dirty="0">
                        <a:solidFill>
                          <a:schemeClr val="tx1">
                            <a:lumMod val="50000"/>
                          </a:schemeClr>
                        </a:solidFill>
                        <a:effectLst/>
                        <a:uFill>
                          <a:solidFill>
                            <a:srgbClr val="000000"/>
                          </a:solidFill>
                        </a:uFill>
                      </a:endParaRPr>
                    </a:p>
                    <a:p>
                      <a:pPr marL="174625" marR="38735" lvl="0" indent="0" fontAlgn="base">
                        <a:lnSpc>
                          <a:spcPct val="107000"/>
                        </a:lnSpc>
                        <a:spcBef>
                          <a:spcPts val="0"/>
                        </a:spcBef>
                        <a:spcAft>
                          <a:spcPts val="0"/>
                        </a:spcAft>
                        <a:buClr>
                          <a:srgbClr val="2C2A28"/>
                        </a:buClr>
                        <a:buSzPts val="850"/>
                        <a:buFont typeface="Arial" panose="020B0604020202020204" pitchFamily="34" charset="0"/>
                        <a:buNone/>
                      </a:pPr>
                      <a:endParaRPr lang="en-US" sz="16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56396504"/>
                  </a:ext>
                </a:extLst>
              </a:tr>
            </a:tbl>
          </a:graphicData>
        </a:graphic>
      </p:graphicFrame>
    </p:spTree>
    <p:extLst>
      <p:ext uri="{BB962C8B-B14F-4D97-AF65-F5344CB8AC3E}">
        <p14:creationId xmlns:p14="http://schemas.microsoft.com/office/powerpoint/2010/main" val="923946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702665" y="266516"/>
            <a:ext cx="7534430" cy="1143000"/>
          </a:xfrm>
        </p:spPr>
        <p:txBody>
          <a:bodyPr/>
          <a:lstStyle/>
          <a:p>
            <a:pPr algn="ctr"/>
            <a:r>
              <a:rPr lang="uk-UA" dirty="0"/>
              <a:t>Сімейна динаміка</a:t>
            </a:r>
            <a:endParaRPr lang="en-US" dirty="0"/>
          </a:p>
        </p:txBody>
      </p:sp>
      <p:graphicFrame>
        <p:nvGraphicFramePr>
          <p:cNvPr id="7" name="Table 6">
            <a:extLst>
              <a:ext uri="{FF2B5EF4-FFF2-40B4-BE49-F238E27FC236}">
                <a16:creationId xmlns:a16="http://schemas.microsoft.com/office/drawing/2014/main" id="{7A3DE4B6-BF84-4599-9E12-F67814986FD7}"/>
              </a:ext>
            </a:extLst>
          </p:cNvPr>
          <p:cNvGraphicFramePr>
            <a:graphicFrameLocks noGrp="1"/>
          </p:cNvGraphicFramePr>
          <p:nvPr>
            <p:extLst>
              <p:ext uri="{D42A27DB-BD31-4B8C-83A1-F6EECF244321}">
                <p14:modId xmlns:p14="http://schemas.microsoft.com/office/powerpoint/2010/main" val="4089935871"/>
              </p:ext>
            </p:extLst>
          </p:nvPr>
        </p:nvGraphicFramePr>
        <p:xfrm>
          <a:off x="402612" y="1639107"/>
          <a:ext cx="8338777" cy="2086299"/>
        </p:xfrm>
        <a:graphic>
          <a:graphicData uri="http://schemas.openxmlformats.org/drawingml/2006/table">
            <a:tbl>
              <a:tblPr firstRow="1" firstCol="1" bandRow="1">
                <a:tableStyleId>{5C22544A-7EE6-4342-B048-85BDC9FD1C3A}</a:tableStyleId>
              </a:tblPr>
              <a:tblGrid>
                <a:gridCol w="1990094">
                  <a:extLst>
                    <a:ext uri="{9D8B030D-6E8A-4147-A177-3AD203B41FA5}">
                      <a16:colId xmlns:a16="http://schemas.microsoft.com/office/drawing/2014/main" val="2447147123"/>
                    </a:ext>
                  </a:extLst>
                </a:gridCol>
                <a:gridCol w="2464043">
                  <a:extLst>
                    <a:ext uri="{9D8B030D-6E8A-4147-A177-3AD203B41FA5}">
                      <a16:colId xmlns:a16="http://schemas.microsoft.com/office/drawing/2014/main" val="3396943199"/>
                    </a:ext>
                  </a:extLst>
                </a:gridCol>
                <a:gridCol w="3884640">
                  <a:extLst>
                    <a:ext uri="{9D8B030D-6E8A-4147-A177-3AD203B41FA5}">
                      <a16:colId xmlns:a16="http://schemas.microsoft.com/office/drawing/2014/main" val="2524746226"/>
                    </a:ext>
                  </a:extLst>
                </a:gridCol>
              </a:tblGrid>
              <a:tr h="822153">
                <a:tc>
                  <a:txBody>
                    <a:bodyPr/>
                    <a:lstStyle/>
                    <a:p>
                      <a:pPr marL="0" marR="0" algn="ctr">
                        <a:lnSpc>
                          <a:spcPct val="107000"/>
                        </a:lnSpc>
                        <a:spcBef>
                          <a:spcPts val="600"/>
                        </a:spcBef>
                        <a:spcAft>
                          <a:spcPts val="600"/>
                        </a:spcAft>
                      </a:pPr>
                      <a:r>
                        <a:rPr lang="uk-UA" sz="1600" b="0" dirty="0">
                          <a:solidFill>
                            <a:schemeClr val="tx1">
                              <a:lumMod val="50000"/>
                            </a:schemeClr>
                          </a:solidFill>
                          <a:effectLst/>
                          <a:latin typeface="+mn-lt"/>
                          <a:ea typeface="+mn-ea"/>
                          <a:cs typeface="+mn-cs"/>
                        </a:rPr>
                        <a:t>Реакції</a:t>
                      </a:r>
                      <a:r>
                        <a:rPr lang="uk-UA" sz="1600" b="0" baseline="0" dirty="0">
                          <a:solidFill>
                            <a:schemeClr val="tx1">
                              <a:lumMod val="50000"/>
                            </a:schemeClr>
                          </a:solidFill>
                          <a:effectLst/>
                          <a:latin typeface="+mn-lt"/>
                          <a:ea typeface="+mn-ea"/>
                          <a:cs typeface="+mn-cs"/>
                        </a:rPr>
                        <a:t> опікуна</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600"/>
                        </a:spcBef>
                        <a:spcAft>
                          <a:spcPts val="600"/>
                        </a:spcAft>
                      </a:pPr>
                      <a:r>
                        <a:rPr lang="uk-UA" sz="1600" b="0" dirty="0">
                          <a:solidFill>
                            <a:schemeClr val="tx1">
                              <a:lumMod val="50000"/>
                            </a:schemeClr>
                          </a:solidFill>
                          <a:effectLst/>
                          <a:latin typeface="+mn-lt"/>
                          <a:ea typeface="+mn-ea"/>
                          <a:cs typeface="+mn-cs"/>
                        </a:rPr>
                        <a:t>Діагностичне</a:t>
                      </a:r>
                      <a:r>
                        <a:rPr lang="uk-UA" sz="1600" b="0" baseline="0" dirty="0">
                          <a:solidFill>
                            <a:schemeClr val="tx1">
                              <a:lumMod val="50000"/>
                            </a:schemeClr>
                          </a:solidFill>
                          <a:effectLst/>
                          <a:latin typeface="+mn-lt"/>
                          <a:ea typeface="+mn-ea"/>
                          <a:cs typeface="+mn-cs"/>
                        </a:rPr>
                        <a:t> формулювання</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600"/>
                        </a:spcBef>
                        <a:spcAft>
                          <a:spcPts val="600"/>
                        </a:spcAft>
                      </a:pPr>
                      <a:r>
                        <a:rPr lang="uk-UA" sz="1600" b="0" dirty="0">
                          <a:solidFill>
                            <a:schemeClr val="tx1">
                              <a:lumMod val="50000"/>
                            </a:schemeClr>
                          </a:solidFill>
                          <a:effectLst/>
                        </a:rPr>
                        <a:t>Потенційне лікування поза оцінюванням</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56465"/>
                  </a:ext>
                </a:extLst>
              </a:tr>
              <a:tr h="319143">
                <a:tc>
                  <a:txBody>
                    <a:bodyPr/>
                    <a:lstStyle/>
                    <a:p>
                      <a:pPr marL="0" marR="0" algn="ctr">
                        <a:lnSpc>
                          <a:spcPct val="107000"/>
                        </a:lnSpc>
                        <a:spcBef>
                          <a:spcPts val="0"/>
                        </a:spcBef>
                        <a:spcAft>
                          <a:spcPts val="0"/>
                        </a:spcAft>
                      </a:pPr>
                      <a:r>
                        <a:rPr lang="uk-UA" sz="1600" b="0" dirty="0">
                          <a:solidFill>
                            <a:schemeClr val="tx1">
                              <a:lumMod val="50000"/>
                            </a:schemeClr>
                          </a:solidFill>
                          <a:effectLst/>
                        </a:rPr>
                        <a:t>Обоє батьків бояться гендерного переходу</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uk-UA" sz="1600" b="0" dirty="0">
                          <a:solidFill>
                            <a:schemeClr val="tx1">
                              <a:lumMod val="50000"/>
                            </a:schemeClr>
                          </a:solidFill>
                          <a:effectLst/>
                        </a:rPr>
                        <a:t>Гендерна</a:t>
                      </a:r>
                      <a:r>
                        <a:rPr lang="uk-UA" sz="1600" b="0" baseline="0" dirty="0">
                          <a:solidFill>
                            <a:schemeClr val="tx1">
                              <a:lumMod val="50000"/>
                            </a:schemeClr>
                          </a:solidFill>
                          <a:effectLst/>
                        </a:rPr>
                        <a:t> дисфорія у підлітковому віці</a:t>
                      </a:r>
                      <a:r>
                        <a:rPr lang="en-US" sz="1600" b="0" dirty="0">
                          <a:solidFill>
                            <a:schemeClr val="tx1">
                              <a:lumMod val="50000"/>
                            </a:schemeClr>
                          </a:solidFill>
                          <a:effectLst/>
                        </a:rPr>
                        <a:t>(</a:t>
                      </a:r>
                      <a:r>
                        <a:rPr lang="uk-UA" sz="1600" b="0" dirty="0">
                          <a:solidFill>
                            <a:schemeClr val="tx1">
                              <a:lumMod val="50000"/>
                            </a:schemeClr>
                          </a:solidFill>
                          <a:effectLst/>
                        </a:rPr>
                        <a:t>визначена</a:t>
                      </a:r>
                      <a:r>
                        <a:rPr lang="en-US" sz="1600" b="0" dirty="0">
                          <a:solidFill>
                            <a:schemeClr val="tx1">
                              <a:lumMod val="50000"/>
                            </a:schemeClr>
                          </a:solidFill>
                          <a:effectLst/>
                        </a:rPr>
                        <a:t>)</a:t>
                      </a:r>
                      <a:endParaRPr lang="en-US" sz="16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342900" marR="6985" lvl="0" indent="-168275" fontAlgn="base">
                        <a:lnSpc>
                          <a:spcPct val="101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Дослідження</a:t>
                      </a:r>
                      <a:r>
                        <a:rPr lang="uk-UA" sz="1600" b="0" u="none" strike="noStrike" baseline="0" dirty="0">
                          <a:solidFill>
                            <a:schemeClr val="tx1">
                              <a:lumMod val="50000"/>
                            </a:schemeClr>
                          </a:solidFill>
                          <a:effectLst/>
                          <a:uFill>
                            <a:solidFill>
                              <a:srgbClr val="000000"/>
                            </a:solidFill>
                          </a:uFill>
                        </a:rPr>
                        <a:t> страхів батьків, як разом, так і окремо</a:t>
                      </a:r>
                      <a:endParaRPr lang="en-US" sz="1600" b="0" u="none" strike="noStrike" dirty="0">
                        <a:solidFill>
                          <a:schemeClr val="tx1">
                            <a:lumMod val="50000"/>
                          </a:schemeClr>
                        </a:solidFill>
                        <a:effectLst/>
                        <a:uFill>
                          <a:solidFill>
                            <a:srgbClr val="000000"/>
                          </a:solidFill>
                        </a:uFill>
                      </a:endParaRPr>
                    </a:p>
                    <a:p>
                      <a:pPr marL="342900" marR="6985" lvl="0" indent="-168275" fontAlgn="base">
                        <a:lnSpc>
                          <a:spcPct val="107000"/>
                        </a:lnSpc>
                        <a:spcBef>
                          <a:spcPts val="0"/>
                        </a:spcBef>
                        <a:spcAft>
                          <a:spcPts val="0"/>
                        </a:spcAft>
                        <a:buClr>
                          <a:srgbClr val="2C2A28"/>
                        </a:buClr>
                        <a:buSzPts val="850"/>
                        <a:buFont typeface="Arial" panose="020B0604020202020204" pitchFamily="34" charset="0"/>
                        <a:buChar char="•"/>
                      </a:pPr>
                      <a:r>
                        <a:rPr lang="uk-UA" sz="1600" b="0" u="none" strike="noStrike" dirty="0">
                          <a:solidFill>
                            <a:schemeClr val="tx1">
                              <a:lumMod val="50000"/>
                            </a:schemeClr>
                          </a:solidFill>
                          <a:effectLst/>
                          <a:uFill>
                            <a:solidFill>
                              <a:srgbClr val="000000"/>
                            </a:solidFill>
                          </a:uFill>
                        </a:rPr>
                        <a:t>Дослідження впливу</a:t>
                      </a:r>
                      <a:r>
                        <a:rPr lang="uk-UA" sz="1600" b="0" u="none" strike="noStrike" baseline="0" dirty="0">
                          <a:solidFill>
                            <a:schemeClr val="tx1">
                              <a:lumMod val="50000"/>
                            </a:schemeClr>
                          </a:solidFill>
                          <a:effectLst/>
                          <a:uFill>
                            <a:solidFill>
                              <a:srgbClr val="000000"/>
                            </a:solidFill>
                          </a:uFill>
                        </a:rPr>
                        <a:t> батьківських страхів на емоційне благополуччя </a:t>
                      </a:r>
                      <a:r>
                        <a:rPr lang="uk-UA" sz="1600" b="0" u="none" strike="noStrike" baseline="0" dirty="0" err="1">
                          <a:solidFill>
                            <a:schemeClr val="tx1">
                              <a:lumMod val="50000"/>
                            </a:schemeClr>
                          </a:solidFill>
                          <a:effectLst/>
                          <a:uFill>
                            <a:solidFill>
                              <a:srgbClr val="000000"/>
                            </a:solidFill>
                          </a:uFill>
                        </a:rPr>
                        <a:t>підлітка</a:t>
                      </a:r>
                      <a:endParaRPr lang="en-US" sz="1600" b="0" u="none" strike="noStrike" dirty="0">
                        <a:solidFill>
                          <a:schemeClr val="tx1">
                            <a:lumMod val="5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14377" marR="26484" marT="1766"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510617401"/>
                  </a:ext>
                </a:extLst>
              </a:tr>
            </a:tbl>
          </a:graphicData>
        </a:graphic>
      </p:graphicFrame>
    </p:spTree>
    <p:extLst>
      <p:ext uri="{BB962C8B-B14F-4D97-AF65-F5344CB8AC3E}">
        <p14:creationId xmlns:p14="http://schemas.microsoft.com/office/powerpoint/2010/main" val="34230484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0256-5C63-4C97-A389-474D1C8AE3B9}"/>
              </a:ext>
            </a:extLst>
          </p:cNvPr>
          <p:cNvSpPr>
            <a:spLocks noGrp="1"/>
          </p:cNvSpPr>
          <p:nvPr>
            <p:ph type="title"/>
          </p:nvPr>
        </p:nvSpPr>
        <p:spPr>
          <a:xfrm>
            <a:off x="702665" y="266516"/>
            <a:ext cx="7534430" cy="1143000"/>
          </a:xfrm>
        </p:spPr>
        <p:txBody>
          <a:bodyPr/>
          <a:lstStyle/>
          <a:p>
            <a:r>
              <a:rPr lang="uk-UA" dirty="0"/>
              <a:t>Сімейна динаміка</a:t>
            </a:r>
            <a:endParaRPr lang="en-US" dirty="0"/>
          </a:p>
        </p:txBody>
      </p:sp>
    </p:spTree>
    <p:extLst>
      <p:ext uri="{BB962C8B-B14F-4D97-AF65-F5344CB8AC3E}">
        <p14:creationId xmlns:p14="http://schemas.microsoft.com/office/powerpoint/2010/main" val="504473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C1AA1C-E092-47E7-9791-2FA6780211CC}"/>
              </a:ext>
            </a:extLst>
          </p:cNvPr>
          <p:cNvSpPr txBox="1">
            <a:spLocks/>
          </p:cNvSpPr>
          <p:nvPr/>
        </p:nvSpPr>
        <p:spPr>
          <a:xfrm>
            <a:off x="736411" y="279353"/>
            <a:ext cx="753443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accent3"/>
                </a:solidFill>
                <a:latin typeface="Lato Regular"/>
                <a:ea typeface="+mj-ea"/>
                <a:cs typeface="Lato Regula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uk-UA" sz="4400" b="0" i="0" u="none" strike="noStrike" kern="1200" cap="none" spc="0" normalizeH="0" baseline="0" noProof="0" dirty="0">
                <a:ln>
                  <a:noFill/>
                </a:ln>
                <a:solidFill>
                  <a:srgbClr val="002776"/>
                </a:solidFill>
                <a:effectLst/>
                <a:uLnTx/>
                <a:uFillTx/>
                <a:latin typeface="Lato Regular"/>
                <a:ea typeface="+mj-ea"/>
              </a:rPr>
              <a:t>Сімейна динаміка</a:t>
            </a:r>
            <a:endParaRPr kumimoji="0" lang="en-US" sz="4400" b="0" i="0" u="none" strike="noStrike" kern="1200" cap="none" spc="0" normalizeH="0" baseline="0" noProof="0" dirty="0">
              <a:ln>
                <a:noFill/>
              </a:ln>
              <a:solidFill>
                <a:srgbClr val="002776"/>
              </a:solidFill>
              <a:effectLst/>
              <a:uLnTx/>
              <a:uFillTx/>
              <a:latin typeface="Lato Regular"/>
              <a:ea typeface="+mj-ea"/>
            </a:endParaRPr>
          </a:p>
        </p:txBody>
      </p:sp>
      <p:sp>
        <p:nvSpPr>
          <p:cNvPr id="5" name="TextBox 4">
            <a:extLst>
              <a:ext uri="{FF2B5EF4-FFF2-40B4-BE49-F238E27FC236}">
                <a16:creationId xmlns:a16="http://schemas.microsoft.com/office/drawing/2014/main" id="{BB9FFF32-1313-4795-AE28-0238F5A1C4AA}"/>
              </a:ext>
            </a:extLst>
          </p:cNvPr>
          <p:cNvSpPr txBox="1"/>
          <p:nvPr/>
        </p:nvSpPr>
        <p:spPr>
          <a:xfrm>
            <a:off x="87961" y="2067446"/>
            <a:ext cx="2245951" cy="3200876"/>
          </a:xfrm>
          <a:prstGeom prst="rect">
            <a:avLst/>
          </a:prstGeom>
          <a:solidFill>
            <a:schemeClr val="bg2"/>
          </a:solidFill>
        </p:spPr>
        <p:txBody>
          <a:bodyPr wrap="square" rtlCol="0">
            <a:spAutoFit/>
          </a:bodyPr>
          <a:lstStyle/>
          <a:p>
            <a:r>
              <a:rPr lang="uk-UA" u="sng" dirty="0">
                <a:solidFill>
                  <a:srgbClr val="000000"/>
                </a:solidFill>
              </a:rPr>
              <a:t>Внутрішні стресори</a:t>
            </a:r>
            <a:endParaRPr lang="en-US" u="sng" dirty="0">
              <a:solidFill>
                <a:srgbClr val="000000"/>
              </a:solidFill>
            </a:endParaRPr>
          </a:p>
          <a:p>
            <a:pPr marL="284163" indent="-171450">
              <a:spcBef>
                <a:spcPts val="600"/>
              </a:spcBef>
            </a:pPr>
            <a:r>
              <a:rPr lang="uk-UA" dirty="0">
                <a:solidFill>
                  <a:srgbClr val="000000"/>
                </a:solidFill>
              </a:rPr>
              <a:t>Депресія</a:t>
            </a:r>
            <a:endParaRPr lang="en-US" dirty="0">
              <a:solidFill>
                <a:srgbClr val="000000"/>
              </a:solidFill>
            </a:endParaRPr>
          </a:p>
          <a:p>
            <a:pPr marL="284163" indent="-171450">
              <a:spcBef>
                <a:spcPts val="600"/>
              </a:spcBef>
            </a:pPr>
            <a:r>
              <a:rPr lang="uk-UA" dirty="0">
                <a:solidFill>
                  <a:srgbClr val="000000"/>
                </a:solidFill>
              </a:rPr>
              <a:t>Суїцидальні ідеї</a:t>
            </a:r>
            <a:endParaRPr lang="en-US" dirty="0">
              <a:solidFill>
                <a:srgbClr val="000000"/>
              </a:solidFill>
            </a:endParaRPr>
          </a:p>
          <a:p>
            <a:pPr marL="284163" indent="-171450">
              <a:spcBef>
                <a:spcPts val="600"/>
              </a:spcBef>
            </a:pPr>
            <a:r>
              <a:rPr lang="uk-UA" dirty="0" err="1">
                <a:solidFill>
                  <a:srgbClr val="000000"/>
                </a:solidFill>
              </a:rPr>
              <a:t>Самоушкодження</a:t>
            </a:r>
            <a:endParaRPr lang="en-US" dirty="0">
              <a:solidFill>
                <a:srgbClr val="000000"/>
              </a:solidFill>
            </a:endParaRPr>
          </a:p>
          <a:p>
            <a:pPr marL="284163" indent="-171450">
              <a:spcBef>
                <a:spcPts val="600"/>
              </a:spcBef>
            </a:pPr>
            <a:r>
              <a:rPr lang="uk-UA" dirty="0">
                <a:solidFill>
                  <a:srgbClr val="000000"/>
                </a:solidFill>
              </a:rPr>
              <a:t>Вина</a:t>
            </a:r>
            <a:endParaRPr lang="en-US" dirty="0">
              <a:solidFill>
                <a:srgbClr val="000000"/>
              </a:solidFill>
            </a:endParaRPr>
          </a:p>
          <a:p>
            <a:pPr marL="284163" indent="-171450">
              <a:spcBef>
                <a:spcPts val="600"/>
              </a:spcBef>
            </a:pPr>
            <a:r>
              <a:rPr lang="uk-UA" dirty="0">
                <a:solidFill>
                  <a:srgbClr val="000000"/>
                </a:solidFill>
              </a:rPr>
              <a:t>Сором</a:t>
            </a:r>
            <a:endParaRPr lang="en-US" dirty="0">
              <a:solidFill>
                <a:srgbClr val="000000"/>
              </a:solidFill>
            </a:endParaRPr>
          </a:p>
          <a:p>
            <a:pPr marL="284163" indent="-171450">
              <a:spcBef>
                <a:spcPts val="600"/>
              </a:spcBef>
            </a:pPr>
            <a:r>
              <a:rPr lang="uk-UA" dirty="0">
                <a:solidFill>
                  <a:srgbClr val="000000"/>
                </a:solidFill>
              </a:rPr>
              <a:t>Одинокість</a:t>
            </a:r>
            <a:endParaRPr lang="en-US" dirty="0">
              <a:solidFill>
                <a:srgbClr val="000000"/>
              </a:solidFill>
            </a:endParaRPr>
          </a:p>
          <a:p>
            <a:pPr marL="284163" indent="-171450">
              <a:spcBef>
                <a:spcPts val="600"/>
              </a:spcBef>
            </a:pPr>
            <a:r>
              <a:rPr lang="uk-UA" dirty="0">
                <a:solidFill>
                  <a:srgbClr val="000000"/>
                </a:solidFill>
              </a:rPr>
              <a:t>Тривога</a:t>
            </a:r>
            <a:endParaRPr lang="en-US" dirty="0">
              <a:solidFill>
                <a:srgbClr val="000000"/>
              </a:solidFill>
            </a:endParaRPr>
          </a:p>
          <a:p>
            <a:pPr marL="284163" indent="-171450">
              <a:spcBef>
                <a:spcPts val="600"/>
              </a:spcBef>
            </a:pPr>
            <a:r>
              <a:rPr lang="uk-UA" dirty="0">
                <a:solidFill>
                  <a:srgbClr val="000000"/>
                </a:solidFill>
              </a:rPr>
              <a:t>Набута </a:t>
            </a:r>
            <a:r>
              <a:rPr lang="uk-UA" dirty="0" err="1">
                <a:solidFill>
                  <a:srgbClr val="000000"/>
                </a:solidFill>
              </a:rPr>
              <a:t>трансфобія</a:t>
            </a:r>
            <a:endParaRPr lang="en-US" dirty="0">
              <a:solidFill>
                <a:srgbClr val="000000"/>
              </a:solidFill>
            </a:endParaRPr>
          </a:p>
        </p:txBody>
      </p:sp>
      <p:grpSp>
        <p:nvGrpSpPr>
          <p:cNvPr id="6" name="Group 5">
            <a:extLst>
              <a:ext uri="{FF2B5EF4-FFF2-40B4-BE49-F238E27FC236}">
                <a16:creationId xmlns:a16="http://schemas.microsoft.com/office/drawing/2014/main" id="{B0381C64-8F60-40C5-8D7B-0CE481569715}"/>
              </a:ext>
            </a:extLst>
          </p:cNvPr>
          <p:cNvGrpSpPr/>
          <p:nvPr/>
        </p:nvGrpSpPr>
        <p:grpSpPr>
          <a:xfrm>
            <a:off x="2203555" y="1935347"/>
            <a:ext cx="4527030" cy="4120536"/>
            <a:chOff x="1618938" y="1449549"/>
            <a:chExt cx="4921771" cy="4588739"/>
          </a:xfrm>
        </p:grpSpPr>
        <p:grpSp>
          <p:nvGrpSpPr>
            <p:cNvPr id="7" name="Group 6">
              <a:extLst>
                <a:ext uri="{FF2B5EF4-FFF2-40B4-BE49-F238E27FC236}">
                  <a16:creationId xmlns:a16="http://schemas.microsoft.com/office/drawing/2014/main" id="{27D13D5A-272A-4826-8526-2267E378B019}"/>
                </a:ext>
              </a:extLst>
            </p:cNvPr>
            <p:cNvGrpSpPr/>
            <p:nvPr/>
          </p:nvGrpSpPr>
          <p:grpSpPr>
            <a:xfrm>
              <a:off x="1618938" y="1449549"/>
              <a:ext cx="4921771" cy="4588739"/>
              <a:chOff x="1618938" y="1449549"/>
              <a:chExt cx="4921771" cy="4588739"/>
            </a:xfrm>
          </p:grpSpPr>
          <p:sp>
            <p:nvSpPr>
              <p:cNvPr id="12" name="Flowchart: Connector 11">
                <a:extLst>
                  <a:ext uri="{FF2B5EF4-FFF2-40B4-BE49-F238E27FC236}">
                    <a16:creationId xmlns:a16="http://schemas.microsoft.com/office/drawing/2014/main" id="{B645BCF6-5C13-432D-BB16-45D030CC3417}"/>
                  </a:ext>
                </a:extLst>
              </p:cNvPr>
              <p:cNvSpPr/>
              <p:nvPr/>
            </p:nvSpPr>
            <p:spPr>
              <a:xfrm>
                <a:off x="1618938" y="1449549"/>
                <a:ext cx="2833141" cy="2834640"/>
              </a:xfrm>
              <a:prstGeom prst="flowChartConnector">
                <a:avLst/>
              </a:prstGeom>
              <a:solidFill>
                <a:srgbClr val="00B0F0">
                  <a:alpha val="3882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4900E75E-79C1-47A0-806E-7A19992D8693}"/>
                  </a:ext>
                </a:extLst>
              </p:cNvPr>
              <p:cNvSpPr/>
              <p:nvPr/>
            </p:nvSpPr>
            <p:spPr>
              <a:xfrm>
                <a:off x="2663253" y="3203648"/>
                <a:ext cx="2833141" cy="2834640"/>
              </a:xfrm>
              <a:prstGeom prst="flowChartConnector">
                <a:avLst/>
              </a:prstGeom>
              <a:solidFill>
                <a:srgbClr val="92D05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FD239F14-8647-4BB4-8B9E-E5CF7C32D520}"/>
                  </a:ext>
                </a:extLst>
              </p:cNvPr>
              <p:cNvSpPr/>
              <p:nvPr/>
            </p:nvSpPr>
            <p:spPr>
              <a:xfrm>
                <a:off x="3707568" y="1449549"/>
                <a:ext cx="2833141" cy="2834640"/>
              </a:xfrm>
              <a:prstGeom prst="flowChartConnector">
                <a:avLst/>
              </a:prstGeom>
              <a:solidFill>
                <a:srgbClr val="FF9900">
                  <a:alpha val="3882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E5ABB63-F674-4AD8-9D83-639143F45BB9}"/>
                </a:ext>
              </a:extLst>
            </p:cNvPr>
            <p:cNvGrpSpPr/>
            <p:nvPr/>
          </p:nvGrpSpPr>
          <p:grpSpPr>
            <a:xfrm>
              <a:off x="2212989" y="2250658"/>
              <a:ext cx="3969179" cy="2991194"/>
              <a:chOff x="2212989" y="2250658"/>
              <a:chExt cx="3969179" cy="2991194"/>
            </a:xfrm>
          </p:grpSpPr>
          <p:sp>
            <p:nvSpPr>
              <p:cNvPr id="9" name="TextBox 8">
                <a:extLst>
                  <a:ext uri="{FF2B5EF4-FFF2-40B4-BE49-F238E27FC236}">
                    <a16:creationId xmlns:a16="http://schemas.microsoft.com/office/drawing/2014/main" id="{47272434-CBDA-4F12-89A7-45295773F4EC}"/>
                  </a:ext>
                </a:extLst>
              </p:cNvPr>
              <p:cNvSpPr txBox="1"/>
              <p:nvPr/>
            </p:nvSpPr>
            <p:spPr>
              <a:xfrm>
                <a:off x="2212989" y="2250658"/>
                <a:ext cx="1565198" cy="788321"/>
              </a:xfrm>
              <a:prstGeom prst="rect">
                <a:avLst/>
              </a:prstGeom>
              <a:noFill/>
            </p:spPr>
            <p:txBody>
              <a:bodyPr wrap="square" rtlCol="0">
                <a:spAutoFit/>
              </a:bodyPr>
              <a:lstStyle/>
              <a:p>
                <a:r>
                  <a:rPr lang="uk-UA" sz="2000" dirty="0">
                    <a:solidFill>
                      <a:srgbClr val="000000"/>
                    </a:solidFill>
                  </a:rPr>
                  <a:t>Внутрішні стресори</a:t>
                </a:r>
                <a:endParaRPr lang="en-US" sz="2000" dirty="0">
                  <a:solidFill>
                    <a:srgbClr val="000000"/>
                  </a:solidFill>
                </a:endParaRPr>
              </a:p>
            </p:txBody>
          </p:sp>
          <p:sp>
            <p:nvSpPr>
              <p:cNvPr id="10" name="TextBox 9">
                <a:extLst>
                  <a:ext uri="{FF2B5EF4-FFF2-40B4-BE49-F238E27FC236}">
                    <a16:creationId xmlns:a16="http://schemas.microsoft.com/office/drawing/2014/main" id="{32C5716D-AA27-4893-BF9D-E2BA4B082426}"/>
                  </a:ext>
                </a:extLst>
              </p:cNvPr>
              <p:cNvSpPr txBox="1"/>
              <p:nvPr/>
            </p:nvSpPr>
            <p:spPr>
              <a:xfrm>
                <a:off x="4532027" y="2250658"/>
                <a:ext cx="1650141" cy="788321"/>
              </a:xfrm>
              <a:prstGeom prst="rect">
                <a:avLst/>
              </a:prstGeom>
              <a:noFill/>
            </p:spPr>
            <p:txBody>
              <a:bodyPr wrap="square" rtlCol="0">
                <a:spAutoFit/>
              </a:bodyPr>
              <a:lstStyle/>
              <a:p>
                <a:pPr algn="ctr"/>
                <a:r>
                  <a:rPr lang="uk-UA" sz="2000" dirty="0">
                    <a:solidFill>
                      <a:srgbClr val="000000"/>
                    </a:solidFill>
                  </a:rPr>
                  <a:t>Гендерна дисфорія</a:t>
                </a:r>
                <a:endParaRPr lang="en-US" sz="2000" dirty="0">
                  <a:solidFill>
                    <a:srgbClr val="000000"/>
                  </a:solidFill>
                </a:endParaRPr>
              </a:p>
            </p:txBody>
          </p:sp>
          <p:sp>
            <p:nvSpPr>
              <p:cNvPr id="11" name="TextBox 10">
                <a:extLst>
                  <a:ext uri="{FF2B5EF4-FFF2-40B4-BE49-F238E27FC236}">
                    <a16:creationId xmlns:a16="http://schemas.microsoft.com/office/drawing/2014/main" id="{E3CCCAA3-B103-425C-B791-C7EBD8510DA5}"/>
                  </a:ext>
                </a:extLst>
              </p:cNvPr>
              <p:cNvSpPr txBox="1"/>
              <p:nvPr/>
            </p:nvSpPr>
            <p:spPr>
              <a:xfrm>
                <a:off x="3035385" y="4453531"/>
                <a:ext cx="2008682" cy="788321"/>
              </a:xfrm>
              <a:prstGeom prst="rect">
                <a:avLst/>
              </a:prstGeom>
              <a:noFill/>
            </p:spPr>
            <p:txBody>
              <a:bodyPr wrap="square" rtlCol="0">
                <a:spAutoFit/>
              </a:bodyPr>
              <a:lstStyle/>
              <a:p>
                <a:pPr algn="ctr"/>
                <a:r>
                  <a:rPr lang="uk-UA" sz="2000" dirty="0">
                    <a:solidFill>
                      <a:srgbClr val="000000"/>
                    </a:solidFill>
                  </a:rPr>
                  <a:t>Зовнішні стресори</a:t>
                </a:r>
                <a:endParaRPr lang="en-US" sz="2000" dirty="0">
                  <a:solidFill>
                    <a:srgbClr val="000000"/>
                  </a:solidFill>
                </a:endParaRPr>
              </a:p>
            </p:txBody>
          </p:sp>
        </p:grpSp>
      </p:grpSp>
      <p:sp>
        <p:nvSpPr>
          <p:cNvPr id="15" name="TextBox 14">
            <a:extLst>
              <a:ext uri="{FF2B5EF4-FFF2-40B4-BE49-F238E27FC236}">
                <a16:creationId xmlns:a16="http://schemas.microsoft.com/office/drawing/2014/main" id="{B5C453C6-D2F8-47B9-8498-AC1D257E5A98}"/>
              </a:ext>
            </a:extLst>
          </p:cNvPr>
          <p:cNvSpPr txBox="1"/>
          <p:nvPr/>
        </p:nvSpPr>
        <p:spPr>
          <a:xfrm>
            <a:off x="6876055" y="2197193"/>
            <a:ext cx="2179984" cy="646331"/>
          </a:xfrm>
          <a:prstGeom prst="rect">
            <a:avLst/>
          </a:prstGeom>
          <a:solidFill>
            <a:schemeClr val="bg2"/>
          </a:solidFill>
        </p:spPr>
        <p:txBody>
          <a:bodyPr wrap="square" rtlCol="0">
            <a:spAutoFit/>
          </a:bodyPr>
          <a:lstStyle/>
          <a:p>
            <a:pPr marL="112713" indent="-112713"/>
            <a:r>
              <a:rPr lang="uk-UA" dirty="0" err="1">
                <a:solidFill>
                  <a:srgbClr val="000000"/>
                </a:solidFill>
              </a:rPr>
              <a:t>Детест</a:t>
            </a:r>
            <a:r>
              <a:rPr lang="uk-UA" dirty="0">
                <a:solidFill>
                  <a:srgbClr val="000000"/>
                </a:solidFill>
              </a:rPr>
              <a:t> щодо фізичних змін</a:t>
            </a:r>
            <a:endParaRPr lang="en-US" dirty="0">
              <a:solidFill>
                <a:srgbClr val="000000"/>
              </a:solidFill>
            </a:endParaRPr>
          </a:p>
        </p:txBody>
      </p:sp>
      <p:sp>
        <p:nvSpPr>
          <p:cNvPr id="16" name="TextBox 15">
            <a:extLst>
              <a:ext uri="{FF2B5EF4-FFF2-40B4-BE49-F238E27FC236}">
                <a16:creationId xmlns:a16="http://schemas.microsoft.com/office/drawing/2014/main" id="{FC0400FB-E054-4925-863C-8960DF3F2BAA}"/>
              </a:ext>
            </a:extLst>
          </p:cNvPr>
          <p:cNvSpPr txBox="1"/>
          <p:nvPr/>
        </p:nvSpPr>
        <p:spPr>
          <a:xfrm>
            <a:off x="6400800" y="4264697"/>
            <a:ext cx="2830518" cy="1985159"/>
          </a:xfrm>
          <a:prstGeom prst="rect">
            <a:avLst/>
          </a:prstGeom>
          <a:noFill/>
        </p:spPr>
        <p:txBody>
          <a:bodyPr wrap="square" rtlCol="0">
            <a:spAutoFit/>
          </a:bodyPr>
          <a:lstStyle/>
          <a:p>
            <a:pPr marL="112713" indent="-112713"/>
            <a:r>
              <a:rPr lang="uk-UA" u="sng" dirty="0">
                <a:solidFill>
                  <a:srgbClr val="000000"/>
                </a:solidFill>
              </a:rPr>
              <a:t>Зовнішні стресори</a:t>
            </a:r>
            <a:endParaRPr lang="en-US" u="sng" dirty="0">
              <a:solidFill>
                <a:srgbClr val="000000"/>
              </a:solidFill>
            </a:endParaRPr>
          </a:p>
          <a:p>
            <a:pPr marL="231775" indent="-112713"/>
            <a:r>
              <a:rPr lang="uk-UA" dirty="0">
                <a:solidFill>
                  <a:srgbClr val="000000"/>
                </a:solidFill>
              </a:rPr>
              <a:t>Нестача батьківського прийняття</a:t>
            </a:r>
            <a:endParaRPr lang="en-US" dirty="0">
              <a:solidFill>
                <a:srgbClr val="000000"/>
              </a:solidFill>
            </a:endParaRPr>
          </a:p>
          <a:p>
            <a:pPr marL="231775" indent="-112713">
              <a:spcBef>
                <a:spcPts val="600"/>
              </a:spcBef>
            </a:pPr>
            <a:r>
              <a:rPr lang="uk-UA" dirty="0">
                <a:solidFill>
                  <a:srgbClr val="000000"/>
                </a:solidFill>
              </a:rPr>
              <a:t>Культура</a:t>
            </a:r>
            <a:r>
              <a:rPr lang="en-US" dirty="0">
                <a:solidFill>
                  <a:srgbClr val="000000"/>
                </a:solidFill>
              </a:rPr>
              <a:t>/</a:t>
            </a:r>
            <a:r>
              <a:rPr lang="uk-UA" dirty="0">
                <a:solidFill>
                  <a:srgbClr val="000000"/>
                </a:solidFill>
              </a:rPr>
              <a:t>Суспільство</a:t>
            </a:r>
            <a:endParaRPr lang="en-US" dirty="0">
              <a:solidFill>
                <a:srgbClr val="000000"/>
              </a:solidFill>
            </a:endParaRPr>
          </a:p>
          <a:p>
            <a:pPr marL="231775" indent="-112713">
              <a:spcBef>
                <a:spcPts val="600"/>
              </a:spcBef>
            </a:pPr>
            <a:r>
              <a:rPr lang="uk-UA" dirty="0">
                <a:solidFill>
                  <a:srgbClr val="000000"/>
                </a:solidFill>
              </a:rPr>
              <a:t>Суспільна </a:t>
            </a:r>
            <a:r>
              <a:rPr lang="uk-UA" dirty="0" err="1">
                <a:solidFill>
                  <a:srgbClr val="000000"/>
                </a:solidFill>
              </a:rPr>
              <a:t>трансфобія</a:t>
            </a:r>
            <a:endParaRPr lang="en-US" dirty="0">
              <a:solidFill>
                <a:srgbClr val="000000"/>
              </a:solidFill>
            </a:endParaRPr>
          </a:p>
          <a:p>
            <a:pPr marL="231775" indent="-112713">
              <a:spcBef>
                <a:spcPts val="600"/>
              </a:spcBef>
            </a:pPr>
            <a:r>
              <a:rPr lang="uk-UA" dirty="0">
                <a:solidFill>
                  <a:srgbClr val="000000"/>
                </a:solidFill>
              </a:rPr>
              <a:t>Шкільний клімат</a:t>
            </a:r>
            <a:endParaRPr lang="en-US" dirty="0">
              <a:solidFill>
                <a:srgbClr val="000000"/>
              </a:solidFill>
            </a:endParaRPr>
          </a:p>
        </p:txBody>
      </p:sp>
    </p:spTree>
    <p:extLst>
      <p:ext uri="{BB962C8B-B14F-4D97-AF65-F5344CB8AC3E}">
        <p14:creationId xmlns:p14="http://schemas.microsoft.com/office/powerpoint/2010/main" val="3414435726"/>
      </p:ext>
    </p:extLst>
  </p:cSld>
  <p:clrMapOvr>
    <a:masterClrMapping/>
  </p:clrMapOvr>
</p:sld>
</file>

<file path=ppt/theme/theme1.xml><?xml version="1.0" encoding="utf-8"?>
<a:theme xmlns:a="http://schemas.openxmlformats.org/drawingml/2006/main" name="OHSU Cool Blues Theme">
  <a:themeElements>
    <a:clrScheme name="Custom 11">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Slide, No Logo">
  <a:themeElements>
    <a:clrScheme name="Custom 12">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ay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HSU Cool Blues Theme">
  <a:themeElements>
    <a:clrScheme name="Custom 11">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resentation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whi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17472</TotalTime>
  <Words>8662</Words>
  <Application>Microsoft Office PowerPoint</Application>
  <PresentationFormat>On-screen Show (4:3)</PresentationFormat>
  <Paragraphs>1333</Paragraphs>
  <Slides>160</Slides>
  <Notes>126</Notes>
  <HiddenSlides>20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160</vt:i4>
      </vt:variant>
    </vt:vector>
  </HeadingPairs>
  <TitlesOfParts>
    <vt:vector size="176" baseType="lpstr">
      <vt:lpstr>Arial</vt:lpstr>
      <vt:lpstr>Calibri</vt:lpstr>
      <vt:lpstr>Cooper Black</vt:lpstr>
      <vt:lpstr>Georgia</vt:lpstr>
      <vt:lpstr>Lato</vt:lpstr>
      <vt:lpstr>Lato Light</vt:lpstr>
      <vt:lpstr>Lato Regular</vt:lpstr>
      <vt:lpstr>Noto</vt:lpstr>
      <vt:lpstr>Noto Serif</vt:lpstr>
      <vt:lpstr>Times New Roman</vt:lpstr>
      <vt:lpstr>Wingdings</vt:lpstr>
      <vt:lpstr>OHSU Cool Blues Theme</vt:lpstr>
      <vt:lpstr>White Slide, No Logo</vt:lpstr>
      <vt:lpstr>Gray Slide with Logo</vt:lpstr>
      <vt:lpstr>Gray Slide No Logo</vt:lpstr>
      <vt:lpstr>5_OHSU Cool Blues Theme</vt:lpstr>
      <vt:lpstr>PowerPoint Presentation</vt:lpstr>
      <vt:lpstr>Питання…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Наглядність</vt:lpstr>
      <vt:lpstr>PowerPoint Presentation</vt:lpstr>
      <vt:lpstr>PowerPoint Presentation</vt:lpstr>
      <vt:lpstr>PowerPoint Presentation</vt:lpstr>
      <vt:lpstr>PowerPoint Presentation</vt:lpstr>
      <vt:lpstr>PowerPoint Presentation</vt:lpstr>
      <vt:lpstr>Наше середовище у ОУОЗН(OHSU)</vt:lpstr>
      <vt:lpstr>Епідеміологія</vt:lpstr>
      <vt:lpstr>Епідеміологія</vt:lpstr>
      <vt:lpstr>Клінічний курс</vt:lpstr>
      <vt:lpstr>PowerPoint Presentation</vt:lpstr>
      <vt:lpstr>PowerPoint Presentation</vt:lpstr>
      <vt:lpstr>PowerPoint Presentation</vt:lpstr>
      <vt:lpstr>Гендерне вираження</vt:lpstr>
      <vt:lpstr>Сексуальна орієнтація</vt:lpstr>
      <vt:lpstr>PowerPoint Presentation</vt:lpstr>
      <vt:lpstr>ВООЗ та МКХ-11</vt:lpstr>
      <vt:lpstr>Трансгендерне здоров’я у МКХ-11</vt:lpstr>
      <vt:lpstr>Розуміння гендерної ідентичності у світі</vt:lpstr>
      <vt:lpstr>Трансгендерні та  гендерні меншини</vt:lpstr>
      <vt:lpstr>PowerPoint Presentation</vt:lpstr>
      <vt:lpstr>Трансгендер</vt:lpstr>
      <vt:lpstr>Що таке трансгендер?</vt:lpstr>
      <vt:lpstr>Визначення</vt:lpstr>
      <vt:lpstr>Підтверджена стать</vt:lpstr>
      <vt:lpstr>Союзник </vt:lpstr>
      <vt:lpstr>Визначена стать при народженні Стать, приписана при народженні Стать при народженні</vt:lpstr>
      <vt:lpstr>Біфобія</vt:lpstr>
      <vt:lpstr>Цисгендер</vt:lpstr>
      <vt:lpstr>Перехресні статеві гормони</vt:lpstr>
      <vt:lpstr> Усвідомлена стать Статева ідентифікація Підтверджена стать</vt:lpstr>
      <vt:lpstr>Статеве затверджувальне піклування</vt:lpstr>
      <vt:lpstr>Статева дисфорія</vt:lpstr>
      <vt:lpstr> Гендерна експресія</vt:lpstr>
      <vt:lpstr>  Гендер-флюід</vt:lpstr>
      <vt:lpstr> Дослідження гендерної  ідентифікації </vt:lpstr>
      <vt:lpstr> Гендерна невідповідність</vt:lpstr>
      <vt:lpstr> Гендерний неконформіст Гендерна варіативність Гендерна експансивність</vt:lpstr>
      <vt:lpstr> Перепризначення статі Захід для підтвердження статі Захід для підтвердження статі</vt:lpstr>
      <vt:lpstr> Операція по перепризначенню статі Підтверджуючі стать/затверджуючі стать операції Операція з переназначення статі (старий термін)</vt:lpstr>
      <vt:lpstr> Гендерна роль</vt:lpstr>
      <vt:lpstr> Гендерний перехід/транзиція</vt:lpstr>
      <vt:lpstr> Гомофобія</vt:lpstr>
      <vt:lpstr> Небінарні</vt:lpstr>
      <vt:lpstr> Пансексуал</vt:lpstr>
      <vt:lpstr> Сумнівний</vt:lpstr>
      <vt:lpstr> Сексуальність Сексуальна орієнтація </vt:lpstr>
      <vt:lpstr> Трансгендер</vt:lpstr>
      <vt:lpstr> Трансгендерний чоловік Транс-чоловік “З жінки в чоловіка” </vt:lpstr>
      <vt:lpstr> Трансгендерна жінка Транс-жінка “З чоловіка в жінку”</vt:lpstr>
      <vt:lpstr> Трансфобія</vt:lpstr>
      <vt:lpstr> Транссексуал</vt:lpstr>
      <vt:lpstr> Транссексуал</vt:lpstr>
      <vt:lpstr>Невідповідна стать</vt:lpstr>
      <vt:lpstr>PowerPoint Presentation</vt:lpstr>
      <vt:lpstr>PowerPoint Presentation</vt:lpstr>
      <vt:lpstr>PowerPoint Presentation</vt:lpstr>
      <vt:lpstr>PowerPoint Presentation</vt:lpstr>
      <vt:lpstr>Коли визначається гендерна ідентичність?</vt:lpstr>
      <vt:lpstr>Гендерна ідентичність</vt:lpstr>
      <vt:lpstr>PowerPoint Presentation</vt:lpstr>
      <vt:lpstr>Поза гендерним поділом</vt:lpstr>
      <vt:lpstr>Опитування щодо гендерної ідентичності</vt:lpstr>
      <vt:lpstr>Опитування щодо гендерної ідентичності</vt:lpstr>
      <vt:lpstr>Опитування щодо гендерної ідентичності</vt:lpstr>
      <vt:lpstr>Опитування щодо гендерної ідентичності</vt:lpstr>
      <vt:lpstr>Опитування щодо гендерної ідентичності</vt:lpstr>
      <vt:lpstr>Опитування щодо гендерної ідентичності</vt:lpstr>
      <vt:lpstr>Опитування щодо гендерної ідентичності</vt:lpstr>
      <vt:lpstr>Конструкти оцінювання</vt:lpstr>
      <vt:lpstr>Використання займенника та імені</vt:lpstr>
      <vt:lpstr>Сценарії використання займенника/імені та сімейна динаміка</vt:lpstr>
      <vt:lpstr>Сценарії використання займенника/імені та сімейна динаміка</vt:lpstr>
      <vt:lpstr>Сценарії використання займенника/імені та сімейна динаміка</vt:lpstr>
      <vt:lpstr>Сценарії використання займенника/імені та сімейна динаміка</vt:lpstr>
      <vt:lpstr>PowerPoint Presentation</vt:lpstr>
      <vt:lpstr>PowerPoint Presentation</vt:lpstr>
      <vt:lpstr>PowerPoint Presentation</vt:lpstr>
      <vt:lpstr>PowerPoint Presentation</vt:lpstr>
      <vt:lpstr>Клінічний випадок</vt:lpstr>
      <vt:lpstr>Клінічний випадок</vt:lpstr>
      <vt:lpstr>Сімейна динаміка</vt:lpstr>
      <vt:lpstr>Сімейна динаміка</vt:lpstr>
      <vt:lpstr>Сімейна динаміка</vt:lpstr>
      <vt:lpstr>Сімейна динаміка</vt:lpstr>
      <vt:lpstr>Сімейна динаміка</vt:lpstr>
      <vt:lpstr>Сімейна динаміка</vt:lpstr>
      <vt:lpstr>Сімейна динаміка</vt:lpstr>
      <vt:lpstr>PowerPoint Presentation</vt:lpstr>
      <vt:lpstr>Стратегії подолання</vt:lpstr>
      <vt:lpstr>Гендерна неконгруентність та психічне здоров’я</vt:lpstr>
      <vt:lpstr>PowerPoint Presentation</vt:lpstr>
      <vt:lpstr>PowerPoint Presentation</vt:lpstr>
      <vt:lpstr>PowerPoint Presentation</vt:lpstr>
      <vt:lpstr>Психічне здоров’я транс молоді</vt:lpstr>
      <vt:lpstr>Психічне здоров’я транс молоді</vt:lpstr>
      <vt:lpstr>Гендерна неконгруентність та Розлад спектру аутизму</vt:lpstr>
      <vt:lpstr>Гендерна неконгруентність та Розлад спектру аутизму</vt:lpstr>
      <vt:lpstr>Гендерна неконгруентність та Розлад спектру аутизму</vt:lpstr>
      <vt:lpstr>Гендерна невідповідність молодь та тривога</vt:lpstr>
      <vt:lpstr>Гендерна невідповідність молодь та депресія</vt:lpstr>
      <vt:lpstr>Гендерна невідповідність молодь та самоушкодження /суїцид</vt:lpstr>
      <vt:lpstr>Тривога та Депресія</vt:lpstr>
      <vt:lpstr>Психічне здоров’я транс молоді</vt:lpstr>
      <vt:lpstr>Психічне здоров’я транс молоді</vt:lpstr>
      <vt:lpstr>Психічне здоров’я транс молоді</vt:lpstr>
      <vt:lpstr>Сімейне функціонування та психічне здоров’я</vt:lpstr>
      <vt:lpstr>Урок 1</vt:lpstr>
      <vt:lpstr>Урок 2</vt:lpstr>
      <vt:lpstr>Урок 3</vt:lpstr>
      <vt:lpstr>Урок 4</vt:lpstr>
      <vt:lpstr>Урок 5</vt:lpstr>
      <vt:lpstr>Урок 6</vt:lpstr>
      <vt:lpstr>Урок 7</vt:lpstr>
      <vt:lpstr>Урок 8</vt:lpstr>
      <vt:lpstr>Урок 9</vt:lpstr>
      <vt:lpstr>Урок 10</vt:lpstr>
      <vt:lpstr>PowerPoint Presentation</vt:lpstr>
      <vt:lpstr>Гендерне вираження</vt:lpstr>
      <vt:lpstr>Ідентичність проти Діагнозу</vt:lpstr>
      <vt:lpstr>Гендерна дисфорія</vt:lpstr>
      <vt:lpstr>Підхід підтвердження гендеру</vt:lpstr>
      <vt:lpstr>Різні етапи переходу</vt:lpstr>
      <vt:lpstr>Придушення пубертату</vt:lpstr>
      <vt:lpstr>Однояйцеві близнюки</vt:lpstr>
      <vt:lpstr>Обговорення репродуктивних ф-цій</vt:lpstr>
      <vt:lpstr>Ряд медичних послуг</vt:lpstr>
      <vt:lpstr>Роль медичних працівників</vt:lpstr>
      <vt:lpstr>PowerPoint Presentation</vt:lpstr>
      <vt:lpstr>TGNC Adolescents</vt:lpstr>
      <vt:lpstr>Профіль ризику трансгендерної молоді</vt:lpstr>
      <vt:lpstr>Захисні фактори трансгендерної молоді</vt:lpstr>
      <vt:lpstr>Інші фактори ризику</vt:lpstr>
      <vt:lpstr>Захисні фактори</vt:lpstr>
      <vt:lpstr>PowerPoint Presentation</vt:lpstr>
      <vt:lpstr>PowerPoint Presentation</vt:lpstr>
      <vt:lpstr>Повага до імен та займенників</vt:lpstr>
      <vt:lpstr>Повага до імен та займенників</vt:lpstr>
      <vt:lpstr>Вживання займенника</vt:lpstr>
      <vt:lpstr>Помилки щодо імені чи займенника</vt:lpstr>
      <vt:lpstr>PowerPoint Presentation</vt:lpstr>
      <vt:lpstr>Переваги інституційної інклюзії</vt:lpstr>
      <vt:lpstr>PowerPoint Presentation</vt:lpstr>
      <vt:lpstr>Інклюзія в умовах школи</vt:lpstr>
      <vt:lpstr>Домашні повідомлення</vt:lpstr>
      <vt:lpstr>Як ви можете допомогти?</vt:lpstr>
      <vt:lpstr>Слова, що ображають трансгендерних людей</vt:lpstr>
      <vt:lpstr>Недоцільні запитання та коментарі</vt:lpstr>
      <vt:lpstr>Запитання?</vt:lpstr>
      <vt:lpstr>Джерела</vt:lpstr>
    </vt:vector>
  </TitlesOfParts>
  <Company>Sockeye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OHSU</dc:creator>
  <cp:lastModifiedBy>Linda Schmidt</cp:lastModifiedBy>
  <cp:revision>776</cp:revision>
  <cp:lastPrinted>2018-04-19T18:20:07Z</cp:lastPrinted>
  <dcterms:created xsi:type="dcterms:W3CDTF">2015-05-18T16:26:35Z</dcterms:created>
  <dcterms:modified xsi:type="dcterms:W3CDTF">2019-09-27T10:57:17Z</dcterms:modified>
</cp:coreProperties>
</file>