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5" r:id="rId2"/>
    <p:sldId id="309" r:id="rId3"/>
    <p:sldId id="393" r:id="rId4"/>
    <p:sldId id="425" r:id="rId5"/>
    <p:sldId id="399" r:id="rId6"/>
    <p:sldId id="401" r:id="rId7"/>
    <p:sldId id="402" r:id="rId8"/>
    <p:sldId id="407" r:id="rId9"/>
    <p:sldId id="409" r:id="rId10"/>
    <p:sldId id="410" r:id="rId11"/>
    <p:sldId id="412" r:id="rId12"/>
    <p:sldId id="413" r:id="rId13"/>
    <p:sldId id="419" r:id="rId14"/>
    <p:sldId id="420" r:id="rId15"/>
    <p:sldId id="423" r:id="rId16"/>
    <p:sldId id="408" r:id="rId17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pos="53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496"/>
    <a:srgbClr val="984496"/>
    <a:srgbClr val="EE3732"/>
    <a:srgbClr val="024496"/>
    <a:srgbClr val="0E4CA1"/>
    <a:srgbClr val="EE2925"/>
    <a:srgbClr val="214097"/>
    <a:srgbClr val="7F7F7F"/>
    <a:srgbClr val="EB2F2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4453" autoAdjust="0"/>
  </p:normalViewPr>
  <p:slideViewPr>
    <p:cSldViewPr showGuides="1">
      <p:cViewPr varScale="1">
        <p:scale>
          <a:sx n="86" d="100"/>
          <a:sy n="86" d="100"/>
        </p:scale>
        <p:origin x="2334" y="102"/>
      </p:cViewPr>
      <p:guideLst>
        <p:guide orient="horz" pos="3264"/>
        <p:guide pos="5376"/>
      </p:guideLst>
    </p:cSldViewPr>
  </p:slideViewPr>
  <p:outlineViewPr>
    <p:cViewPr>
      <p:scale>
        <a:sx n="33" d="100"/>
        <a:sy n="33" d="100"/>
      </p:scale>
      <p:origin x="0" y="1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A8878-5DE1-461A-87C9-3F441EF9468F}" type="datetimeFigureOut">
              <a:rPr lang="pt-PT" smtClean="0"/>
              <a:pPr/>
              <a:t>10-10-2019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A422A-5191-4D4A-BAE5-90BF8FF6789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27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35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b="0" dirty="0" smtClean="0"/>
              <a:t>-</a:t>
            </a:r>
            <a:r>
              <a:rPr lang="hu-HU" b="0" baseline="0" dirty="0" smtClean="0"/>
              <a:t> </a:t>
            </a:r>
            <a:r>
              <a:rPr lang="en-US" b="0" dirty="0" smtClean="0"/>
              <a:t>The US has the largest consumer market on earth with a GDP of $18 trillion and 325 million people. </a:t>
            </a:r>
          </a:p>
          <a:p>
            <a:r>
              <a:rPr lang="en-US" b="0" dirty="0" smtClean="0"/>
              <a:t>- Common </a:t>
            </a:r>
            <a:r>
              <a:rPr lang="hu-HU" b="0" dirty="0" err="1" smtClean="0"/>
              <a:t>language</a:t>
            </a:r>
            <a:r>
              <a:rPr lang="hu-HU" b="0" dirty="0" smtClean="0"/>
              <a:t>, </a:t>
            </a:r>
            <a:r>
              <a:rPr lang="en-US" b="0" dirty="0" smtClean="0"/>
              <a:t>general culture: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- Economically and politically stable:</a:t>
            </a:r>
            <a:r>
              <a:rPr lang="hu-HU" b="0" baseline="0" dirty="0" smtClean="0"/>
              <a:t> </a:t>
            </a:r>
            <a:r>
              <a:rPr lang="en-US" b="0" dirty="0" smtClean="0"/>
              <a:t>Economic growth in the United States is stable</a:t>
            </a:r>
            <a:r>
              <a:rPr lang="hu-HU" b="0" dirty="0" smtClean="0"/>
              <a:t>, </a:t>
            </a:r>
            <a:r>
              <a:rPr lang="hu-HU" altLang="pt-PT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US is </a:t>
            </a:r>
            <a:r>
              <a:rPr lang="hu-HU" altLang="pt-PT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</a:t>
            </a:r>
            <a:r>
              <a:rPr lang="hu-HU" altLang="pt-PT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hu-HU" altLang="pt-PT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</a:t>
            </a:r>
            <a:r>
              <a:rPr lang="hu-HU" altLang="pt-PT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pt-PT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first 30 countries with the lowest regional political risk in the world</a:t>
            </a:r>
            <a:endParaRPr lang="en-US" b="0" dirty="0" smtClean="0"/>
          </a:p>
          <a:p>
            <a:r>
              <a:rPr lang="pt-PT" b="0" baseline="0" dirty="0" smtClean="0"/>
              <a:t>- Access to global supply chains</a:t>
            </a:r>
            <a:r>
              <a:rPr lang="pt-PT" b="0" baseline="0" dirty="0" smtClean="0"/>
              <a:t>:</a:t>
            </a:r>
            <a:r>
              <a:rPr lang="hu-HU" b="0" baseline="0" dirty="0" smtClean="0"/>
              <a:t> </a:t>
            </a:r>
            <a:r>
              <a:rPr lang="en-US" alt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Can lead to doing business with other markets</a:t>
            </a:r>
            <a:endParaRPr lang="pt-PT" b="0" baseline="0" dirty="0" smtClean="0"/>
          </a:p>
          <a:p>
            <a:r>
              <a:rPr lang="pt-PT" b="0" baseline="0" dirty="0" smtClean="0"/>
              <a:t>- Low average tariffs: </a:t>
            </a:r>
            <a:r>
              <a:rPr lang="en-US" baseline="0" dirty="0" smtClean="0"/>
              <a:t>EU-US low average tariffs (under 3%)</a:t>
            </a:r>
            <a:r>
              <a:rPr lang="hu-HU" baseline="0" dirty="0" smtClean="0"/>
              <a:t>, </a:t>
            </a:r>
            <a:r>
              <a:rPr lang="en-US" baseline="0" dirty="0" smtClean="0"/>
              <a:t>trade-weighted </a:t>
            </a:r>
            <a:r>
              <a:rPr lang="en-US" baseline="0" dirty="0" smtClean="0"/>
              <a:t>average import tariff rate on industrial goods</a:t>
            </a:r>
            <a:r>
              <a:rPr lang="hu-HU" baseline="0" dirty="0" smtClean="0"/>
              <a:t> is 2%.</a:t>
            </a:r>
            <a:r>
              <a:rPr lang="en-US" baseline="0" dirty="0" smtClean="0"/>
              <a:t> One-half of all industrial goods entering the United States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en-US" baseline="0" dirty="0" smtClean="0"/>
              <a:t>duty free.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917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- </a:t>
            </a:r>
            <a:r>
              <a:rPr lang="en-US" b="0" baseline="0" dirty="0" smtClean="0"/>
              <a:t>The </a:t>
            </a:r>
            <a:r>
              <a:rPr lang="en-US" b="0" baseline="0" dirty="0" smtClean="0"/>
              <a:t>U.S. economy </a:t>
            </a:r>
            <a:r>
              <a:rPr lang="hu-HU" b="0" baseline="0" dirty="0" smtClean="0"/>
              <a:t>has </a:t>
            </a:r>
            <a:r>
              <a:rPr lang="en-US" b="0" baseline="0" dirty="0" smtClean="0"/>
              <a:t>highly-developed and technologically-advanced services sector, which accounts for about 80% of its output. </a:t>
            </a:r>
            <a:endParaRPr lang="pt-PT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b="0" dirty="0" smtClean="0"/>
              <a:t>-</a:t>
            </a:r>
            <a:r>
              <a:rPr lang="hu-HU" b="0" baseline="0" dirty="0" smtClean="0"/>
              <a:t> </a:t>
            </a:r>
            <a:r>
              <a:rPr lang="en-US" b="0" dirty="0" smtClean="0"/>
              <a:t>The US has comprehensive intellectual property (IP) laws,</a:t>
            </a:r>
            <a:r>
              <a:rPr lang="en-US" b="0" baseline="0" dirty="0" smtClean="0"/>
              <a:t> </a:t>
            </a:r>
            <a:r>
              <a:rPr lang="en-US" b="0" dirty="0" smtClean="0"/>
              <a:t>both domestic and international intellectual property protection. </a:t>
            </a:r>
            <a:r>
              <a:rPr lang="hu-HU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cs typeface="Helvetica" charset="0"/>
              </a:rPr>
              <a:t>It</a:t>
            </a:r>
            <a:r>
              <a:rPr lang="hu-HU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cs typeface="Helvetica" charset="0"/>
              </a:rPr>
              <a:t> has s</a:t>
            </a:r>
            <a:r>
              <a:rPr lang="en-US" altLang="pt-PT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trong</a:t>
            </a:r>
            <a:r>
              <a:rPr lang="en-US" alt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legal enforcement against infringement, offering a high standard of protection for IPR</a:t>
            </a:r>
            <a:r>
              <a:rPr lang="hu-HU" alt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endParaRPr lang="pt-PT" b="0" i="0" dirty="0" smtClean="0"/>
          </a:p>
          <a:p>
            <a:pPr marL="0" indent="0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pt-PT" b="0" i="0" dirty="0" smtClean="0"/>
              <a:t>- Product certification:</a:t>
            </a:r>
            <a:r>
              <a:rPr lang="hu-HU" b="0" i="0" baseline="0" dirty="0" smtClean="0"/>
              <a:t> </a:t>
            </a:r>
            <a:r>
              <a:rPr lang="pt-PT" b="0" i="0" dirty="0" smtClean="0"/>
              <a:t>Before</a:t>
            </a:r>
            <a:r>
              <a:rPr lang="pt-PT" b="0" i="0" baseline="0" dirty="0" smtClean="0"/>
              <a:t> exporting to the US, EU companies need to make sure that </a:t>
            </a:r>
            <a:r>
              <a:rPr lang="en-US" b="0" i="0" baseline="0" dirty="0" smtClean="0"/>
              <a:t>products meet all legal requirements in the US and have all the required licenses. </a:t>
            </a:r>
            <a:r>
              <a:rPr lang="en-US" alt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Certain products can be tested and certified for the US market by private industry organizations</a:t>
            </a: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188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- </a:t>
            </a:r>
            <a:r>
              <a:rPr lang="en-US" b="0" dirty="0" smtClean="0"/>
              <a:t>Economic</a:t>
            </a:r>
            <a:r>
              <a:rPr lang="en-US" b="0" baseline="0" dirty="0" smtClean="0"/>
              <a:t> stability </a:t>
            </a:r>
            <a:r>
              <a:rPr lang="en-US" b="0" dirty="0" smtClean="0"/>
              <a:t>and the impact on consumer behavior are</a:t>
            </a:r>
            <a:r>
              <a:rPr lang="en-US" b="0" baseline="0" dirty="0" smtClean="0"/>
              <a:t> key factors in the consumer goods market.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038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- </a:t>
            </a:r>
            <a:r>
              <a:rPr lang="hu-HU" b="0" dirty="0" smtClean="0"/>
              <a:t>EU </a:t>
            </a:r>
            <a:r>
              <a:rPr lang="hu-HU" b="0" dirty="0" err="1" smtClean="0"/>
              <a:t>companies</a:t>
            </a:r>
            <a:r>
              <a:rPr lang="hu-HU" b="0" dirty="0" smtClean="0"/>
              <a:t> </a:t>
            </a:r>
            <a:r>
              <a:rPr lang="hu-HU" b="0" dirty="0" err="1" smtClean="0"/>
              <a:t>need</a:t>
            </a:r>
            <a:r>
              <a:rPr lang="hu-HU" b="0" dirty="0" smtClean="0"/>
              <a:t> </a:t>
            </a:r>
            <a:r>
              <a:rPr lang="hu-HU" b="0" dirty="0" err="1" smtClean="0"/>
              <a:t>to</a:t>
            </a:r>
            <a:r>
              <a:rPr lang="hu-HU" b="0" dirty="0" smtClean="0"/>
              <a:t> </a:t>
            </a:r>
            <a:r>
              <a:rPr lang="hu-HU" b="0" dirty="0" err="1" smtClean="0"/>
              <a:t>adapt</a:t>
            </a:r>
            <a:r>
              <a:rPr lang="hu-HU" b="0" dirty="0" smtClean="0"/>
              <a:t> </a:t>
            </a:r>
            <a:r>
              <a:rPr lang="hu-HU" b="0" dirty="0" err="1" smtClean="0"/>
              <a:t>changing</a:t>
            </a:r>
            <a:r>
              <a:rPr lang="hu-HU" b="0" baseline="0" dirty="0" smtClean="0"/>
              <a:t> of c</a:t>
            </a:r>
            <a:r>
              <a:rPr lang="en-US" b="0" dirty="0" err="1" smtClean="0"/>
              <a:t>onsumer</a:t>
            </a:r>
            <a:r>
              <a:rPr lang="en-US" b="0" dirty="0" smtClean="0"/>
              <a:t> behavior and trends</a:t>
            </a:r>
            <a:endParaRPr lang="en-US" b="0" baseline="0" dirty="0" smtClean="0"/>
          </a:p>
          <a:p>
            <a:r>
              <a:rPr lang="pt-PT" b="0" baseline="0" dirty="0" smtClean="0"/>
              <a:t>- In the digital world, consumers have big expectations</a:t>
            </a:r>
            <a:r>
              <a:rPr lang="hu-HU" b="0" baseline="0" dirty="0" smtClean="0"/>
              <a:t>, </a:t>
            </a:r>
            <a:r>
              <a:rPr lang="hu-HU" b="0" baseline="0" dirty="0" err="1" smtClean="0"/>
              <a:t>therefor</a:t>
            </a:r>
            <a:r>
              <a:rPr lang="hu-HU" b="0" baseline="0" dirty="0" smtClean="0"/>
              <a:t> </a:t>
            </a:r>
            <a:r>
              <a:rPr lang="en-US" b="0" baseline="0" dirty="0" smtClean="0"/>
              <a:t>product differentiation is </a:t>
            </a:r>
            <a:r>
              <a:rPr lang="hu-HU" b="0" baseline="0" dirty="0" smtClean="0"/>
              <a:t>a </a:t>
            </a:r>
            <a:r>
              <a:rPr lang="hu-HU" b="0" baseline="0" dirty="0" err="1" smtClean="0"/>
              <a:t>key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factor</a:t>
            </a:r>
            <a:endParaRPr lang="en-US" b="0" baseline="0" dirty="0" smtClean="0"/>
          </a:p>
          <a:p>
            <a:r>
              <a:rPr lang="pt-PT" b="0" baseline="0" dirty="0" smtClean="0"/>
              <a:t>- Finding market niches is one of the most popular strategies to enter the US Market.</a:t>
            </a:r>
            <a:endParaRPr lang="en-US" b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3326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SMEs are essential motors of job creation, innovation and growth in Europe and account for an significant share of the EU's exports around the world, including to the United States - the most important destination for all European exports. </a:t>
            </a:r>
            <a:endParaRPr lang="pt-PT" baseline="0" dirty="0" smtClean="0"/>
          </a:p>
          <a:p>
            <a:r>
              <a:rPr lang="en-US" baseline="0" dirty="0" smtClean="0"/>
              <a:t>- 90% of European and US companies are SMEs – over 20 million companies in the European Union and 28 million in the United States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8% of the EU SMEs in the 33 countries have technological cooperation with enterprises from the U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SMEs in many sectors can only supply small regions of the US market.</a:t>
            </a:r>
            <a:endParaRPr lang="hu-H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level of exporting activity increases with firm size.</a:t>
            </a:r>
            <a:endParaRPr lang="hu-H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Online sales channel is emerging as the key enabler for SMEs exporting to the US.</a:t>
            </a:r>
            <a:endParaRPr lang="en-US" baseline="0" dirty="0" smtClean="0"/>
          </a:p>
          <a:p>
            <a:endParaRPr lang="hu-H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</a:t>
            </a:r>
            <a:r>
              <a:rPr lang="hu-H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pt-PT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US </a:t>
            </a:r>
            <a:r>
              <a:rPr 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market should be </a:t>
            </a:r>
            <a:r>
              <a:rPr lang="en-US" sz="12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approached from a regional market perspective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8372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4A392-F6E7-784B-AAD0-FEA3D05067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total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land area of the United States is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pt-PT" sz="12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sq</a:t>
            </a:r>
            <a:r>
              <a:rPr lang="hu-HU" altLang="pt-PT" sz="12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uare</a:t>
            </a:r>
            <a:r>
              <a:rPr lang="en-US" altLang="pt-PT" sz="1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km</a:t>
            </a:r>
            <a:r>
              <a:rPr lang="hu-HU" altLang="pt-PT" sz="1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2 and </a:t>
            </a:r>
            <a:r>
              <a:rPr lang="hu-HU" altLang="pt-PT" sz="12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half</a:t>
            </a:r>
            <a:r>
              <a:rPr lang="hu-HU" altLang="pt-PT" sz="1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u-HU" altLang="pt-PT" sz="12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times</a:t>
            </a:r>
            <a:r>
              <a:rPr lang="hu-HU" altLang="pt-PT" sz="1200" baseline="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u-HU" altLang="pt-PT" sz="1200" baseline="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bigger</a:t>
            </a:r>
            <a:r>
              <a:rPr lang="hu-HU" altLang="pt-PT" sz="1200" baseline="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u-HU" altLang="pt-PT" sz="1200" baseline="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</a:t>
            </a:r>
            <a:r>
              <a:rPr lang="hu-HU" altLang="pt-PT" sz="1200" baseline="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Western 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Most technology powerful country in the  world</a:t>
            </a:r>
          </a:p>
          <a:p>
            <a:r>
              <a:rPr lang="hu-HU" baseline="0" dirty="0" smtClean="0"/>
              <a:t>The </a:t>
            </a:r>
            <a:r>
              <a:rPr lang="hu-HU" baseline="0" dirty="0" err="1" smtClean="0"/>
              <a:t>polulation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US </a:t>
            </a:r>
            <a:r>
              <a:rPr lang="hu-HU" baseline="0" dirty="0" err="1" smtClean="0"/>
              <a:t>was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estimated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be 325 </a:t>
            </a:r>
            <a:r>
              <a:rPr lang="hu-HU" baseline="0" dirty="0" err="1" smtClean="0"/>
              <a:t>million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2016 </a:t>
            </a:r>
          </a:p>
          <a:p>
            <a:r>
              <a:rPr lang="hu-HU" baseline="0" dirty="0" err="1" smtClean="0"/>
              <a:t>In</a:t>
            </a:r>
            <a:r>
              <a:rPr lang="hu-HU" baseline="0" dirty="0" smtClean="0"/>
              <a:t> 2016 GDP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US </a:t>
            </a:r>
            <a:r>
              <a:rPr lang="hu-HU" baseline="0" dirty="0" err="1" smtClean="0"/>
              <a:t>was</a:t>
            </a:r>
            <a:r>
              <a:rPr lang="hu-HU" baseline="0" dirty="0" smtClean="0"/>
              <a:t> almost $19 </a:t>
            </a:r>
            <a:r>
              <a:rPr lang="hu-HU" baseline="0" dirty="0" err="1" smtClean="0"/>
              <a:t>trillion</a:t>
            </a:r>
            <a:r>
              <a:rPr lang="hu-HU" baseline="0" dirty="0" smtClean="0"/>
              <a:t> </a:t>
            </a:r>
          </a:p>
          <a:p>
            <a:r>
              <a:rPr lang="hu-HU" baseline="0" dirty="0" smtClean="0"/>
              <a:t>GDP per </a:t>
            </a:r>
            <a:r>
              <a:rPr lang="hu-HU" baseline="0" dirty="0" err="1" smtClean="0"/>
              <a:t>capita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about</a:t>
            </a:r>
            <a:r>
              <a:rPr lang="hu-HU" baseline="0" dirty="0" smtClean="0"/>
              <a:t> $57,300</a:t>
            </a:r>
          </a:p>
          <a:p>
            <a:r>
              <a:rPr lang="en-US" dirty="0" smtClean="0"/>
              <a:t>Unemployment rate </a:t>
            </a:r>
            <a:r>
              <a:rPr lang="hu-HU" dirty="0" err="1" smtClean="0"/>
              <a:t>decreases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273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D</a:t>
            </a:r>
            <a:r>
              <a:rPr lang="en-US" baseline="0" dirty="0" smtClean="0"/>
              <a:t>ark blue areas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h</a:t>
            </a:r>
            <a:r>
              <a:rPr lang="en-US" baseline="0" dirty="0" err="1" smtClean="0"/>
              <a:t>ighest</a:t>
            </a:r>
            <a:r>
              <a:rPr lang="en-US" baseline="0" dirty="0" smtClean="0"/>
              <a:t> concentrations of the population</a:t>
            </a:r>
            <a:r>
              <a:rPr lang="hu-HU" baseline="0" dirty="0" smtClean="0"/>
              <a:t>. </a:t>
            </a:r>
            <a:r>
              <a:rPr lang="en-US" baseline="0" dirty="0" smtClean="0"/>
              <a:t>(</a:t>
            </a:r>
            <a:r>
              <a:rPr lang="hu-HU" baseline="0" dirty="0" err="1" smtClean="0"/>
              <a:t>yellow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light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green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low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concentrations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population</a:t>
            </a:r>
            <a:r>
              <a:rPr lang="en-US" baseline="0" dirty="0" smtClean="0"/>
              <a:t>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Today there area high concentrations along the East and West coastal regions with concentrations around major metropolitan areas such as</a:t>
            </a: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 - San Francisco, Los Angeles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West </a:t>
            </a:r>
            <a:r>
              <a:rPr lang="hu-HU" baseline="0" dirty="0" err="1" smtClean="0"/>
              <a:t>Coast</a:t>
            </a: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 - </a:t>
            </a:r>
            <a:r>
              <a:rPr lang="hu-HU" baseline="0" dirty="0" err="1" smtClean="0"/>
              <a:t>Huston</a:t>
            </a:r>
            <a:r>
              <a:rPr lang="hu-HU" baseline="0" dirty="0" smtClean="0"/>
              <a:t>, Dallas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South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 - </a:t>
            </a:r>
            <a:r>
              <a:rPr lang="en-US" baseline="0" dirty="0" smtClean="0"/>
              <a:t> Chicago, Detroit, </a:t>
            </a:r>
            <a:r>
              <a:rPr lang="hu-HU" baseline="0" dirty="0" smtClean="0"/>
              <a:t>New York, Washington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en-US" baseline="0" dirty="0" smtClean="0"/>
              <a:t>East </a:t>
            </a:r>
            <a:r>
              <a:rPr lang="hu-HU" baseline="0" dirty="0" err="1" smtClean="0"/>
              <a:t>Coast</a:t>
            </a:r>
            <a:r>
              <a:rPr lang="hu-HU" baseline="0" dirty="0" smtClean="0"/>
              <a:t>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For SMEs normally any of the dark blue areas would be a significant market</a:t>
            </a:r>
            <a:r>
              <a:rPr lang="hu-HU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319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California</a:t>
            </a:r>
            <a:r>
              <a:rPr lang="hu-HU" dirty="0" smtClean="0"/>
              <a:t>,</a:t>
            </a:r>
            <a:r>
              <a:rPr lang="hu-HU" baseline="0" dirty="0" smtClean="0"/>
              <a:t> Texas, New York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Florida </a:t>
            </a:r>
            <a:r>
              <a:rPr lang="hu-HU" baseline="0" dirty="0" err="1" smtClean="0"/>
              <a:t>have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largest</a:t>
            </a:r>
            <a:r>
              <a:rPr lang="hu-HU" baseline="0" dirty="0" smtClean="0"/>
              <a:t> GDP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USA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225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984">
              <a:defRPr/>
            </a:pPr>
            <a:r>
              <a:rPr lang="en-US" dirty="0" smtClean="0"/>
              <a:t>The United States is the largest of global FDI, its inward FDI stock </a:t>
            </a:r>
            <a:r>
              <a:rPr lang="hu-HU" dirty="0" smtClean="0"/>
              <a:t>is</a:t>
            </a:r>
            <a:r>
              <a:rPr lang="en-US" dirty="0" smtClean="0"/>
              <a:t> $2.9 trillion in 2014.</a:t>
            </a:r>
          </a:p>
          <a:p>
            <a:pPr defTabSz="920984">
              <a:defRPr/>
            </a:pPr>
            <a:r>
              <a:rPr lang="en-US" b="0" dirty="0" smtClean="0"/>
              <a:t>The </a:t>
            </a:r>
            <a:r>
              <a:rPr lang="en-US" b="0" dirty="0" smtClean="0"/>
              <a:t>USA is still an attractive market for foreign direct investment</a:t>
            </a:r>
            <a:r>
              <a:rPr lang="en-US" b="0" dirty="0" smtClean="0"/>
              <a:t>.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549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reshoring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trend </a:t>
            </a:r>
            <a:r>
              <a:rPr lang="en-US" baseline="0" dirty="0" smtClean="0"/>
              <a:t>but not as significant as expected in 2012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when</a:t>
            </a:r>
            <a:r>
              <a:rPr lang="hu-HU" baseline="0" dirty="0" smtClean="0"/>
              <a:t> </a:t>
            </a:r>
            <a:r>
              <a:rPr lang="en-US" alt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37% of executives with $1 billion or more in sales are bringing</a:t>
            </a:r>
            <a:r>
              <a:rPr lang="hu-HU" altLang="pt-PT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their production to the US from China </a:t>
            </a:r>
            <a:endParaRPr lang="en-US" baseline="0" dirty="0" smtClean="0"/>
          </a:p>
          <a:p>
            <a:pPr defTabSz="45720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Reshoring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act of bringing manufacturing and services back to the location from which they were originally outsourced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to the U.S. from overseas.</a:t>
            </a:r>
            <a:endParaRPr lang="hu-HU" dirty="0" smtClean="0"/>
          </a:p>
          <a:p>
            <a:pPr defTabSz="457200"/>
            <a:r>
              <a:rPr lang="en-US" baseline="0" dirty="0" smtClean="0"/>
              <a:t>As </a:t>
            </a:r>
            <a:r>
              <a:rPr lang="en-US" baseline="0" dirty="0" smtClean="0"/>
              <a:t>of 2016, reshoring has been a “drop in the bucket” </a:t>
            </a:r>
            <a:r>
              <a:rPr lang="hu-HU" baseline="0" dirty="0" smtClean="0"/>
              <a:t>(</a:t>
            </a:r>
            <a:r>
              <a:rPr lang="hu-HU" baseline="0" dirty="0" err="1" smtClean="0"/>
              <a:t>it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sufficient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expected</a:t>
            </a:r>
            <a:r>
              <a:rPr lang="hu-HU" baseline="0" dirty="0" smtClean="0"/>
              <a:t>) </a:t>
            </a:r>
            <a:r>
              <a:rPr lang="en-US" baseline="0" dirty="0" smtClean="0"/>
              <a:t>compared </a:t>
            </a:r>
            <a:r>
              <a:rPr lang="en-US" baseline="0" dirty="0" smtClean="0"/>
              <a:t>to many years of “offshoring” trends</a:t>
            </a:r>
            <a:r>
              <a:rPr lang="en-US" baseline="0" dirty="0" smtClean="0"/>
              <a:t>.</a:t>
            </a:r>
            <a:endParaRPr lang="hu-HU" baseline="0" dirty="0" smtClean="0"/>
          </a:p>
          <a:p>
            <a:pPr defTabSz="457200"/>
            <a:r>
              <a:rPr lang="en-US" baseline="0" dirty="0" smtClean="0"/>
              <a:t>Manufacturers bringing back the most jobs:</a:t>
            </a:r>
          </a:p>
          <a:p>
            <a:pPr marL="0" indent="0" defTabSz="457200">
              <a:buFontTx/>
              <a:buNone/>
            </a:pPr>
            <a:r>
              <a:rPr lang="en-US" baseline="0" dirty="0" smtClean="0"/>
              <a:t>	Walmart (China to US)</a:t>
            </a:r>
          </a:p>
          <a:p>
            <a:pPr marL="0" indent="0" defTabSz="457200">
              <a:buFontTx/>
              <a:buNone/>
            </a:pPr>
            <a:r>
              <a:rPr lang="en-US" baseline="0" dirty="0" smtClean="0"/>
              <a:t>	Ford (Mexico to US)</a:t>
            </a:r>
          </a:p>
          <a:p>
            <a:pPr marL="0" indent="0" defTabSz="457200">
              <a:buFontTx/>
              <a:buNone/>
            </a:pPr>
            <a:r>
              <a:rPr lang="en-US" baseline="0" dirty="0" smtClean="0"/>
              <a:t>	Boeing (worldwide to US)</a:t>
            </a:r>
          </a:p>
          <a:p>
            <a:pPr marL="0" indent="0" defTabSz="457200">
              <a:buFontTx/>
              <a:buNone/>
            </a:pPr>
            <a:r>
              <a:rPr lang="en-US" baseline="0" dirty="0" smtClean="0"/>
              <a:t>	General Electric (China, Mexico to US)</a:t>
            </a:r>
          </a:p>
          <a:p>
            <a:pPr marL="0" indent="0" defTabSz="457200">
              <a:buFontTx/>
              <a:buNone/>
            </a:pPr>
            <a:r>
              <a:rPr lang="en-US" baseline="0" dirty="0" smtClean="0"/>
              <a:t>	General Motors (Mexico, Canada to US)</a:t>
            </a:r>
          </a:p>
          <a:p>
            <a:pPr marL="0" indent="0" defTabSz="457200">
              <a:buFontTx/>
              <a:buNone/>
            </a:pPr>
            <a:r>
              <a:rPr lang="en-US" baseline="0" dirty="0" smtClean="0"/>
              <a:t>	Caterpillar (Japan, Mexico to US)</a:t>
            </a:r>
            <a:endParaRPr lang="en-US" dirty="0" smtClean="0"/>
          </a:p>
          <a:p>
            <a:pPr defTabSz="45720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286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r>
              <a:rPr lang="en-US" baseline="0" dirty="0" smtClean="0"/>
              <a:t>Certainly the gap that existed in 2010 between the US and China/EU has </a:t>
            </a:r>
            <a:r>
              <a:rPr lang="en-US" baseline="0" dirty="0" smtClean="0"/>
              <a:t>decreased</a:t>
            </a:r>
            <a:r>
              <a:rPr lang="hu-HU" baseline="0" dirty="0" smtClean="0"/>
              <a:t>,</a:t>
            </a:r>
          </a:p>
          <a:p>
            <a:pPr defTabSz="457200"/>
            <a:r>
              <a:rPr lang="en-US" baseline="0" dirty="0" smtClean="0"/>
              <a:t>as </a:t>
            </a:r>
            <a:r>
              <a:rPr lang="en-US" baseline="0" dirty="0" smtClean="0"/>
              <a:t>China continues to get stronger in its high technology manufacturing capabilities.</a:t>
            </a:r>
          </a:p>
          <a:p>
            <a:pPr defTabSz="457200"/>
            <a:endParaRPr lang="en-US" baseline="0" dirty="0" smtClean="0"/>
          </a:p>
          <a:p>
            <a:pPr defTabSz="45720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0434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72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4132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SME</a:t>
            </a:r>
            <a:r>
              <a:rPr lang="hu-HU" b="0" baseline="0" dirty="0" smtClean="0"/>
              <a:t>s</a:t>
            </a:r>
            <a:r>
              <a:rPr lang="en-US" b="0" baseline="0" dirty="0" smtClean="0"/>
              <a:t> </a:t>
            </a:r>
            <a:r>
              <a:rPr lang="hu-HU" b="0" baseline="0" dirty="0" err="1" smtClean="0"/>
              <a:t>are</a:t>
            </a:r>
            <a:r>
              <a:rPr lang="hu-HU" b="0" baseline="0" dirty="0" smtClean="0"/>
              <a:t> </a:t>
            </a:r>
            <a:r>
              <a:rPr lang="en-US" b="0" baseline="0" dirty="0" smtClean="0"/>
              <a:t>interested in entering the</a:t>
            </a:r>
            <a:r>
              <a:rPr lang="hu-HU" b="0" baseline="0" dirty="0" smtClean="0"/>
              <a:t> US</a:t>
            </a:r>
            <a:r>
              <a:rPr lang="en-US" b="0" baseline="0" dirty="0" smtClean="0"/>
              <a:t> market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face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the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following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challanges</a:t>
            </a:r>
            <a:r>
              <a:rPr lang="hu-HU" b="0" baseline="0" dirty="0" smtClean="0"/>
              <a:t>:</a:t>
            </a:r>
            <a:endParaRPr lang="en-US" b="0" dirty="0" smtClean="0"/>
          </a:p>
          <a:p>
            <a:r>
              <a:rPr lang="hu-HU" b="0" dirty="0" smtClean="0"/>
              <a:t>- </a:t>
            </a:r>
            <a:r>
              <a:rPr lang="pt-PT" b="0" baseline="0" dirty="0" smtClean="0"/>
              <a:t>US has the l</a:t>
            </a:r>
            <a:r>
              <a:rPr lang="pt-PT" b="0" dirty="0" smtClean="0"/>
              <a:t>argest market in</a:t>
            </a:r>
            <a:r>
              <a:rPr lang="pt-PT" b="0" baseline="0" dirty="0" smtClean="0"/>
              <a:t> the world, therefore, EU companies need to target specific regional markets.</a:t>
            </a:r>
          </a:p>
          <a:p>
            <a:pPr marL="0" indent="0">
              <a:buFontTx/>
              <a:buNone/>
            </a:pPr>
            <a:r>
              <a:rPr lang="hu-HU" b="0" baseline="0" dirty="0" smtClean="0"/>
              <a:t>- </a:t>
            </a:r>
            <a:r>
              <a:rPr lang="pt-PT" b="0" baseline="0" dirty="0" smtClean="0"/>
              <a:t>Geographical distance adds logistics costs</a:t>
            </a:r>
          </a:p>
          <a:p>
            <a:pPr marL="0" indent="0">
              <a:buFontTx/>
              <a:buNone/>
            </a:pPr>
            <a:r>
              <a:rPr lang="hu-HU" b="0" dirty="0" smtClean="0"/>
              <a:t>- </a:t>
            </a:r>
            <a:r>
              <a:rPr lang="pt-PT" b="0" dirty="0" smtClean="0"/>
              <a:t>Exchange</a:t>
            </a:r>
            <a:r>
              <a:rPr lang="pt-PT" b="0" baseline="0" dirty="0" smtClean="0"/>
              <a:t> Rate Fluctuations:</a:t>
            </a:r>
            <a:r>
              <a:rPr lang="hu-HU" b="0" baseline="0" dirty="0" smtClean="0"/>
              <a:t> </a:t>
            </a:r>
            <a:r>
              <a:rPr lang="en-US" b="0" dirty="0" smtClean="0"/>
              <a:t>The Dollar-</a:t>
            </a:r>
            <a:r>
              <a:rPr lang="en-US" b="0" baseline="0" dirty="0" smtClean="0"/>
              <a:t> Euro exchange rate is highly </a:t>
            </a:r>
            <a:r>
              <a:rPr lang="en-US" b="0" dirty="0" smtClean="0"/>
              <a:t>volatile </a:t>
            </a:r>
            <a:endParaRPr lang="hu-HU" b="0" dirty="0" smtClean="0"/>
          </a:p>
          <a:p>
            <a:pPr marL="0" indent="0">
              <a:buFontTx/>
              <a:buNone/>
            </a:pPr>
            <a:r>
              <a:rPr lang="hu-HU" b="0" baseline="0" dirty="0" smtClean="0"/>
              <a:t>- </a:t>
            </a:r>
            <a:r>
              <a:rPr lang="en-US" b="0" baseline="0" dirty="0" smtClean="0"/>
              <a:t>In the US, some state laws and regulations are enacted which are</a:t>
            </a:r>
            <a:r>
              <a:rPr lang="hu-HU" b="0" baseline="0" dirty="0" smtClean="0"/>
              <a:t> </a:t>
            </a:r>
            <a:r>
              <a:rPr lang="en-US" b="0" baseline="0" dirty="0" err="1" smtClean="0"/>
              <a:t>stri</a:t>
            </a:r>
            <a:r>
              <a:rPr lang="hu-HU" b="0" baseline="0" dirty="0" err="1" smtClean="0"/>
              <a:t>cter</a:t>
            </a:r>
            <a:r>
              <a:rPr lang="en-US" b="0" baseline="0" dirty="0" smtClean="0"/>
              <a:t> than the federal laws. In the EU, European laws are harmonized at the same level for all member states.</a:t>
            </a:r>
            <a:endParaRPr lang="pt-PT" b="0" dirty="0" smtClean="0"/>
          </a:p>
          <a:p>
            <a:pPr marL="171450" indent="-171450">
              <a:buFontTx/>
              <a:buChar char="-"/>
            </a:pPr>
            <a:r>
              <a:rPr lang="pt-PT" b="0" dirty="0" smtClean="0"/>
              <a:t>Strong </a:t>
            </a:r>
            <a:r>
              <a:rPr lang="pt-PT" b="0" dirty="0" smtClean="0"/>
              <a:t>competition</a:t>
            </a:r>
            <a:r>
              <a:rPr lang="pt-PT" b="0" baseline="0" dirty="0" smtClean="0"/>
              <a:t> leads to a </a:t>
            </a:r>
            <a:r>
              <a:rPr lang="pt-PT" b="0" dirty="0" smtClean="0"/>
              <a:t>saturated market since</a:t>
            </a:r>
            <a:r>
              <a:rPr lang="pt-PT" b="0" baseline="0" dirty="0" smtClean="0"/>
              <a:t> there are </a:t>
            </a:r>
            <a:r>
              <a:rPr lang="en-US" b="0" baseline="0" dirty="0" smtClean="0"/>
              <a:t>several competitors</a:t>
            </a:r>
            <a:r>
              <a:rPr lang="hu-HU" b="0" baseline="0" dirty="0" smtClean="0"/>
              <a:t>. </a:t>
            </a:r>
            <a:r>
              <a:rPr lang="hu-HU" b="0" baseline="0" dirty="0" err="1" smtClean="0"/>
              <a:t>For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example</a:t>
            </a:r>
            <a:r>
              <a:rPr lang="hu-HU" b="0" baseline="0" dirty="0" smtClean="0"/>
              <a:t> t</a:t>
            </a:r>
            <a:r>
              <a:rPr lang="en-US" b="0" dirty="0" smtClean="0"/>
              <a:t>he US market is oversaturated with retail </a:t>
            </a:r>
            <a:r>
              <a:rPr lang="en-US" b="0" dirty="0" smtClean="0"/>
              <a:t>space</a:t>
            </a:r>
            <a:endParaRPr lang="hu-HU" b="0" dirty="0" smtClean="0"/>
          </a:p>
          <a:p>
            <a:pPr marL="171450" indent="-171450">
              <a:buFontTx/>
              <a:buChar char="-"/>
            </a:pPr>
            <a:r>
              <a:rPr lang="hu-HU" b="0" dirty="0" err="1" smtClean="0"/>
              <a:t>Complex</a:t>
            </a:r>
            <a:r>
              <a:rPr lang="hu-HU" b="0" dirty="0" smtClean="0"/>
              <a:t> </a:t>
            </a:r>
            <a:r>
              <a:rPr lang="hu-HU" b="0" dirty="0" err="1" smtClean="0"/>
              <a:t>Tay</a:t>
            </a:r>
            <a:r>
              <a:rPr lang="hu-HU" b="0" baseline="0" dirty="0" smtClean="0"/>
              <a:t> System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A422A-5191-4D4A-BAE5-90BF8FF67899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59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PROJECTS\NEW PROJECTs 2014\NEARUS\ENRICH headers for  email\PPT_ENRICH-V2-01.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000" y="0"/>
            <a:ext cx="9180000" cy="7019269"/>
          </a:xfrm>
          <a:prstGeom prst="rect">
            <a:avLst/>
          </a:prstGeom>
          <a:noFill/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57686" y="928670"/>
            <a:ext cx="4786314" cy="1114436"/>
          </a:xfrm>
          <a:prstGeom prst="rect">
            <a:avLst/>
          </a:prstGeom>
          <a:noFill/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altLang="en-US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eaLnBrk="1" hangingPunct="1">
              <a:buFontTx/>
              <a:buNone/>
            </a:pPr>
            <a:r>
              <a:rPr lang="en-GB" dirty="0" smtClean="0"/>
              <a:t>&lt;Event&gt; &lt;Date&gt; &lt;Location&gt;</a:t>
            </a:r>
          </a:p>
          <a:p>
            <a:pPr algn="l" eaLnBrk="1" hangingPunct="1">
              <a:buFontTx/>
              <a:buNone/>
            </a:pPr>
            <a:r>
              <a:rPr lang="en-GB" dirty="0" smtClean="0"/>
              <a:t>&lt;Speaker&gt;, &lt;Organisation&gt;</a:t>
            </a:r>
          </a:p>
          <a:p>
            <a:pPr algn="l" eaLnBrk="1" hangingPunct="1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74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204496"/>
          </a:solidFill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57158" y="1357298"/>
            <a:ext cx="8429684" cy="4357718"/>
          </a:xfrm>
        </p:spPr>
        <p:txBody>
          <a:bodyPr>
            <a:normAutofit/>
          </a:bodyPr>
          <a:lstStyle>
            <a:lvl1pPr marL="174625" indent="-174625">
              <a:buFont typeface="Arial" pitchFamily="34" charset="0"/>
              <a:buChar char="•"/>
              <a:defRPr sz="2400" b="1">
                <a:solidFill>
                  <a:srgbClr val="214097"/>
                </a:solidFill>
              </a:defRPr>
            </a:lvl1pPr>
            <a:lvl2pPr marL="719138" indent="-261938">
              <a:buFont typeface="Courier New" pitchFamily="49" charset="0"/>
              <a:buChar char="o"/>
              <a:defRPr sz="2200"/>
            </a:lvl2pPr>
            <a:lvl3pPr marL="1077913" indent="-163513">
              <a:buFont typeface="Wingdings" pitchFamily="2" charset="2"/>
              <a:buChar char="§"/>
              <a:defRPr sz="2000">
                <a:solidFill>
                  <a:srgbClr val="214097"/>
                </a:solidFill>
              </a:defRPr>
            </a:lvl3pPr>
            <a:lvl4pPr marL="1524000" indent="-152400">
              <a:buFont typeface="Wingdings" pitchFamily="2" charset="2"/>
              <a:buChar char="§"/>
              <a:defRPr sz="1800"/>
            </a:lvl4pPr>
            <a:lvl5pP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784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rgbClr val="204496"/>
          </a:solidFill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36"/>
          <p:cNvSpPr>
            <a:spLocks noGrp="1"/>
          </p:cNvSpPr>
          <p:nvPr>
            <p:ph sz="quarter" idx="11"/>
          </p:nvPr>
        </p:nvSpPr>
        <p:spPr>
          <a:xfrm>
            <a:off x="709613" y="2071688"/>
            <a:ext cx="5262562" cy="31829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044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</p:txBody>
      </p:sp>
      <p:sp>
        <p:nvSpPr>
          <p:cNvPr id="9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6743733" y="2068007"/>
            <a:ext cx="2146300" cy="1216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6741150" y="3982423"/>
            <a:ext cx="2146300" cy="1216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60309F-B662-4DA2-819A-3D6F262AD4E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 dirty="0">
              <a:solidFill>
                <a:srgbClr val="3F3F3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78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43230" cy="38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60309F-B662-4DA2-819A-3D6F262AD4E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 dirty="0">
              <a:solidFill>
                <a:srgbClr val="3F3F3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143372" y="1428736"/>
            <a:ext cx="3043230" cy="38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2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FE1DF-A89D-E14E-9F73-80CC7C415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7DD275B-82A1-40F9-BA2E-AE570DE9015B}"/>
              </a:ext>
            </a:extLst>
          </p:cNvPr>
          <p:cNvSpPr/>
          <p:nvPr userDrawn="1"/>
        </p:nvSpPr>
        <p:spPr>
          <a:xfrm>
            <a:off x="0" y="6066000"/>
            <a:ext cx="9144000" cy="792000"/>
          </a:xfrm>
          <a:prstGeom prst="rect">
            <a:avLst/>
          </a:prstGeom>
          <a:solidFill>
            <a:srgbClr val="20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C:\Users\Babis\Desktop\nearus powerpoint templates of enrich china and enrich\LogoENRICHUSA-kit\LogoENRICHUSA-kit\logo-ENRICH-USA-Color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142852"/>
            <a:ext cx="1791383" cy="792000"/>
          </a:xfrm>
          <a:prstGeom prst="rect">
            <a:avLst/>
          </a:prstGeom>
          <a:noFill/>
        </p:spPr>
      </p:pic>
      <p:sp>
        <p:nvSpPr>
          <p:cNvPr id="13" name="TextBox 8"/>
          <p:cNvSpPr txBox="1"/>
          <p:nvPr userDrawn="1"/>
        </p:nvSpPr>
        <p:spPr>
          <a:xfrm>
            <a:off x="228599" y="6399324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109D20-3EF8-4E3A-9080-C7A88128FCDD}" type="slidenum">
              <a:rPr lang="en-GB" sz="1100" b="1" smtClean="0">
                <a:solidFill>
                  <a:schemeClr val="bg1"/>
                </a:solidFill>
              </a:rPr>
              <a:pPr algn="r"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C:\Users\Babis\Desktop\ENRICH LOGOS-partners-01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353414" y="6066000"/>
            <a:ext cx="2790586" cy="792000"/>
          </a:xfrm>
          <a:prstGeom prst="rect">
            <a:avLst/>
          </a:prstGeom>
          <a:noFill/>
        </p:spPr>
      </p:pic>
      <p:sp>
        <p:nvSpPr>
          <p:cNvPr id="25" name="Title Placeholder 24"/>
          <p:cNvSpPr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1" name="TextBox 8"/>
          <p:cNvSpPr txBox="1"/>
          <p:nvPr userDrawn="1"/>
        </p:nvSpPr>
        <p:spPr>
          <a:xfrm>
            <a:off x="928662" y="6382100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dirty="0" smtClean="0">
                <a:solidFill>
                  <a:schemeClr val="bg1"/>
                </a:solidFill>
              </a:rPr>
              <a:t>www.enrich-usa.eu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1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67" r:id="rId4"/>
    <p:sldLayoutId id="2147483668" r:id="rId5"/>
    <p:sldLayoutId id="2147483672" r:id="rId6"/>
    <p:sldLayoutId id="2147483674" r:id="rId7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5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457200" marR="0" indent="0" algn="just" defTabSz="914400" rtl="0" eaLnBrk="1" fontAlgn="auto" latinLnBrk="0" hangingPunct="1">
        <a:lnSpc>
          <a:spcPct val="15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14400" marR="0" indent="0" algn="just" defTabSz="914400" rtl="0" eaLnBrk="1" fontAlgn="auto" latinLnBrk="0" hangingPunct="1">
        <a:lnSpc>
          <a:spcPct val="15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371600" marR="0" indent="0" algn="just" defTabSz="914400" rtl="0" eaLnBrk="1" fontAlgn="auto" latinLnBrk="0" hangingPunct="1">
        <a:lnSpc>
          <a:spcPct val="15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828800" marR="0" indent="0" algn="just" defTabSz="914400" rtl="0" eaLnBrk="1" fontAlgn="auto" latinLnBrk="0" hangingPunct="1">
        <a:lnSpc>
          <a:spcPct val="15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isd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usa@enrichcentres.eu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hyperlink" Target="http://www.rcisd.eu/" TargetMode="External"/><Relationship Id="rId4" Type="http://schemas.openxmlformats.org/officeDocument/2006/relationships/hyperlink" Target="http://www.enrich-usa.eu/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pt/imgres?imgurl=http://www.fededtv.com/images/bg_capital.gif&amp;imgrefurl=http://www.fededtv.com/legislative.cfm&amp;h=334&amp;w=252&amp;sz=39&amp;tbnid=9tPRDkhc13oJ:&amp;tbnh=114&amp;tbnw=86&amp;start=20&amp;prev=/images?q=US+Capital+building&amp;hl=pt-PT&amp;lr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0835B08-B0FD-410E-A4C6-75A07FBE6187}"/>
              </a:ext>
            </a:extLst>
          </p:cNvPr>
          <p:cNvSpPr txBox="1">
            <a:spLocks/>
          </p:cNvSpPr>
          <p:nvPr/>
        </p:nvSpPr>
        <p:spPr>
          <a:xfrm>
            <a:off x="4305474" y="764704"/>
            <a:ext cx="478631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>
              <a:lnSpc>
                <a:spcPct val="100000"/>
              </a:lnSpc>
            </a:pPr>
            <a:r>
              <a:rPr lang="en-US" altLang="en-US" b="1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US </a:t>
            </a:r>
            <a:r>
              <a:rPr lang="en-US" altLang="en-US" b="1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Market at a </a:t>
            </a:r>
            <a:r>
              <a:rPr lang="en-US" altLang="en-US" b="1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glance</a:t>
            </a:r>
            <a:r>
              <a:rPr lang="hu-HU" altLang="en-US" b="1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hu-HU" altLang="en-US" b="1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&amp; </a:t>
            </a:r>
            <a:r>
              <a:rPr lang="en-US" altLang="en-US" b="1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Main challenges and opportunities in the US market</a:t>
            </a:r>
            <a:endParaRPr lang="hu-HU" altLang="en-US" b="1" dirty="0">
              <a:solidFill>
                <a:prstClr val="white">
                  <a:lumMod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 algn="l" defTabSz="457200">
              <a:lnSpc>
                <a:spcPct val="100000"/>
              </a:lnSpc>
            </a:pPr>
            <a:r>
              <a:rPr lang="hu-HU" altLang="en-US" sz="14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							        </a:t>
            </a:r>
          </a:p>
          <a:p>
            <a:pPr lvl="0" algn="l" defTabSz="457200">
              <a:lnSpc>
                <a:spcPct val="100000"/>
              </a:lnSpc>
            </a:pPr>
            <a:r>
              <a:rPr lang="hu-HU" altLang="en-US" sz="14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hu-HU" altLang="en-US" sz="14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						        Ildikó Dorogi</a:t>
            </a:r>
            <a:endParaRPr lang="en-US" altLang="en-US" sz="1400" dirty="0">
              <a:solidFill>
                <a:prstClr val="white">
                  <a:lumMod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 algn="r" defTabSz="457200">
              <a:lnSpc>
                <a:spcPct val="100000"/>
              </a:lnSpc>
            </a:pPr>
            <a:r>
              <a:rPr lang="hu-HU" altLang="en-US" sz="14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International </a:t>
            </a:r>
            <a:r>
              <a:rPr lang="hu-HU" altLang="en-US" sz="1400" dirty="0" err="1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Expert</a:t>
            </a:r>
            <a:endParaRPr lang="en-US" altLang="en-US" sz="1400" dirty="0">
              <a:solidFill>
                <a:prstClr val="white">
                  <a:lumMod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 algn="r" defTabSz="457200">
              <a:lnSpc>
                <a:spcPct val="100000"/>
              </a:lnSpc>
            </a:pPr>
            <a:r>
              <a:rPr lang="en-US" altLang="en-US" sz="14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Regional Centre for Information and Scientific </a:t>
            </a:r>
            <a:r>
              <a:rPr lang="en-US" altLang="en-US" sz="14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Development</a:t>
            </a:r>
            <a:r>
              <a:rPr lang="hu-HU" altLang="en-US" sz="14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altLang="en-US" sz="14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3"/>
              </a:rPr>
              <a:t>www.rcisd.eu</a:t>
            </a:r>
            <a:r>
              <a:rPr lang="en-US" altLang="en-US" sz="14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altLang="en-US" sz="1400" dirty="0">
              <a:solidFill>
                <a:prstClr val="white">
                  <a:lumMod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2" descr="Regional Centre for Information and Scientific Development Lt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31" y="111285"/>
            <a:ext cx="1833810" cy="50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10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pt-PT" sz="3100" dirty="0" smtClean="0">
                <a:solidFill>
                  <a:prstClr val="white"/>
                </a:solidFill>
                <a:ea typeface="+mn-ea"/>
                <a:cs typeface="+mn-cs"/>
              </a:rPr>
              <a:t>I. Challenges &amp; Opportunities</a:t>
            </a: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3682" y="1440208"/>
            <a:ext cx="8345180" cy="4783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2000" y="5789049"/>
            <a:ext cx="6008687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altLang="pt-P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anose="020B0604020202020204" pitchFamily="34" charset="0"/>
              </a:rPr>
              <a:t>Sources: U.S. Census Bureau 2015</a:t>
            </a:r>
            <a:r>
              <a:rPr lang="en-US" altLang="pt-P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anose="020B0604020202020204" pitchFamily="34" charset="0"/>
              </a:rPr>
              <a:t>; World Fact Book, CIA, 2016; </a:t>
            </a:r>
            <a:r>
              <a:rPr lang="en-US" altLang="pt-P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anose="020B0604020202020204" pitchFamily="34" charset="0"/>
              </a:rPr>
              <a:t>Bureau of Labor statistics 2017</a:t>
            </a:r>
            <a:endParaRPr lang="en-US" altLang="pt-PT" sz="9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68616" y="1553750"/>
            <a:ext cx="8329305" cy="611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</a:t>
            </a:r>
            <a:r>
              <a:rPr lang="en-US" altLang="pt-PT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Challenges </a:t>
            </a:r>
            <a:endParaRPr lang="en-US" altLang="pt-PT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altLang="pt-PT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endParaRPr lang="en-US" altLang="pt-PT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41396" y="2121376"/>
            <a:ext cx="7696200" cy="4218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Size of the Market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–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Normally need to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identify target regional markets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Geographical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Distance From the Market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– Adds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supply chain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costs 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Time Zone Differences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– 5 to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10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hour difference depending on the regions involved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Exchange Rate Fluctuations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–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Euro to Dollar in the last 12 months: + 8%; last 5 years: +16%</a:t>
            </a:r>
            <a:endParaRPr lang="en-US" altLang="pt-PT" sz="15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Local 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Laws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and 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Regulations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- Challenges with regulations, testing, and standards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Strong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Competition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–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Saturated market (products and services)</a:t>
            </a:r>
            <a:endParaRPr lang="hu-H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Complex Tax System </a:t>
            </a:r>
            <a:r>
              <a:rPr lang="pt-PT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–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Taxes on services and products can be imposed by both the US federal government and individual states, counties and cities</a:t>
            </a:r>
            <a:endParaRPr lang="pt-PT" altLang="pt-PT" sz="15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endParaRPr lang="en-US" altLang="pt-PT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11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pt-PT" sz="3100" dirty="0" smtClean="0">
                <a:solidFill>
                  <a:prstClr val="white"/>
                </a:solidFill>
                <a:ea typeface="+mn-ea"/>
                <a:cs typeface="+mn-cs"/>
              </a:rPr>
              <a:t>I. Challenges &amp; Opportunities</a:t>
            </a: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3682" y="1440208"/>
            <a:ext cx="8345180" cy="4783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96046" y="1582778"/>
            <a:ext cx="8329305" cy="611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Opportunities 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endParaRPr lang="en-US" altLang="pt-PT" sz="16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altLang="pt-PT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endParaRPr lang="en-US" altLang="pt-PT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75620" y="2034156"/>
            <a:ext cx="7696200" cy="388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Large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ingle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arket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Largest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consumer market with a GDP of $18 trillion and 325 million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people</a:t>
            </a:r>
            <a:endParaRPr lang="en-US" altLang="pt-PT" sz="15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One 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Common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anguage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–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Although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Spanish can be important in specific regional markets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Common General Culture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– Common spending trends by demographic 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Economically and Politically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table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- Ranked among the first 30 countries with the lowest regional political risk in the world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Access to Global Supply Chain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- Can lead to doing business with other markets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Low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verage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ariffs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EU-US low average tariffs (under 3%)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pt-PT" sz="1500" b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altLang="pt-PT" sz="15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endParaRPr lang="en-US" altLang="pt-PT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12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pt-PT" sz="3100" dirty="0" smtClean="0">
                <a:solidFill>
                  <a:prstClr val="white"/>
                </a:solidFill>
                <a:ea typeface="+mn-ea"/>
                <a:cs typeface="+mn-cs"/>
              </a:rPr>
              <a:t>I. Challenges &amp; Opportunities</a:t>
            </a: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3682" y="1440208"/>
            <a:ext cx="8345180" cy="4783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1637" y="1858552"/>
            <a:ext cx="8329305" cy="611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Potential </a:t>
            </a:r>
            <a:r>
              <a:rPr lang="en-US" altLang="pt-PT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Opportunities</a:t>
            </a:r>
            <a:r>
              <a:rPr lang="en-US" altLang="pt-PT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pt-PT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Product/service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dependent (requiring market analysis)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endParaRPr lang="en-US" altLang="pt-PT" sz="16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altLang="pt-PT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endParaRPr lang="en-US" altLang="pt-PT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48190" y="2309931"/>
            <a:ext cx="7696200" cy="388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Technologically Advanced Economy –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Business opportunities in new areas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Comprehensive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ntellectual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roperty </a:t>
            </a: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(IP) </a:t>
            </a: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Laws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Strong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legal enforcement against infringement, offering a high standard of protection for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IPR</a:t>
            </a:r>
            <a:endParaRPr lang="en-US" altLang="pt-PT" sz="15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Product Certification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- Certain </a:t>
            </a:r>
            <a:r>
              <a:rPr lang="en-US" alt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products can be tested and certified for the US market by private industry </a:t>
            </a:r>
            <a:r>
              <a:rPr lang="en-US" alt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organizations</a:t>
            </a:r>
            <a:endParaRPr lang="en-US" altLang="pt-PT" sz="15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altLang="pt-PT" sz="15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endParaRPr lang="en-US" altLang="pt-PT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13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pt-PT" sz="3100" dirty="0" smtClean="0">
                <a:solidFill>
                  <a:prstClr val="white"/>
                </a:solidFill>
                <a:ea typeface="+mn-ea"/>
                <a:cs typeface="+mn-cs"/>
              </a:rPr>
              <a:t>II. Consumer Products Perspective</a:t>
            </a: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3682" y="1440208"/>
            <a:ext cx="6460593" cy="4783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7310" y="1630656"/>
            <a:ext cx="5806966" cy="248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US is </a:t>
            </a:r>
            <a:r>
              <a:rPr 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world leader in consumer products market research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product innovation, manufacturing, and branding and marketing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hu-H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endParaRPr lang="pt-PT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2015, the U.S. </a:t>
            </a:r>
            <a:r>
              <a:rPr 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consumer goods market was the largest in the world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estimated at $446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billion</a:t>
            </a:r>
            <a:endParaRPr lang="hu-H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pt-PT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53460" y="5555841"/>
            <a:ext cx="5399087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altLang="pt-P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</a:t>
            </a:r>
            <a:r>
              <a:rPr lang="en-US" altLang="pt-PT" sz="900" dirty="0">
                <a:latin typeface="Arial" panose="020B0604020202020204" pitchFamily="34" charset="0"/>
                <a:cs typeface="Arial" panose="020B0604020202020204" pitchFamily="34" charset="0"/>
              </a:rPr>
              <a:t>: USA.GOV  </a:t>
            </a:r>
            <a:r>
              <a:rPr lang="en-US" altLang="pt-P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pt-PT" sz="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99" y="2155224"/>
            <a:ext cx="1992926" cy="21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14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pt-PT" sz="3100" dirty="0" smtClean="0">
                <a:solidFill>
                  <a:prstClr val="white"/>
                </a:solidFill>
                <a:ea typeface="+mn-ea"/>
                <a:cs typeface="+mn-cs"/>
              </a:rPr>
              <a:t>II. Consumer Products Perspective</a:t>
            </a: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05068" y="1756617"/>
            <a:ext cx="6782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US market is highly saturated in terms of Consumer 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Products, therefore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pt-PT" sz="16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product </a:t>
            </a:r>
            <a:r>
              <a:rPr lang="pt-PT" sz="16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differentiation and product marketing </a:t>
            </a:r>
            <a:r>
              <a:rPr lang="pt-PT" sz="16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are key factors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2786" y="5195050"/>
            <a:ext cx="163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 descr="Resultado de imagem para product differentiation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84" y="2880159"/>
            <a:ext cx="2780966" cy="27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93076" y="1564113"/>
            <a:ext cx="6894399" cy="1223963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pt-PT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8911" y="3045635"/>
            <a:ext cx="254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PT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Product Differentiation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6812" y="3739751"/>
            <a:ext cx="254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PT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Segmentation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8236" y="4011053"/>
            <a:ext cx="2545678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PT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Branding/Marketing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8802" y="4674148"/>
            <a:ext cx="254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PT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Product Design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3962" y="5194397"/>
            <a:ext cx="254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PT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Service Quality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5678" y="5215541"/>
            <a:ext cx="254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PT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Product Quality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3753" y="4073881"/>
            <a:ext cx="254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PT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Certification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3663" y="4535546"/>
            <a:ext cx="254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PT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Labelling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4765" y="5300556"/>
            <a:ext cx="254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PT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Packaging</a:t>
            </a:r>
          </a:p>
        </p:txBody>
      </p:sp>
    </p:spTree>
    <p:extLst>
      <p:ext uri="{BB962C8B-B14F-4D97-AF65-F5344CB8AC3E}">
        <p14:creationId xmlns:p14="http://schemas.microsoft.com/office/powerpoint/2010/main" val="4132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15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pt-PT" sz="3100" dirty="0" smtClean="0">
                <a:solidFill>
                  <a:prstClr val="white"/>
                </a:solidFill>
                <a:ea typeface="+mn-ea"/>
                <a:cs typeface="+mn-cs"/>
              </a:rPr>
              <a:t>II. Consumer Products Perspective</a:t>
            </a: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3682" y="1440208"/>
            <a:ext cx="8345180" cy="4783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50000"/>
              </a:lnSpc>
              <a:buSzPct val="100000"/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SMEs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are essential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drivers of </a:t>
            </a:r>
            <a:r>
              <a:rPr lang="en-US" sz="18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innovation and growth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and represent a significant share of the </a:t>
            </a:r>
            <a:r>
              <a:rPr lang="en-US" sz="18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US imports     </a:t>
            </a:r>
          </a:p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352" y="1483203"/>
            <a:ext cx="7790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822" y="2370728"/>
            <a:ext cx="8096090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pt-PT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SMEs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865188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SMEs represent a significant segment of the exporting community and of the value of total US imports.</a:t>
            </a: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865188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SMEs in many sectors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can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only supply small regions of the US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market.</a:t>
            </a: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865188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level of exporting activity increases with firm size.</a:t>
            </a:r>
          </a:p>
          <a:p>
            <a:pPr marL="865188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Online sales channel is emerging as the key enabler for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SMEs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exporting to the US.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pt-PT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15145" y="5083952"/>
            <a:ext cx="400641" cy="336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2492" y="5539552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Regional Market Perspective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43113" y="1514026"/>
            <a:ext cx="7924799" cy="756562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06459" y="532436"/>
            <a:ext cx="5586810" cy="474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rPr>
              <a:t>16</a:t>
            </a:r>
          </a:p>
          <a:p>
            <a:pPr algn="r"/>
            <a:endParaRPr lang="en-US" sz="1200" dirty="0">
              <a:solidFill>
                <a:schemeClr val="bg1"/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Various ways to stay informed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16" y="3935947"/>
            <a:ext cx="8429684" cy="12918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hu-HU" sz="1400" dirty="0">
              <a:solidFill>
                <a:srgbClr val="20449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General Enquiries:</a:t>
            </a:r>
            <a:r>
              <a:rPr lang="hu-HU" sz="14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0" indent="0" algn="ctr">
              <a:buNone/>
            </a:pPr>
            <a:r>
              <a:rPr lang="hu-HU" sz="1400" dirty="0" err="1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3"/>
              </a:rPr>
              <a:t>usa</a:t>
            </a:r>
            <a:r>
              <a:rPr lang="hu-HU" sz="14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3"/>
              </a:rPr>
              <a:t>@</a:t>
            </a:r>
            <a:r>
              <a:rPr lang="hu-HU" sz="1400" dirty="0" err="1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3"/>
              </a:rPr>
              <a:t>enrichcentres.eu</a:t>
            </a:r>
            <a:r>
              <a:rPr lang="hu-HU" sz="14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 | 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4"/>
              </a:rPr>
              <a:t>www.</a:t>
            </a:r>
            <a:r>
              <a:rPr lang="hu-HU" sz="1400" dirty="0" err="1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4"/>
              </a:rPr>
              <a:t>usa</a:t>
            </a:r>
            <a:r>
              <a:rPr lang="hu-HU" sz="14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4"/>
              </a:rPr>
              <a:t>.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4"/>
              </a:rPr>
              <a:t>enrich</a:t>
            </a:r>
            <a:r>
              <a:rPr lang="hu-HU" sz="1400" dirty="0" err="1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4"/>
              </a:rPr>
              <a:t>centres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4"/>
              </a:rPr>
              <a:t>.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4"/>
              </a:rPr>
              <a:t>eu</a:t>
            </a:r>
            <a:endParaRPr lang="de-DE" sz="1400" dirty="0">
              <a:solidFill>
                <a:prstClr val="white">
                  <a:lumMod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/>
          <a:srcRect l="36212" t="64766" r="14579" b="25391"/>
          <a:stretch/>
        </p:blipFill>
        <p:spPr>
          <a:xfrm>
            <a:off x="-36512" y="5013177"/>
            <a:ext cx="9289032" cy="1044730"/>
          </a:xfrm>
          <a:prstGeom prst="rect">
            <a:avLst/>
          </a:prstGeom>
        </p:spPr>
      </p:pic>
      <p:pic>
        <p:nvPicPr>
          <p:cNvPr id="7169" name="Picture 1" descr="color-twitter-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olor-facebook-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olor-linkedin-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lor-link-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60790" y="1335181"/>
            <a:ext cx="778720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de-DE" sz="2800" b="1" kern="0" dirty="0">
                <a:solidFill>
                  <a:srgbClr val="1F4099"/>
                </a:solidFill>
                <a:latin typeface="Helvetica" charset="0"/>
                <a:ea typeface="Helvetica" charset="0"/>
                <a:cs typeface="Helvetica" charset="0"/>
              </a:rPr>
              <a:t>Thank you</a:t>
            </a:r>
            <a:r>
              <a:rPr lang="de-DE" sz="2800" b="1" kern="0" dirty="0" smtClean="0">
                <a:solidFill>
                  <a:srgbClr val="1F4099"/>
                </a:solidFill>
                <a:latin typeface="Helvetica" charset="0"/>
                <a:ea typeface="Helvetica" charset="0"/>
                <a:cs typeface="Helvetica" charset="0"/>
              </a:rPr>
              <a:t>!</a:t>
            </a:r>
            <a:endParaRPr lang="de-DE" sz="2800" kern="0" dirty="0" smtClean="0">
              <a:solidFill>
                <a:srgbClr val="1F4099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defTabSz="914400">
              <a:spcBef>
                <a:spcPct val="50000"/>
              </a:spcBef>
              <a:defRPr/>
            </a:pPr>
            <a:endParaRPr lang="pt-PT" sz="1600" b="1" kern="0" dirty="0" smtClean="0">
              <a:solidFill>
                <a:prstClr val="black">
                  <a:lumMod val="65000"/>
                  <a:lumOff val="35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 algn="ctr" defTabSz="457200">
              <a:lnSpc>
                <a:spcPct val="100000"/>
              </a:lnSpc>
            </a:pPr>
            <a:r>
              <a:rPr lang="hu-HU" altLang="en-US" sz="1600" b="1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Ildikó Dorogi</a:t>
            </a:r>
          </a:p>
          <a:p>
            <a:pPr lvl="0" algn="ctr" defTabSz="457200">
              <a:lnSpc>
                <a:spcPct val="100000"/>
              </a:lnSpc>
            </a:pPr>
            <a:r>
              <a:rPr lang="hu-HU" altLang="en-US" sz="16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International </a:t>
            </a:r>
            <a:r>
              <a:rPr lang="hu-HU" altLang="en-US" sz="1600" dirty="0" err="1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Expert</a:t>
            </a:r>
            <a:endParaRPr lang="en-US" altLang="en-US" sz="1600" dirty="0">
              <a:solidFill>
                <a:prstClr val="white">
                  <a:lumMod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 algn="ctr" defTabSz="457200">
              <a:lnSpc>
                <a:spcPct val="100000"/>
              </a:lnSpc>
            </a:pP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Regional Centre </a:t>
            </a:r>
            <a:r>
              <a:rPr lang="en-US" altLang="en-US" sz="16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for</a:t>
            </a:r>
            <a:r>
              <a:rPr lang="hu-HU" altLang="en-US" sz="16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16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Information </a:t>
            </a: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and Scientific </a:t>
            </a:r>
            <a:r>
              <a:rPr lang="en-US" altLang="en-US" sz="16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Development</a:t>
            </a:r>
            <a:endParaRPr lang="hu-HU" altLang="en-US" sz="1600" dirty="0">
              <a:solidFill>
                <a:prstClr val="white">
                  <a:lumMod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 algn="ctr" defTabSz="457200">
              <a:lnSpc>
                <a:spcPct val="100000"/>
              </a:lnSpc>
            </a:pPr>
            <a:r>
              <a:rPr lang="en-US" altLang="en-US" sz="16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  <a:hlinkClick r:id="rId10"/>
              </a:rPr>
              <a:t>www.rcisd.eu</a:t>
            </a:r>
            <a:r>
              <a:rPr lang="en-US" altLang="en-US" sz="16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altLang="en-US" sz="1600" dirty="0">
              <a:solidFill>
                <a:prstClr val="white">
                  <a:lumMod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5" name="Picture 2" descr="Regional Centre for Information and Scientific Development Ltd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99" y="3545243"/>
            <a:ext cx="1833810" cy="50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1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pt-PT" sz="3100" dirty="0" smtClean="0">
                <a:solidFill>
                  <a:prstClr val="white"/>
                </a:solidFill>
                <a:ea typeface="+mn-ea"/>
                <a:cs typeface="+mn-cs"/>
              </a:rPr>
              <a:t>I. General Points</a:t>
            </a: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3682" y="1440208"/>
            <a:ext cx="8345180" cy="4783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1557339"/>
            <a:ext cx="7315200" cy="4118248"/>
          </a:xfrm>
          <a:prstGeom prst="rect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PT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5421" y="1557338"/>
            <a:ext cx="6792057" cy="346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SzPct val="100000"/>
            </a:pPr>
            <a:r>
              <a:rPr lang="en-US" alt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 Points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9,826,675 </a:t>
            </a:r>
            <a:r>
              <a:rPr lang="en-US" altLang="pt-PT" sz="16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sq</a:t>
            </a:r>
            <a:r>
              <a:rPr lang="en-US" altLang="pt-PT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km, 2 ½ times the size of Western Europe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Most technology powerful country in the  world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325 million population (2016)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GDP of $18.56 trillion (2016)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GDP per capita  (purchasing power) of about $57,300 (2016)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Unemployment</a:t>
            </a:r>
            <a:r>
              <a:rPr lang="hu-HU" alt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u-HU" alt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Rate</a:t>
            </a:r>
            <a:r>
              <a:rPr lang="en-US" alt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4.1% (Sept, 2017)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altLang="pt-PT" sz="1100" dirty="0">
              <a:solidFill>
                <a:schemeClr val="accent2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2000" y="5789049"/>
            <a:ext cx="6008687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altLang="pt-P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anose="020B0604020202020204" pitchFamily="34" charset="0"/>
              </a:rPr>
              <a:t>Sources: U.S. Census Bureau 2015</a:t>
            </a:r>
            <a:r>
              <a:rPr lang="en-US" altLang="pt-P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anose="020B0604020202020204" pitchFamily="34" charset="0"/>
              </a:rPr>
              <a:t>; World Fact Book, CIA, 2016; </a:t>
            </a:r>
            <a:r>
              <a:rPr lang="en-US" altLang="pt-P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anose="020B0604020202020204" pitchFamily="34" charset="0"/>
              </a:rPr>
              <a:t>Bureau of Labor statistics 2017</a:t>
            </a:r>
            <a:endParaRPr lang="en-US" altLang="pt-PT" sz="9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 descr="bg_capit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7848" y="4149080"/>
            <a:ext cx="1348559" cy="178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292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pt-PT" sz="3100" dirty="0" smtClean="0">
                <a:solidFill>
                  <a:prstClr val="white"/>
                </a:solidFill>
                <a:ea typeface="+mn-ea"/>
                <a:cs typeface="+mn-cs"/>
              </a:rPr>
              <a:t>II. Population Trends</a:t>
            </a: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PT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3682" y="1127314"/>
            <a:ext cx="8345180" cy="4783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404" y="1634222"/>
            <a:ext cx="5686261" cy="427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65420" y="1124744"/>
            <a:ext cx="5743575" cy="896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anose="020B0604020202020204" pitchFamily="34" charset="0"/>
              </a:rPr>
              <a:t>Population</a:t>
            </a:r>
            <a:r>
              <a:rPr lang="en-US" altLang="pt-PT" sz="1600" b="1" dirty="0" smtClean="0">
                <a:latin typeface="Helvetica" pitchFamily="34" charset="0"/>
                <a:cs typeface="Arial" panose="020B0604020202020204" pitchFamily="34" charset="0"/>
              </a:rPr>
              <a:t> </a:t>
            </a:r>
            <a:r>
              <a:rPr lang="en-US" alt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Concentrations</a:t>
            </a:r>
            <a:endParaRPr lang="en-US" altLang="pt-PT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white"/>
                </a:solidFill>
              </a:rPr>
              <a:t>III. Gross Domestic Product Trends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686720" y="1357313"/>
            <a:ext cx="5770561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9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t-PT" dirty="0" smtClean="0">
                <a:solidFill>
                  <a:prstClr val="white"/>
                </a:solidFill>
              </a:rPr>
              <a:t>IV. How Healthy is the Market</a:t>
            </a:r>
            <a:br>
              <a:rPr lang="pt-PT" dirty="0" smtClean="0">
                <a:solidFill>
                  <a:prstClr val="white"/>
                </a:solidFill>
              </a:rPr>
            </a:br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5420" y="1437638"/>
            <a:ext cx="5743575" cy="5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PT" alt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anose="020B0604020202020204" pitchFamily="34" charset="0"/>
              </a:rPr>
              <a:t>Investment</a:t>
            </a:r>
            <a:endParaRPr lang="en-US" altLang="pt-PT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anose="020B0604020202020204" pitchFamily="34" charset="0"/>
              </a:rPr>
              <a:t> </a:t>
            </a:r>
            <a:endParaRPr lang="en-US" altLang="pt-PT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hu-HU" alt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anose="020B0604020202020204" pitchFamily="34" charset="0"/>
              </a:rPr>
              <a:t> </a:t>
            </a:r>
            <a:endParaRPr lang="en-US" altLang="pt-PT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2" descr="Graph of U.S. Net International Investment Position at Yeare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1"/>
          <a:stretch/>
        </p:blipFill>
        <p:spPr bwMode="auto">
          <a:xfrm>
            <a:off x="591070" y="1979763"/>
            <a:ext cx="5380037" cy="34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27763" y="2133604"/>
            <a:ext cx="2447925" cy="2592387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pt-PT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64741" y="2179095"/>
            <a:ext cx="2452687" cy="254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pt-P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Foreign Direct Investment (billions USD, 2015</a:t>
            </a:r>
            <a:r>
              <a:rPr lang="en-US" alt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altLang="pt-PT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pt-P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Europe (2,162)</a:t>
            </a:r>
          </a:p>
          <a:p>
            <a:pPr marL="2286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pt-P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UK (484)</a:t>
            </a:r>
          </a:p>
          <a:p>
            <a:pPr marL="2286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pt-P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Asia and Pacific (564)</a:t>
            </a:r>
          </a:p>
          <a:p>
            <a:pPr marL="2286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pt-P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Canada (269)</a:t>
            </a:r>
          </a:p>
          <a:p>
            <a:pPr marL="2286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pt-P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Latin America (119)</a:t>
            </a:r>
          </a:p>
          <a:p>
            <a:pPr eaLnBrk="0" hangingPunct="0">
              <a:lnSpc>
                <a:spcPct val="120000"/>
              </a:lnSpc>
            </a:pPr>
            <a:endParaRPr lang="en-US" altLang="pt-PT" sz="13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74978" y="4832630"/>
            <a:ext cx="2553493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altLang="pt-P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Direct Investment Positions for 2015: Detailed Historical-Cost Foreign Positions in the United States  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alt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pt-PT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8313" y="5529427"/>
            <a:ext cx="5399087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altLang="pt-P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</a:t>
            </a:r>
            <a:r>
              <a:rPr lang="en-US" alt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pt-P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Bureau of Economic Analysis – US </a:t>
            </a:r>
            <a:r>
              <a:rPr lang="en-US" altLang="pt-P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Department </a:t>
            </a:r>
            <a:r>
              <a:rPr lang="en-US" altLang="pt-P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Commerce</a:t>
            </a:r>
          </a:p>
        </p:txBody>
      </p:sp>
    </p:spTree>
    <p:extLst>
      <p:ext uri="{BB962C8B-B14F-4D97-AF65-F5344CB8AC3E}">
        <p14:creationId xmlns:p14="http://schemas.microsoft.com/office/powerpoint/2010/main" val="36836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t-PT" dirty="0" smtClean="0">
                <a:solidFill>
                  <a:prstClr val="white"/>
                </a:solidFill>
              </a:rPr>
              <a:t>IV. How Healthy is the Market</a:t>
            </a:r>
            <a:br>
              <a:rPr lang="pt-PT" dirty="0" smtClean="0">
                <a:solidFill>
                  <a:prstClr val="white"/>
                </a:solidFill>
              </a:rPr>
            </a:b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3682" y="1268760"/>
            <a:ext cx="8345180" cy="4783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2661" y="1269640"/>
            <a:ext cx="6443033" cy="485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altLang="pt-P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anose="020B0604020202020204" pitchFamily="34" charset="0"/>
              </a:rPr>
              <a:t>Manufacturing Industry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Undergoing a “reshoring” trend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37% of executives with $1 billion or more in sales are bringing, or considering to bring, their production to the US from China (</a:t>
            </a:r>
            <a:r>
              <a:rPr lang="en-US" altLang="pt-PT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2012</a:t>
            </a: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Brought back manufacturing: General Electric, Nissan and Ford.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2015 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resulted in </a:t>
            </a: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about 300 reshoring cases with electronics and transportation equipment companies leading the way, followed by high-end apparel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altLang="pt-PT" sz="14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drop in the bucket!</a:t>
            </a:r>
            <a:endParaRPr lang="en-US" altLang="pt-PT" sz="14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Benefits of US: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Less risky investment climate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Stability in wage inflation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Enhanced productivity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Availability of skilled labor (consistent quality)</a:t>
            </a:r>
          </a:p>
        </p:txBody>
      </p:sp>
      <p:pic>
        <p:nvPicPr>
          <p:cNvPr id="12" name="Picture 11" descr="MAF34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9683" y="1391310"/>
            <a:ext cx="2205042" cy="1744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25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t-PT" dirty="0" smtClean="0">
                <a:solidFill>
                  <a:prstClr val="white"/>
                </a:solidFill>
              </a:rPr>
              <a:t>IV. How Healthy is the Market</a:t>
            </a:r>
            <a:br>
              <a:rPr lang="pt-PT" dirty="0" smtClean="0">
                <a:solidFill>
                  <a:prstClr val="white"/>
                </a:solidFill>
              </a:rPr>
            </a:b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3682" y="1268760"/>
            <a:ext cx="8345180" cy="4783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253" y="1350977"/>
            <a:ext cx="810347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Technology &amp; </a:t>
            </a:r>
            <a:r>
              <a:rPr lang="en-US" altLang="pt-P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Innovation</a:t>
            </a:r>
            <a:endParaRPr lang="en-US" altLang="pt-PT" sz="1400" u="sng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pt-PT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Technology</a:t>
            </a:r>
            <a:r>
              <a:rPr lang="en-US" altLang="pt-PT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 ranking with regard to high-technology manufacturing industries (2014):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Aerospace – 1st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Scientific Instruments* – 1st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Pharmaceuticals – tied with EU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Information and Communication Technology – behind China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Overall value added of high technology manufacturing industries from 1998-2010 – US 1st above EU and China (2nd &amp; 3rd)</a:t>
            </a:r>
          </a:p>
          <a:p>
            <a:pPr marL="347662" eaLnBrk="0" hangingPunct="0">
              <a:spcBef>
                <a:spcPct val="20000"/>
              </a:spcBef>
            </a:pPr>
            <a:endParaRPr lang="en-US" alt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image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4655" y="4392741"/>
            <a:ext cx="1881250" cy="1228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73113" y="4683487"/>
            <a:ext cx="5399087" cy="647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Aft>
                <a:spcPct val="30000"/>
              </a:spcAft>
            </a:pPr>
            <a:r>
              <a:rPr lang="en-US" alt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pt-P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Scientific Instruments: testing, measuring and control instruments</a:t>
            </a:r>
          </a:p>
          <a:p>
            <a:pPr>
              <a:lnSpc>
                <a:spcPct val="150000"/>
              </a:lnSpc>
              <a:spcAft>
                <a:spcPct val="30000"/>
              </a:spcAft>
            </a:pPr>
            <a:r>
              <a:rPr lang="en-US" altLang="pt-P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US National Science Board’s Science and Engineering Indicators 2016</a:t>
            </a:r>
          </a:p>
        </p:txBody>
      </p:sp>
    </p:spTree>
    <p:extLst>
      <p:ext uri="{BB962C8B-B14F-4D97-AF65-F5344CB8AC3E}">
        <p14:creationId xmlns:p14="http://schemas.microsoft.com/office/powerpoint/2010/main" val="28381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t-PT" dirty="0" smtClean="0">
                <a:solidFill>
                  <a:prstClr val="white"/>
                </a:solidFill>
              </a:rPr>
              <a:t>Main Takeaways!</a:t>
            </a:r>
            <a:br>
              <a:rPr lang="pt-PT" dirty="0" smtClean="0">
                <a:solidFill>
                  <a:prstClr val="white"/>
                </a:solidFill>
              </a:rPr>
            </a:br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619171" y="1681655"/>
            <a:ext cx="795420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Due to its size, </a:t>
            </a:r>
            <a:r>
              <a:rPr 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 most cases the </a:t>
            </a:r>
            <a:r>
              <a:rPr 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US market </a:t>
            </a:r>
            <a:r>
              <a:rPr lang="pt-P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should be </a:t>
            </a:r>
            <a:r>
              <a:rPr lang="en-US" sz="15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approached </a:t>
            </a:r>
            <a:r>
              <a:rPr lang="en-US" sz="15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from a regional market perspective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pt-P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population migration trends should be considered when identifying consumer product opportunities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 regional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markets.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GDP fluctuations provide important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indications of </a:t>
            </a:r>
            <a:r>
              <a:rPr lang="en-US" sz="15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growing or shrinking regional markets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US is still a leading player in Technology Innovation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creating new opportunities for EU companies.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US manufacturing sector still provides opportunities for EU companies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pt-P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309F-B662-4DA2-819A-3D6F262AD4E0}" type="slidenum">
              <a:rPr lang="en-GB" smtClean="0">
                <a:solidFill>
                  <a:prstClr val="white"/>
                </a:solidFill>
              </a:rPr>
              <a:pPr/>
              <a:t>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altLang="en-US" dirty="0" smtClean="0"/>
              <a:t>Main </a:t>
            </a:r>
            <a:r>
              <a:rPr lang="en-US" altLang="en-US" dirty="0"/>
              <a:t>challenges and opportunities in the US market</a:t>
            </a:r>
            <a:r>
              <a:rPr lang="hu-HU" altLang="en-US" b="1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hu-HU" altLang="en-US" b="1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GB" dirty="0"/>
          </a:p>
        </p:txBody>
      </p:sp>
      <p:sp>
        <p:nvSpPr>
          <p:cNvPr id="5" name="Marcador de Posição do Número do Diapositivo 2">
            <a:extLst>
              <a:ext uri="{FF2B5EF4-FFF2-40B4-BE49-F238E27FC236}">
                <a16:creationId xmlns="" xmlns:a16="http://schemas.microsoft.com/office/drawing/2014/main" id="{8618ECE6-8380-49A5-9366-F42934F0B225}"/>
              </a:ext>
            </a:extLst>
          </p:cNvPr>
          <p:cNvSpPr txBox="1">
            <a:spLocks/>
          </p:cNvSpPr>
          <p:nvPr/>
        </p:nvSpPr>
        <p:spPr>
          <a:xfrm>
            <a:off x="8077200" y="6400800"/>
            <a:ext cx="609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0309F-B662-4DA2-819A-3D6F262AD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DBD3009E-8217-49A1-A1B8-5C84ED9E3252}"/>
              </a:ext>
            </a:extLst>
          </p:cNvPr>
          <p:cNvSpPr txBox="1"/>
          <p:nvPr/>
        </p:nvSpPr>
        <p:spPr>
          <a:xfrm>
            <a:off x="791774" y="1912130"/>
            <a:ext cx="42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214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3F6B479B-5B80-41DB-B719-46AB6BCDE5D1}"/>
              </a:ext>
            </a:extLst>
          </p:cNvPr>
          <p:cNvSpPr txBox="1"/>
          <p:nvPr/>
        </p:nvSpPr>
        <p:spPr>
          <a:xfrm>
            <a:off x="791773" y="2280963"/>
            <a:ext cx="3452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214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  <a:endParaRPr lang="pt-PT" sz="1600" b="1" dirty="0">
              <a:solidFill>
                <a:srgbClr val="214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0">
            <a:extLst>
              <a:ext uri="{FF2B5EF4-FFF2-40B4-BE49-F238E27FC236}">
                <a16:creationId xmlns="" xmlns:a16="http://schemas.microsoft.com/office/drawing/2014/main" id="{DBD3009E-8217-49A1-A1B8-5C84ED9E3252}"/>
              </a:ext>
            </a:extLst>
          </p:cNvPr>
          <p:cNvSpPr txBox="1"/>
          <p:nvPr/>
        </p:nvSpPr>
        <p:spPr>
          <a:xfrm>
            <a:off x="799148" y="2636912"/>
            <a:ext cx="42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214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PT" sz="1600" b="1" dirty="0">
                <a:solidFill>
                  <a:srgbClr val="214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ângulo 27">
            <a:extLst>
              <a:ext uri="{FF2B5EF4-FFF2-40B4-BE49-F238E27FC236}">
                <a16:creationId xmlns="" xmlns:a16="http://schemas.microsoft.com/office/drawing/2014/main" id="{2A1DCBF8-5711-44D3-B6A7-FF1B5754EF23}"/>
              </a:ext>
            </a:extLst>
          </p:cNvPr>
          <p:cNvSpPr/>
          <p:nvPr/>
        </p:nvSpPr>
        <p:spPr>
          <a:xfrm>
            <a:off x="755576" y="2679358"/>
            <a:ext cx="45719" cy="648073"/>
          </a:xfrm>
          <a:prstGeom prst="rect">
            <a:avLst/>
          </a:prstGeom>
          <a:solidFill>
            <a:srgbClr val="EB2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22" name="Rectângulo 27">
            <a:extLst>
              <a:ext uri="{FF2B5EF4-FFF2-40B4-BE49-F238E27FC236}">
                <a16:creationId xmlns="" xmlns:a16="http://schemas.microsoft.com/office/drawing/2014/main" id="{2A1DCBF8-5711-44D3-B6A7-FF1B5754EF23}"/>
              </a:ext>
            </a:extLst>
          </p:cNvPr>
          <p:cNvSpPr/>
          <p:nvPr/>
        </p:nvSpPr>
        <p:spPr>
          <a:xfrm>
            <a:off x="755576" y="1916832"/>
            <a:ext cx="45719" cy="648073"/>
          </a:xfrm>
          <a:prstGeom prst="rect">
            <a:avLst/>
          </a:prstGeom>
          <a:solidFill>
            <a:srgbClr val="EB2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24" name="CaixaDeTexto 12">
            <a:extLst>
              <a:ext uri="{FF2B5EF4-FFF2-40B4-BE49-F238E27FC236}">
                <a16:creationId xmlns="" xmlns:a16="http://schemas.microsoft.com/office/drawing/2014/main" id="{3F6B479B-5B80-41DB-B719-46AB6BCDE5D1}"/>
              </a:ext>
            </a:extLst>
          </p:cNvPr>
          <p:cNvSpPr txBox="1"/>
          <p:nvPr/>
        </p:nvSpPr>
        <p:spPr>
          <a:xfrm>
            <a:off x="814337" y="2947806"/>
            <a:ext cx="3452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214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Products Perspective</a:t>
            </a:r>
            <a:endParaRPr lang="pt-PT" sz="1600" b="1" dirty="0">
              <a:solidFill>
                <a:srgbClr val="214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COBRA">
      <a:dk1>
        <a:srgbClr val="3F3F3F"/>
      </a:dk1>
      <a:lt1>
        <a:sysClr val="window" lastClr="FFFFFF"/>
      </a:lt1>
      <a:dk2>
        <a:srgbClr val="FFFFFF"/>
      </a:dk2>
      <a:lt2>
        <a:srgbClr val="EEECE1"/>
      </a:lt2>
      <a:accent1>
        <a:srgbClr val="304C92"/>
      </a:accent1>
      <a:accent2>
        <a:srgbClr val="95B540"/>
      </a:accent2>
      <a:accent3>
        <a:srgbClr val="FFCC33"/>
      </a:accent3>
      <a:accent4>
        <a:srgbClr val="FF9933"/>
      </a:accent4>
      <a:accent5>
        <a:srgbClr val="938953"/>
      </a:accent5>
      <a:accent6>
        <a:srgbClr val="974806"/>
      </a:accent6>
      <a:hlink>
        <a:srgbClr val="304C92"/>
      </a:hlink>
      <a:folHlink>
        <a:srgbClr val="95B540"/>
      </a:folHlink>
    </a:clrScheme>
    <a:fontScheme name="incob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1762</Words>
  <Application>Microsoft Office PowerPoint</Application>
  <PresentationFormat>Diavetítés a képernyőre (4:3 oldalarány)</PresentationFormat>
  <Paragraphs>221</Paragraphs>
  <Slides>16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Helvetica</vt:lpstr>
      <vt:lpstr>Wingdings</vt:lpstr>
      <vt:lpstr>Office Theme</vt:lpstr>
      <vt:lpstr>PowerPoint bemutató</vt:lpstr>
      <vt:lpstr>I. General Points  </vt:lpstr>
      <vt:lpstr>II. Population Trends  </vt:lpstr>
      <vt:lpstr>III. Gross Domestic Product Trends</vt:lpstr>
      <vt:lpstr>IV. How Healthy is the Market </vt:lpstr>
      <vt:lpstr>IV. How Healthy is the Market </vt:lpstr>
      <vt:lpstr>IV. How Healthy is the Market </vt:lpstr>
      <vt:lpstr>Main Takeaways! </vt:lpstr>
      <vt:lpstr>Main challenges and opportunities in the US market </vt:lpstr>
      <vt:lpstr>I. Challenges &amp; Opportunities  </vt:lpstr>
      <vt:lpstr>I. Challenges &amp; Opportunities  </vt:lpstr>
      <vt:lpstr>I. Challenges &amp; Opportunities  </vt:lpstr>
      <vt:lpstr>II. Consumer Products Perspective  </vt:lpstr>
      <vt:lpstr>II. Consumer Products Perspective  </vt:lpstr>
      <vt:lpstr>II. Consumer Products Perspective  </vt:lpstr>
      <vt:lpstr>Various ways to stay informed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João Maia;Babis Ipektsidis</dc:creator>
  <cp:lastModifiedBy>Ildiko Dorogi</cp:lastModifiedBy>
  <cp:revision>177</cp:revision>
  <cp:lastPrinted>2016-03-10T15:26:35Z</cp:lastPrinted>
  <dcterms:created xsi:type="dcterms:W3CDTF">2016-03-03T11:21:38Z</dcterms:created>
  <dcterms:modified xsi:type="dcterms:W3CDTF">2019-10-10T12:21:11Z</dcterms:modified>
</cp:coreProperties>
</file>