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257" r:id="rId3"/>
    <p:sldId id="272" r:id="rId4"/>
    <p:sldId id="259" r:id="rId5"/>
    <p:sldId id="262" r:id="rId6"/>
    <p:sldId id="264" r:id="rId7"/>
    <p:sldId id="263" r:id="rId8"/>
    <p:sldId id="265" r:id="rId9"/>
    <p:sldId id="320" r:id="rId10"/>
    <p:sldId id="267" r:id="rId11"/>
    <p:sldId id="268" r:id="rId12"/>
    <p:sldId id="269" r:id="rId13"/>
    <p:sldId id="271" r:id="rId14"/>
    <p:sldId id="288" r:id="rId15"/>
    <p:sldId id="300" r:id="rId16"/>
    <p:sldId id="260" r:id="rId17"/>
    <p:sldId id="261" r:id="rId18"/>
    <p:sldId id="273" r:id="rId19"/>
    <p:sldId id="275" r:id="rId20"/>
    <p:sldId id="276" r:id="rId21"/>
    <p:sldId id="277" r:id="rId22"/>
    <p:sldId id="278" r:id="rId23"/>
    <p:sldId id="284" r:id="rId24"/>
    <p:sldId id="310" r:id="rId25"/>
    <p:sldId id="314" r:id="rId26"/>
    <p:sldId id="274" r:id="rId27"/>
    <p:sldId id="279" r:id="rId28"/>
    <p:sldId id="286" r:id="rId29"/>
    <p:sldId id="295" r:id="rId30"/>
    <p:sldId id="280" r:id="rId31"/>
    <p:sldId id="281" r:id="rId32"/>
    <p:sldId id="282" r:id="rId33"/>
    <p:sldId id="287" r:id="rId34"/>
    <p:sldId id="283" r:id="rId35"/>
    <p:sldId id="285" r:id="rId36"/>
    <p:sldId id="289" r:id="rId37"/>
    <p:sldId id="292" r:id="rId38"/>
    <p:sldId id="293" r:id="rId39"/>
    <p:sldId id="291" r:id="rId40"/>
    <p:sldId id="290" r:id="rId41"/>
    <p:sldId id="294" r:id="rId42"/>
    <p:sldId id="296" r:id="rId43"/>
    <p:sldId id="297" r:id="rId44"/>
    <p:sldId id="301" r:id="rId45"/>
    <p:sldId id="304" r:id="rId46"/>
    <p:sldId id="305" r:id="rId47"/>
    <p:sldId id="306" r:id="rId48"/>
    <p:sldId id="316" r:id="rId49"/>
    <p:sldId id="318" r:id="rId50"/>
    <p:sldId id="315" r:id="rId51"/>
    <p:sldId id="319" r:id="rId52"/>
    <p:sldId id="303" r:id="rId53"/>
    <p:sldId id="317" r:id="rId54"/>
    <p:sldId id="309" r:id="rId55"/>
    <p:sldId id="308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9428"/>
    <a:srgbClr val="04324E"/>
    <a:srgbClr val="A0B7C6"/>
    <a:srgbClr val="47627F"/>
    <a:srgbClr val="142B5D"/>
    <a:srgbClr val="F54949"/>
    <a:srgbClr val="3E52A0"/>
    <a:srgbClr val="2E2C2D"/>
    <a:srgbClr val="04105A"/>
    <a:srgbClr val="ED61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411" autoAdjust="0"/>
  </p:normalViewPr>
  <p:slideViewPr>
    <p:cSldViewPr snapToGrid="0">
      <p:cViewPr varScale="1">
        <p:scale>
          <a:sx n="98" d="100"/>
          <a:sy n="98" d="100"/>
        </p:scale>
        <p:origin x="19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FB2-495D-8E34-2DF5DA6ABBBA}"/>
              </c:ext>
            </c:extLst>
          </c:dPt>
          <c:dPt>
            <c:idx val="1"/>
            <c:bubble3D val="0"/>
            <c:spPr>
              <a:solidFill>
                <a:srgbClr val="F2B800">
                  <a:alpha val="90000"/>
                </a:srgb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FB2-495D-8E34-2DF5DA6ABBBA}"/>
              </c:ext>
            </c:extLst>
          </c:dPt>
          <c:dPt>
            <c:idx val="2"/>
            <c:bubble3D val="0"/>
            <c:spPr>
              <a:solidFill>
                <a:srgbClr val="FF0000">
                  <a:alpha val="90000"/>
                </a:srgb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FB2-495D-8E34-2DF5DA6ABBBA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FB2-495D-8E34-2DF5DA6ABBBA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FB2-495D-8E34-2DF5DA6ABBBA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FB2-495D-8E34-2DF5DA6ABBBA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5B9BD5"/>
                </a:solidFill>
                <a:round/>
              </a:ln>
              <a:effectLst>
                <a:outerShdw blurRad="50800" dist="38100" dir="2700000" algn="tl" rotWithShape="0">
                  <a:srgbClr val="5B9BD5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Лист1!$A$25:$A$27</c:f>
              <c:strCache>
                <c:ptCount val="3"/>
                <c:pt idx="0">
                  <c:v>Кількість публікацій</c:v>
                </c:pt>
                <c:pt idx="1">
                  <c:v>Кількість цитувань</c:v>
                </c:pt>
                <c:pt idx="2">
                  <c:v>Індекс Гірша</c:v>
                </c:pt>
              </c:strCache>
            </c:strRef>
          </c:cat>
          <c:val>
            <c:numRef>
              <c:f>Лист1!$B$25:$B$27</c:f>
              <c:numCache>
                <c:formatCode>General</c:formatCode>
                <c:ptCount val="3"/>
                <c:pt idx="0">
                  <c:v>30</c:v>
                </c:pt>
                <c:pt idx="1">
                  <c:v>30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FB2-495D-8E34-2DF5DA6ABBBA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Публікації!$A$13</c:f>
              <c:strCache>
                <c:ptCount val="1"/>
                <c:pt idx="0">
                  <c:v>Кількість статей за рік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Публікації!$B$12:$G$12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Публікації!$B$13:$G$13</c:f>
              <c:numCache>
                <c:formatCode>General</c:formatCode>
                <c:ptCount val="6"/>
                <c:pt idx="0">
                  <c:v>62</c:v>
                </c:pt>
                <c:pt idx="1">
                  <c:v>76</c:v>
                </c:pt>
                <c:pt idx="2">
                  <c:v>102</c:v>
                </c:pt>
                <c:pt idx="3">
                  <c:v>132</c:v>
                </c:pt>
                <c:pt idx="4">
                  <c:v>168</c:v>
                </c:pt>
                <c:pt idx="5">
                  <c:v>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96-4A9C-8729-7832C4D0A745}"/>
            </c:ext>
          </c:extLst>
        </c:ser>
        <c:ser>
          <c:idx val="1"/>
          <c:order val="1"/>
          <c:tx>
            <c:strRef>
              <c:f>Публікації!$A$14</c:f>
              <c:strCache>
                <c:ptCount val="1"/>
                <c:pt idx="0">
                  <c:v>h-індекс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1.04166666666666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E96-4A9C-8729-7832C4D0A745}"/>
                </c:ext>
              </c:extLst>
            </c:dLbl>
            <c:dLbl>
              <c:idx val="1"/>
              <c:layout>
                <c:manualLayout>
                  <c:x val="5.2083333333332853E-3"/>
                  <c:y val="-1.3598971546896676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E96-4A9C-8729-7832C4D0A745}"/>
                </c:ext>
              </c:extLst>
            </c:dLbl>
            <c:dLbl>
              <c:idx val="2"/>
              <c:layout>
                <c:manualLayout>
                  <c:x val="7.8124999999999523E-3"/>
                  <c:y val="-1.3598971546896676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E96-4A9C-8729-7832C4D0A745}"/>
                </c:ext>
              </c:extLst>
            </c:dLbl>
            <c:dLbl>
              <c:idx val="3"/>
              <c:layout>
                <c:manualLayout>
                  <c:x val="1.302083333333333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E96-4A9C-8729-7832C4D0A745}"/>
                </c:ext>
              </c:extLst>
            </c:dLbl>
            <c:dLbl>
              <c:idx val="4"/>
              <c:layout>
                <c:manualLayout>
                  <c:x val="1.5625000000000097E-2"/>
                  <c:y val="-6.799485773448337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E96-4A9C-8729-7832C4D0A745}"/>
                </c:ext>
              </c:extLst>
            </c:dLbl>
            <c:dLbl>
              <c:idx val="5"/>
              <c:layout>
                <c:manualLayout>
                  <c:x val="7.812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8E96-4A9C-8729-7832C4D0A7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Публікації!$B$12:$G$12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Публікації!$B$14:$G$14</c:f>
              <c:numCache>
                <c:formatCode>General</c:formatCode>
                <c:ptCount val="6"/>
                <c:pt idx="0">
                  <c:v>29</c:v>
                </c:pt>
                <c:pt idx="1">
                  <c:v>30</c:v>
                </c:pt>
                <c:pt idx="2">
                  <c:v>31</c:v>
                </c:pt>
                <c:pt idx="3">
                  <c:v>36</c:v>
                </c:pt>
                <c:pt idx="4">
                  <c:v>41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E96-4A9C-8729-7832C4D0A7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26"/>
        <c:axId val="226713592"/>
        <c:axId val="226713920"/>
      </c:barChart>
      <c:lineChart>
        <c:grouping val="stacked"/>
        <c:varyColors val="0"/>
        <c:ser>
          <c:idx val="2"/>
          <c:order val="2"/>
          <c:tx>
            <c:strRef>
              <c:f>Публікації!$A$15</c:f>
              <c:strCache>
                <c:ptCount val="1"/>
                <c:pt idx="0">
                  <c:v>Кількість статей на 1 працівника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0"/>
                  <c:y val="3.3379825415223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291666666666664E-2"/>
                      <c:h val="6.670387201360651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E96-4A9C-8729-7832C4D0A7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Публікації!$B$12:$G$12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Публікації!$B$15:$G$15</c:f>
              <c:numCache>
                <c:formatCode>General</c:formatCode>
                <c:ptCount val="6"/>
                <c:pt idx="0">
                  <c:v>6.3E-2</c:v>
                </c:pt>
                <c:pt idx="1">
                  <c:v>8.1000000000000003E-2</c:v>
                </c:pt>
                <c:pt idx="2">
                  <c:v>0.10100000000000001</c:v>
                </c:pt>
                <c:pt idx="3">
                  <c:v>0.15</c:v>
                </c:pt>
                <c:pt idx="4">
                  <c:v>0.157</c:v>
                </c:pt>
                <c:pt idx="5">
                  <c:v>0.23200000000000001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E96-4A9C-8729-7832C4D0A7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7606296"/>
        <c:axId val="227605968"/>
      </c:lineChart>
      <c:catAx>
        <c:axId val="226713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26713920"/>
        <c:crosses val="autoZero"/>
        <c:auto val="1"/>
        <c:lblAlgn val="ctr"/>
        <c:lblOffset val="100"/>
        <c:noMultiLvlLbl val="0"/>
      </c:catAx>
      <c:valAx>
        <c:axId val="22671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26713592"/>
        <c:crosses val="autoZero"/>
        <c:crossBetween val="between"/>
      </c:valAx>
      <c:valAx>
        <c:axId val="22760596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27606296"/>
        <c:crosses val="max"/>
        <c:crossBetween val="between"/>
      </c:valAx>
      <c:catAx>
        <c:axId val="227606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76059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Лист1!$B$58</c:f>
              <c:strCache>
                <c:ptCount val="1"/>
                <c:pt idx="0">
                  <c:v>Кількість публікацій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Лист1!$A$59:$A$63</c:f>
              <c:strCache>
                <c:ptCount val="5"/>
                <c:pt idx="0">
                  <c:v>Математичні та природничі науки</c:v>
                </c:pt>
                <c:pt idx="1">
                  <c:v>Біологія та охорона здоров’я</c:v>
                </c:pt>
                <c:pt idx="2">
                  <c:v>Суспільні науки</c:v>
                </c:pt>
                <c:pt idx="3">
                  <c:v>Гуманітарні науки</c:v>
                </c:pt>
                <c:pt idx="4">
                  <c:v>Технічні науки</c:v>
                </c:pt>
              </c:strCache>
            </c:strRef>
          </c:cat>
          <c:val>
            <c:numRef>
              <c:f>Лист1!$B$59:$B$63</c:f>
              <c:numCache>
                <c:formatCode>General</c:formatCode>
                <c:ptCount val="5"/>
                <c:pt idx="0">
                  <c:v>103</c:v>
                </c:pt>
                <c:pt idx="1">
                  <c:v>41</c:v>
                </c:pt>
                <c:pt idx="2">
                  <c:v>38</c:v>
                </c:pt>
                <c:pt idx="3">
                  <c:v>10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E8-4CED-B9EC-7CE183065EF9}"/>
            </c:ext>
          </c:extLst>
        </c:ser>
        <c:ser>
          <c:idx val="1"/>
          <c:order val="1"/>
          <c:tx>
            <c:strRef>
              <c:f>Лист1!$C$58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Лист1!$A$59:$A$63</c:f>
              <c:strCache>
                <c:ptCount val="5"/>
                <c:pt idx="0">
                  <c:v>Математичні та природничі науки</c:v>
                </c:pt>
                <c:pt idx="1">
                  <c:v>Біологія та охорона здоров’я</c:v>
                </c:pt>
                <c:pt idx="2">
                  <c:v>Суспільні науки</c:v>
                </c:pt>
                <c:pt idx="3">
                  <c:v>Гуманітарні науки</c:v>
                </c:pt>
                <c:pt idx="4">
                  <c:v>Технічні науки</c:v>
                </c:pt>
              </c:strCache>
            </c:strRef>
          </c:cat>
          <c:val>
            <c:numRef>
              <c:f>Лист1!$C$59:$C$63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09E8-4CED-B9EC-7CE183065E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95835312"/>
        <c:axId val="195835640"/>
      </c:barChart>
      <c:lineChart>
        <c:grouping val="standard"/>
        <c:varyColors val="0"/>
        <c:ser>
          <c:idx val="2"/>
          <c:order val="2"/>
          <c:tx>
            <c:strRef>
              <c:f>Лист1!$D$58</c:f>
              <c:strCache>
                <c:ptCount val="1"/>
                <c:pt idx="0">
                  <c:v>Кількість статей на 1 працівника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1.0303965355309934E-2"/>
                  <c:y val="1.9521708908877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9E8-4CED-B9EC-7CE183065E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Лист1!$A$59:$A$63</c:f>
              <c:strCache>
                <c:ptCount val="5"/>
                <c:pt idx="0">
                  <c:v>Математичні та природничі науки</c:v>
                </c:pt>
                <c:pt idx="1">
                  <c:v>Біологія та охорона здоров’я</c:v>
                </c:pt>
                <c:pt idx="2">
                  <c:v>Суспільні науки</c:v>
                </c:pt>
                <c:pt idx="3">
                  <c:v>Гуманітарні науки</c:v>
                </c:pt>
                <c:pt idx="4">
                  <c:v>Технічні науки</c:v>
                </c:pt>
              </c:strCache>
            </c:strRef>
          </c:cat>
          <c:val>
            <c:numRef>
              <c:f>Лист1!$D$59:$D$63</c:f>
              <c:numCache>
                <c:formatCode>General</c:formatCode>
                <c:ptCount val="5"/>
                <c:pt idx="0">
                  <c:v>1.0920000000000001</c:v>
                </c:pt>
                <c:pt idx="1">
                  <c:v>1.0249999999999999</c:v>
                </c:pt>
                <c:pt idx="2">
                  <c:v>0.11799999999999999</c:v>
                </c:pt>
                <c:pt idx="3">
                  <c:v>2.8000000000000001E-2</c:v>
                </c:pt>
                <c:pt idx="4">
                  <c:v>0.48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E8-4CED-B9EC-7CE183065EF9}"/>
            </c:ext>
          </c:extLst>
        </c:ser>
        <c:ser>
          <c:idx val="3"/>
          <c:order val="3"/>
          <c:tx>
            <c:strRef>
              <c:f>Лист1!$E$58</c:f>
              <c:strCache>
                <c:ptCount val="1"/>
                <c:pt idx="0">
                  <c:v>Середній h-індекс на 1 працівника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7.5561539712251505E-17"/>
                  <c:y val="-3.1234734254204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9E8-4CED-B9EC-7CE183065EF9}"/>
                </c:ext>
              </c:extLst>
            </c:dLbl>
            <c:dLbl>
              <c:idx val="3"/>
              <c:layout>
                <c:manualLayout>
                  <c:x val="-2.0607930710619866E-3"/>
                  <c:y val="-3.5139076035980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9E8-4CED-B9EC-7CE183065E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Лист1!$A$59:$A$63</c:f>
              <c:strCache>
                <c:ptCount val="5"/>
                <c:pt idx="0">
                  <c:v>Математичні та природничі науки</c:v>
                </c:pt>
                <c:pt idx="1">
                  <c:v>Біологія та охорона здоров’я</c:v>
                </c:pt>
                <c:pt idx="2">
                  <c:v>Суспільні науки</c:v>
                </c:pt>
                <c:pt idx="3">
                  <c:v>Гуманітарні науки</c:v>
                </c:pt>
                <c:pt idx="4">
                  <c:v>Технічні науки</c:v>
                </c:pt>
              </c:strCache>
            </c:strRef>
          </c:cat>
          <c:val>
            <c:numRef>
              <c:f>Лист1!$E$59:$E$63</c:f>
              <c:numCache>
                <c:formatCode>General</c:formatCode>
                <c:ptCount val="5"/>
                <c:pt idx="0">
                  <c:v>2.6</c:v>
                </c:pt>
                <c:pt idx="1">
                  <c:v>3.7</c:v>
                </c:pt>
                <c:pt idx="2">
                  <c:v>0.3</c:v>
                </c:pt>
                <c:pt idx="3">
                  <c:v>0.03</c:v>
                </c:pt>
                <c:pt idx="4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9E8-4CED-B9EC-7CE183065E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4469800"/>
        <c:axId val="414469472"/>
      </c:lineChart>
      <c:catAx>
        <c:axId val="195835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95835640"/>
        <c:crosses val="autoZero"/>
        <c:auto val="1"/>
        <c:lblAlgn val="ctr"/>
        <c:lblOffset val="100"/>
        <c:noMultiLvlLbl val="0"/>
      </c:catAx>
      <c:valAx>
        <c:axId val="195835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95835312"/>
        <c:crosses val="autoZero"/>
        <c:crossBetween val="between"/>
      </c:valAx>
      <c:valAx>
        <c:axId val="41446947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14469800"/>
        <c:crosses val="max"/>
        <c:crossBetween val="between"/>
      </c:valAx>
      <c:catAx>
        <c:axId val="4144698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144694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13449707675428"/>
          <c:y val="1.5336873643553512E-2"/>
          <c:w val="0.84143099328865889"/>
          <c:h val="0.527153374120917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Лист1!$B$81</c:f>
              <c:strCache>
                <c:ptCount val="1"/>
                <c:pt idx="0">
                  <c:v>Всього по структурних підрозділах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Лист1!$A$82:$A$99</c:f>
              <c:strCache>
                <c:ptCount val="18"/>
                <c:pt idx="1">
                  <c:v>Фізико-технічний факультет</c:v>
                </c:pt>
                <c:pt idx="2">
                  <c:v>Факультет природничих наук</c:v>
                </c:pt>
                <c:pt idx="3">
                  <c:v>Факультет математики та інформатики</c:v>
                </c:pt>
                <c:pt idx="4">
                  <c:v>Економічний факультет</c:v>
                </c:pt>
                <c:pt idx="5">
                  <c:v>Педагогічний факультет</c:v>
                </c:pt>
                <c:pt idx="6">
                  <c:v>ІПОДП</c:v>
                </c:pt>
                <c:pt idx="7">
                  <c:v>Навчально-науковий Юридичний інститут</c:v>
                </c:pt>
                <c:pt idx="8">
                  <c:v>Факультет психології</c:v>
                </c:pt>
                <c:pt idx="9">
                  <c:v>Факультет фізичного виховання і спорту</c:v>
                </c:pt>
                <c:pt idx="10">
                  <c:v>Факультет туризму</c:v>
                </c:pt>
                <c:pt idx="11">
                  <c:v>Факультет історії, політології і міжнародних відносин</c:v>
                </c:pt>
                <c:pt idx="12">
                  <c:v>Кафедра іноземних мов</c:v>
                </c:pt>
                <c:pt idx="13">
                  <c:v>Факультет іноземних мов</c:v>
                </c:pt>
                <c:pt idx="14">
                  <c:v>Навчально-науковий Інститут мистецтв</c:v>
                </c:pt>
                <c:pt idx="15">
                  <c:v>Факультет філології</c:v>
                </c:pt>
                <c:pt idx="16">
                  <c:v>Коломийський інститут</c:v>
                </c:pt>
                <c:pt idx="17">
                  <c:v>Кафедра фізичного виховання</c:v>
                </c:pt>
              </c:strCache>
            </c:strRef>
          </c:cat>
          <c:val>
            <c:numRef>
              <c:f>Лист1!$B$82:$B$99</c:f>
              <c:numCache>
                <c:formatCode>General</c:formatCode>
                <c:ptCount val="18"/>
                <c:pt idx="1">
                  <c:v>52</c:v>
                </c:pt>
                <c:pt idx="2">
                  <c:v>61</c:v>
                </c:pt>
                <c:pt idx="3">
                  <c:v>35</c:v>
                </c:pt>
                <c:pt idx="4">
                  <c:v>18</c:v>
                </c:pt>
                <c:pt idx="5">
                  <c:v>24</c:v>
                </c:pt>
                <c:pt idx="6">
                  <c:v>16</c:v>
                </c:pt>
                <c:pt idx="7">
                  <c:v>11</c:v>
                </c:pt>
                <c:pt idx="8">
                  <c:v>1</c:v>
                </c:pt>
                <c:pt idx="9">
                  <c:v>9</c:v>
                </c:pt>
                <c:pt idx="10">
                  <c:v>6</c:v>
                </c:pt>
                <c:pt idx="11">
                  <c:v>8</c:v>
                </c:pt>
                <c:pt idx="12">
                  <c:v>2</c:v>
                </c:pt>
                <c:pt idx="13">
                  <c:v>6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BB-402B-AFCD-5349035532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05488336"/>
        <c:axId val="405488664"/>
      </c:barChart>
      <c:lineChart>
        <c:grouping val="standard"/>
        <c:varyColors val="0"/>
        <c:ser>
          <c:idx val="1"/>
          <c:order val="1"/>
          <c:tx>
            <c:strRef>
              <c:f>Лист1!$C$81</c:f>
              <c:strCache>
                <c:ptCount val="1"/>
                <c:pt idx="0">
                  <c:v>Кількість публікацій на одного працівника</c:v>
                </c:pt>
              </c:strCache>
            </c:strRef>
          </c:tx>
          <c:spPr>
            <a:ln w="38100" cap="rnd">
              <a:solidFill>
                <a:srgbClr val="F2B8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5"/>
              <c:layout>
                <c:manualLayout>
                  <c:x val="-1.5060239177943919E-3"/>
                  <c:y val="-1.25865324103209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6BB-402B-AFCD-5349035532CF}"/>
                </c:ext>
              </c:extLst>
            </c:dLbl>
            <c:dLbl>
              <c:idx val="7"/>
              <c:layout>
                <c:manualLayout>
                  <c:x val="-1.5060239177943919E-3"/>
                  <c:y val="2.76903713027061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6BB-402B-AFCD-5349035532CF}"/>
                </c:ext>
              </c:extLst>
            </c:dLbl>
            <c:dLbl>
              <c:idx val="11"/>
              <c:layout>
                <c:manualLayout>
                  <c:x val="-3.0200071909463671E-3"/>
                  <c:y val="-2.2556390977443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6BB-402B-AFCD-5349035532CF}"/>
                </c:ext>
              </c:extLst>
            </c:dLbl>
            <c:dLbl>
              <c:idx val="12"/>
              <c:layout>
                <c:manualLayout>
                  <c:x val="-3.0200071909463671E-3"/>
                  <c:y val="-2.756892230576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6BB-402B-AFCD-5349035532CF}"/>
                </c:ext>
              </c:extLst>
            </c:dLbl>
            <c:dLbl>
              <c:idx val="13"/>
              <c:layout>
                <c:manualLayout>
                  <c:x val="0"/>
                  <c:y val="-1.5037593984962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6BB-402B-AFCD-5349035532CF}"/>
                </c:ext>
              </c:extLst>
            </c:dLbl>
            <c:dLbl>
              <c:idx val="14"/>
              <c:layout>
                <c:manualLayout>
                  <c:x val="-1.1073231781217821E-16"/>
                  <c:y val="-2.2556390977443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6BB-402B-AFCD-5349035532CF}"/>
                </c:ext>
              </c:extLst>
            </c:dLbl>
            <c:dLbl>
              <c:idx val="15"/>
              <c:layout>
                <c:manualLayout>
                  <c:x val="-3.0199477419859152E-3"/>
                  <c:y val="-2.00501253132832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4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2555677518400633E-2"/>
                      <c:h val="4.75815523059617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6BB-402B-AFCD-5349035532CF}"/>
                </c:ext>
              </c:extLst>
            </c:dLbl>
            <c:dLbl>
              <c:idx val="16"/>
              <c:layout>
                <c:manualLayout>
                  <c:x val="6.0400143818925122E-3"/>
                  <c:y val="-2.756892230576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26BB-402B-AFCD-5349035532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Лист1!$A$82:$A$99</c:f>
              <c:strCache>
                <c:ptCount val="18"/>
                <c:pt idx="1">
                  <c:v>Фізико-технічний факультет</c:v>
                </c:pt>
                <c:pt idx="2">
                  <c:v>Факультет природничих наук</c:v>
                </c:pt>
                <c:pt idx="3">
                  <c:v>Факультет математики та інформатики</c:v>
                </c:pt>
                <c:pt idx="4">
                  <c:v>Економічний факультет</c:v>
                </c:pt>
                <c:pt idx="5">
                  <c:v>Педагогічний факультет</c:v>
                </c:pt>
                <c:pt idx="6">
                  <c:v>ІПОДП</c:v>
                </c:pt>
                <c:pt idx="7">
                  <c:v>Навчально-науковий Юридичний інститут</c:v>
                </c:pt>
                <c:pt idx="8">
                  <c:v>Факультет психології</c:v>
                </c:pt>
                <c:pt idx="9">
                  <c:v>Факультет фізичного виховання і спорту</c:v>
                </c:pt>
                <c:pt idx="10">
                  <c:v>Факультет туризму</c:v>
                </c:pt>
                <c:pt idx="11">
                  <c:v>Факультет історії, політології і міжнародних відносин</c:v>
                </c:pt>
                <c:pt idx="12">
                  <c:v>Кафедра іноземних мов</c:v>
                </c:pt>
                <c:pt idx="13">
                  <c:v>Факультет іноземних мов</c:v>
                </c:pt>
                <c:pt idx="14">
                  <c:v>Навчально-науковий Інститут мистецтв</c:v>
                </c:pt>
                <c:pt idx="15">
                  <c:v>Факультет філології</c:v>
                </c:pt>
                <c:pt idx="16">
                  <c:v>Коломийський інститут</c:v>
                </c:pt>
                <c:pt idx="17">
                  <c:v>Кафедра фізичного виховання</c:v>
                </c:pt>
              </c:strCache>
            </c:strRef>
          </c:cat>
          <c:val>
            <c:numRef>
              <c:f>Лист1!$C$82:$C$99</c:f>
              <c:numCache>
                <c:formatCode>0.00</c:formatCode>
                <c:ptCount val="18"/>
                <c:pt idx="1">
                  <c:v>1.7929999999999999</c:v>
                </c:pt>
                <c:pt idx="2">
                  <c:v>0.82</c:v>
                </c:pt>
                <c:pt idx="3">
                  <c:v>0.68600000000000005</c:v>
                </c:pt>
                <c:pt idx="4">
                  <c:v>0.35299999999999998</c:v>
                </c:pt>
                <c:pt idx="5">
                  <c:v>0.27900000000000003</c:v>
                </c:pt>
                <c:pt idx="6">
                  <c:v>0.88900000000000001</c:v>
                </c:pt>
                <c:pt idx="7">
                  <c:v>0.24399999999999999</c:v>
                </c:pt>
                <c:pt idx="8">
                  <c:v>0.22</c:v>
                </c:pt>
                <c:pt idx="9">
                  <c:v>0.214</c:v>
                </c:pt>
                <c:pt idx="10">
                  <c:v>0.17599999999999999</c:v>
                </c:pt>
                <c:pt idx="11">
                  <c:v>0.108</c:v>
                </c:pt>
                <c:pt idx="12">
                  <c:v>0.09</c:v>
                </c:pt>
                <c:pt idx="13">
                  <c:v>8.1000000000000003E-2</c:v>
                </c:pt>
                <c:pt idx="14">
                  <c:v>7.0000000000000001E-3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6BB-402B-AFCD-5349035532CF}"/>
            </c:ext>
          </c:extLst>
        </c:ser>
        <c:ser>
          <c:idx val="2"/>
          <c:order val="2"/>
          <c:tx>
            <c:strRef>
              <c:f>Лист1!$D$81</c:f>
              <c:strCache>
                <c:ptCount val="1"/>
                <c:pt idx="0">
                  <c:v>Середній h-індекс на 1 НПП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4.5180717533830654E-3"/>
                  <c:y val="3.2724984266834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26BB-402B-AFCD-5349035532CF}"/>
                </c:ext>
              </c:extLst>
            </c:dLbl>
            <c:dLbl>
              <c:idx val="5"/>
              <c:layout>
                <c:manualLayout>
                  <c:x val="-5.5220239076878402E-17"/>
                  <c:y val="2.0138451856513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26BB-402B-AFCD-5349035532CF}"/>
                </c:ext>
              </c:extLst>
            </c:dLbl>
            <c:dLbl>
              <c:idx val="8"/>
              <c:layout>
                <c:manualLayout>
                  <c:x val="-1.5060239177943366E-3"/>
                  <c:y val="2.01384518565134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26BB-402B-AFCD-5349035532CF}"/>
                </c:ext>
              </c:extLst>
            </c:dLbl>
            <c:dLbl>
              <c:idx val="9"/>
              <c:layout>
                <c:manualLayout>
                  <c:x val="-1.5060239177943366E-3"/>
                  <c:y val="3.0207677784770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26BB-402B-AFCD-5349035532CF}"/>
                </c:ext>
              </c:extLst>
            </c:dLbl>
            <c:dLbl>
              <c:idx val="10"/>
              <c:layout>
                <c:manualLayout>
                  <c:x val="-3.0041026700381047E-3"/>
                  <c:y val="2.2655758338577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26BB-402B-AFCD-5349035532CF}"/>
                </c:ext>
              </c:extLst>
            </c:dLbl>
            <c:dLbl>
              <c:idx val="11"/>
              <c:layout>
                <c:manualLayout>
                  <c:x val="-4.5300107864193846E-3"/>
                  <c:y val="1.7543859649122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26BB-402B-AFCD-5349035532CF}"/>
                </c:ext>
              </c:extLst>
            </c:dLbl>
            <c:dLbl>
              <c:idx val="12"/>
              <c:layout>
                <c:manualLayout>
                  <c:x val="-4.5300107864193846E-3"/>
                  <c:y val="2.2556390977443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26BB-402B-AFCD-5349035532CF}"/>
                </c:ext>
              </c:extLst>
            </c:dLbl>
            <c:dLbl>
              <c:idx val="13"/>
              <c:layout>
                <c:manualLayout>
                  <c:x val="-4.5300107864194947E-3"/>
                  <c:y val="2.2556390977443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26BB-402B-AFCD-5349035532CF}"/>
                </c:ext>
              </c:extLst>
            </c:dLbl>
            <c:dLbl>
              <c:idx val="14"/>
              <c:layout>
                <c:manualLayout>
                  <c:x val="-1.1073231781217821E-16"/>
                  <c:y val="1.5037593984962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26BB-402B-AFCD-5349035532CF}"/>
                </c:ext>
              </c:extLst>
            </c:dLbl>
            <c:dLbl>
              <c:idx val="15"/>
              <c:layout>
                <c:manualLayout>
                  <c:x val="-1.1073231781217821E-16"/>
                  <c:y val="1.5037593984962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26BB-402B-AFCD-5349035532CF}"/>
                </c:ext>
              </c:extLst>
            </c:dLbl>
            <c:dLbl>
              <c:idx val="16"/>
              <c:layout>
                <c:manualLayout>
                  <c:x val="1.1073231781217821E-16"/>
                  <c:y val="2.5062656641604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26BB-402B-AFCD-5349035532CF}"/>
                </c:ext>
              </c:extLst>
            </c:dLbl>
            <c:dLbl>
              <c:idx val="17"/>
              <c:layout>
                <c:manualLayout>
                  <c:x val="1.5100035954731281E-3"/>
                  <c:y val="1.5037593984962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26BB-402B-AFCD-5349035532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Лист1!$A$82:$A$99</c:f>
              <c:strCache>
                <c:ptCount val="18"/>
                <c:pt idx="1">
                  <c:v>Фізико-технічний факультет</c:v>
                </c:pt>
                <c:pt idx="2">
                  <c:v>Факультет природничих наук</c:v>
                </c:pt>
                <c:pt idx="3">
                  <c:v>Факультет математики та інформатики</c:v>
                </c:pt>
                <c:pt idx="4">
                  <c:v>Економічний факультет</c:v>
                </c:pt>
                <c:pt idx="5">
                  <c:v>Педагогічний факультет</c:v>
                </c:pt>
                <c:pt idx="6">
                  <c:v>ІПОДП</c:v>
                </c:pt>
                <c:pt idx="7">
                  <c:v>Навчально-науковий Юридичний інститут</c:v>
                </c:pt>
                <c:pt idx="8">
                  <c:v>Факультет психології</c:v>
                </c:pt>
                <c:pt idx="9">
                  <c:v>Факультет фізичного виховання і спорту</c:v>
                </c:pt>
                <c:pt idx="10">
                  <c:v>Факультет туризму</c:v>
                </c:pt>
                <c:pt idx="11">
                  <c:v>Факультет історії, політології і міжнародних відносин</c:v>
                </c:pt>
                <c:pt idx="12">
                  <c:v>Кафедра іноземних мов</c:v>
                </c:pt>
                <c:pt idx="13">
                  <c:v>Факультет іноземних мов</c:v>
                </c:pt>
                <c:pt idx="14">
                  <c:v>Навчально-науковий Інститут мистецтв</c:v>
                </c:pt>
                <c:pt idx="15">
                  <c:v>Факультет філології</c:v>
                </c:pt>
                <c:pt idx="16">
                  <c:v>Коломийський інститут</c:v>
                </c:pt>
                <c:pt idx="17">
                  <c:v>Кафедра фізичного виховання</c:v>
                </c:pt>
              </c:strCache>
            </c:strRef>
          </c:cat>
          <c:val>
            <c:numRef>
              <c:f>Лист1!$D$82:$D$99</c:f>
              <c:numCache>
                <c:formatCode>0.00</c:formatCode>
                <c:ptCount val="18"/>
                <c:pt idx="1">
                  <c:v>1.98</c:v>
                </c:pt>
                <c:pt idx="2">
                  <c:v>3.552</c:v>
                </c:pt>
                <c:pt idx="3">
                  <c:v>1.431</c:v>
                </c:pt>
                <c:pt idx="4">
                  <c:v>0.33300000000000002</c:v>
                </c:pt>
                <c:pt idx="5">
                  <c:v>0.23300000000000001</c:v>
                </c:pt>
                <c:pt idx="6">
                  <c:v>0.25700000000000001</c:v>
                </c:pt>
                <c:pt idx="7">
                  <c:v>0.48899999999999999</c:v>
                </c:pt>
                <c:pt idx="8">
                  <c:v>0.06</c:v>
                </c:pt>
                <c:pt idx="9">
                  <c:v>0.14299999999999999</c:v>
                </c:pt>
                <c:pt idx="10">
                  <c:v>5.8000000000000003E-2</c:v>
                </c:pt>
                <c:pt idx="11">
                  <c:v>5.3999999999999999E-2</c:v>
                </c:pt>
                <c:pt idx="12">
                  <c:v>4.4999999999999998E-2</c:v>
                </c:pt>
                <c:pt idx="13">
                  <c:v>2.7E-2</c:v>
                </c:pt>
                <c:pt idx="14">
                  <c:v>0</c:v>
                </c:pt>
                <c:pt idx="15">
                  <c:v>0</c:v>
                </c:pt>
                <c:pt idx="16">
                  <c:v>8.3000000000000004E-2</c:v>
                </c:pt>
                <c:pt idx="17">
                  <c:v>4.4999999999999998E-2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26BB-402B-AFCD-5349035532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2818104"/>
        <c:axId val="412820728"/>
      </c:lineChart>
      <c:catAx>
        <c:axId val="40548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05488664"/>
        <c:crosses val="autoZero"/>
        <c:auto val="1"/>
        <c:lblAlgn val="ctr"/>
        <c:lblOffset val="100"/>
        <c:noMultiLvlLbl val="0"/>
      </c:catAx>
      <c:valAx>
        <c:axId val="405488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05488336"/>
        <c:crosses val="autoZero"/>
        <c:crossBetween val="between"/>
      </c:valAx>
      <c:valAx>
        <c:axId val="412820728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12818104"/>
        <c:crosses val="max"/>
        <c:crossBetween val="between"/>
      </c:valAx>
      <c:catAx>
        <c:axId val="4128181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128207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Публікації!$A$110</c:f>
              <c:strCache>
                <c:ptCount val="1"/>
                <c:pt idx="0">
                  <c:v>Кількість статей за рік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Публікації!$B$109:$G$109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Публікації!$B$110:$G$110</c:f>
              <c:numCache>
                <c:formatCode>General</c:formatCode>
                <c:ptCount val="6"/>
                <c:pt idx="0">
                  <c:v>53</c:v>
                </c:pt>
                <c:pt idx="1">
                  <c:v>81</c:v>
                </c:pt>
                <c:pt idx="2">
                  <c:v>111</c:v>
                </c:pt>
                <c:pt idx="3">
                  <c:v>139</c:v>
                </c:pt>
                <c:pt idx="4">
                  <c:v>141</c:v>
                </c:pt>
                <c:pt idx="5">
                  <c:v>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91-4282-8BF8-129EC733EB89}"/>
            </c:ext>
          </c:extLst>
        </c:ser>
        <c:ser>
          <c:idx val="1"/>
          <c:order val="1"/>
          <c:tx>
            <c:strRef>
              <c:f>Публікації!$A$111</c:f>
              <c:strCache>
                <c:ptCount val="1"/>
                <c:pt idx="0">
                  <c:v>h-індекс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Публікації!$B$109:$G$109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Публікації!$B$111:$G$111</c:f>
              <c:numCache>
                <c:formatCode>General</c:formatCode>
                <c:ptCount val="6"/>
                <c:pt idx="0">
                  <c:v>28</c:v>
                </c:pt>
                <c:pt idx="1">
                  <c:v>31</c:v>
                </c:pt>
                <c:pt idx="2">
                  <c:v>33</c:v>
                </c:pt>
                <c:pt idx="3">
                  <c:v>36</c:v>
                </c:pt>
                <c:pt idx="4">
                  <c:v>38</c:v>
                </c:pt>
                <c:pt idx="5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91-4282-8BF8-129EC733E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18328080"/>
        <c:axId val="418328408"/>
      </c:barChart>
      <c:lineChart>
        <c:grouping val="standard"/>
        <c:varyColors val="0"/>
        <c:ser>
          <c:idx val="2"/>
          <c:order val="2"/>
          <c:tx>
            <c:strRef>
              <c:f>Публікації!$A$112</c:f>
              <c:strCache>
                <c:ptCount val="1"/>
                <c:pt idx="0">
                  <c:v>Кількість статей на 1 працівника </c:v>
                </c:pt>
              </c:strCache>
            </c:strRef>
          </c:tx>
          <c:spPr>
            <a:ln w="38100" cap="rnd">
              <a:solidFill>
                <a:srgbClr val="F2B8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2B80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Публікації!$B$109:$G$109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Публікації!$B$112:$G$112</c:f>
              <c:numCache>
                <c:formatCode>General</c:formatCode>
                <c:ptCount val="6"/>
                <c:pt idx="0">
                  <c:v>0.01</c:v>
                </c:pt>
                <c:pt idx="1">
                  <c:v>0.09</c:v>
                </c:pt>
                <c:pt idx="2">
                  <c:v>0.1</c:v>
                </c:pt>
                <c:pt idx="3">
                  <c:v>0.14000000000000001</c:v>
                </c:pt>
                <c:pt idx="4">
                  <c:v>0.13</c:v>
                </c:pt>
                <c:pt idx="5">
                  <c:v>0.19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C91-4282-8BF8-129EC733E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3923752"/>
        <c:axId val="406073776"/>
      </c:lineChart>
      <c:catAx>
        <c:axId val="418328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18328408"/>
        <c:crosses val="autoZero"/>
        <c:auto val="1"/>
        <c:lblAlgn val="ctr"/>
        <c:lblOffset val="100"/>
        <c:noMultiLvlLbl val="0"/>
      </c:catAx>
      <c:valAx>
        <c:axId val="418328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18328080"/>
        <c:crosses val="autoZero"/>
        <c:crossBetween val="between"/>
      </c:valAx>
      <c:valAx>
        <c:axId val="40607377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23923752"/>
        <c:crosses val="max"/>
        <c:crossBetween val="between"/>
      </c:valAx>
      <c:catAx>
        <c:axId val="223923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060737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'Студентська робота'!$B$3</c:f>
              <c:strCache>
                <c:ptCount val="1"/>
                <c:pt idx="0">
                  <c:v>Переможці студентських наукових конкурсів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'Студентська робота'!$A$4:$A$7</c:f>
              <c:strCache>
                <c:ptCount val="4"/>
                <c:pt idx="0">
                  <c:v>2016-2017</c:v>
                </c:pt>
                <c:pt idx="1">
                  <c:v>2017-2018</c:v>
                </c:pt>
                <c:pt idx="2">
                  <c:v>2018-2019 </c:v>
                </c:pt>
                <c:pt idx="3">
                  <c:v>2019-2020</c:v>
                </c:pt>
              </c:strCache>
            </c:strRef>
          </c:cat>
          <c:val>
            <c:numRef>
              <c:f>'Студентська робота'!$B$4:$B$7</c:f>
              <c:numCache>
                <c:formatCode>General</c:formatCode>
                <c:ptCount val="4"/>
                <c:pt idx="0">
                  <c:v>12</c:v>
                </c:pt>
                <c:pt idx="1">
                  <c:v>11</c:v>
                </c:pt>
                <c:pt idx="2">
                  <c:v>15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BD-44F4-B1A9-43672B2C33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61318104"/>
        <c:axId val="347573064"/>
        <c:axId val="0"/>
      </c:bar3DChart>
      <c:catAx>
        <c:axId val="361318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47573064"/>
        <c:crosses val="autoZero"/>
        <c:auto val="1"/>
        <c:lblAlgn val="ctr"/>
        <c:lblOffset val="100"/>
        <c:noMultiLvlLbl val="0"/>
      </c:catAx>
      <c:valAx>
        <c:axId val="347573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61318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9290757474503879E-2"/>
          <c:w val="1"/>
          <c:h val="0.4923872892272229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29A-4371-85FA-85B574D0C989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29A-4371-85FA-85B574D0C989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29A-4371-85FA-85B574D0C989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29A-4371-85FA-85B574D0C98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29A-4371-85FA-85B574D0C9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'Студентська робота'!$A$28:$A$32</c:f>
              <c:strCache>
                <c:ptCount val="5"/>
                <c:pt idx="0">
                  <c:v>Математичні та природничі науки</c:v>
                </c:pt>
                <c:pt idx="1">
                  <c:v>Біологія та охорона здоров’я</c:v>
                </c:pt>
                <c:pt idx="2">
                  <c:v>Суспільні науки</c:v>
                </c:pt>
                <c:pt idx="3">
                  <c:v>Гуманітарні науки</c:v>
                </c:pt>
                <c:pt idx="4">
                  <c:v>Технічні науки</c:v>
                </c:pt>
              </c:strCache>
            </c:strRef>
          </c:cat>
          <c:val>
            <c:numRef>
              <c:f>'Студентська робота'!$B$28:$B$32</c:f>
              <c:numCache>
                <c:formatCode>General</c:formatCode>
                <c:ptCount val="5"/>
                <c:pt idx="0">
                  <c:v>12</c:v>
                </c:pt>
                <c:pt idx="1">
                  <c:v>8</c:v>
                </c:pt>
                <c:pt idx="2">
                  <c:v>40</c:v>
                </c:pt>
                <c:pt idx="3">
                  <c:v>40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29A-4371-85FA-85B574D0C98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68779813339590745"/>
          <c:w val="0.97342943175993568"/>
          <c:h val="0.282681843173055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uk-UA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'Студентська робота'!$A$40:$A$49</c:f>
              <c:strCache>
                <c:ptCount val="10"/>
                <c:pt idx="0">
                  <c:v>Фізико-технічний факультет</c:v>
                </c:pt>
                <c:pt idx="1">
                  <c:v>Факультет природничих наук</c:v>
                </c:pt>
                <c:pt idx="2">
                  <c:v>Факультет математики та інформатики</c:v>
                </c:pt>
                <c:pt idx="3">
                  <c:v>Економічний факультет</c:v>
                </c:pt>
                <c:pt idx="4">
                  <c:v>Педагогічний факультет</c:v>
                </c:pt>
                <c:pt idx="5">
                  <c:v>Факультет психології</c:v>
                </c:pt>
                <c:pt idx="6">
                  <c:v>Факультет фізичного виховання і спорту</c:v>
                </c:pt>
                <c:pt idx="7">
                  <c:v>Факультет туризму</c:v>
                </c:pt>
                <c:pt idx="8">
                  <c:v>Факультет історії, політології і міжнародних відносин</c:v>
                </c:pt>
                <c:pt idx="9">
                  <c:v>Факультет філології</c:v>
                </c:pt>
              </c:strCache>
            </c:strRef>
          </c:cat>
          <c:val>
            <c:numRef>
              <c:f>'Студентська робота'!$B$40:$B$49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  <c:pt idx="7">
                  <c:v>2</c:v>
                </c:pt>
                <c:pt idx="8">
                  <c:v>2</c:v>
                </c:pt>
                <c:pt idx="9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FF-457E-BAD3-47F32C698A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28061232"/>
        <c:axId val="428062216"/>
        <c:axId val="0"/>
      </c:bar3DChart>
      <c:catAx>
        <c:axId val="42806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28062216"/>
        <c:crosses val="autoZero"/>
        <c:auto val="1"/>
        <c:lblAlgn val="ctr"/>
        <c:lblOffset val="100"/>
        <c:noMultiLvlLbl val="0"/>
      </c:catAx>
      <c:valAx>
        <c:axId val="428062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28061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'2020'!$B$34</c:f>
              <c:strCache>
                <c:ptCount val="1"/>
                <c:pt idx="0">
                  <c:v>Переможці міжнародних конкурсів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'2020'!$A$35:$A$37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'2020'!$B$35:$B$37</c:f>
              <c:numCache>
                <c:formatCode>General</c:formatCode>
                <c:ptCount val="3"/>
                <c:pt idx="0">
                  <c:v>7</c:v>
                </c:pt>
                <c:pt idx="1">
                  <c:v>8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D3-4FB8-BF30-56617BC69EE2}"/>
            </c:ext>
          </c:extLst>
        </c:ser>
        <c:ser>
          <c:idx val="1"/>
          <c:order val="1"/>
          <c:tx>
            <c:strRef>
              <c:f>'2020'!$C$34</c:f>
              <c:strCache>
                <c:ptCount val="1"/>
                <c:pt idx="0">
                  <c:v>Переможці всеукраїнських конкурсів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'2020'!$A$35:$A$37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'2020'!$C$35:$C$37</c:f>
              <c:numCache>
                <c:formatCode>General</c:formatCode>
                <c:ptCount val="3"/>
                <c:pt idx="0">
                  <c:v>11</c:v>
                </c:pt>
                <c:pt idx="1">
                  <c:v>12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D3-4FB8-BF30-56617BC69EE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0016792"/>
        <c:axId val="380017120"/>
      </c:barChart>
      <c:catAx>
        <c:axId val="380016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80017120"/>
        <c:crosses val="autoZero"/>
        <c:auto val="1"/>
        <c:lblAlgn val="ctr"/>
        <c:lblOffset val="100"/>
        <c:noMultiLvlLbl val="0"/>
      </c:catAx>
      <c:valAx>
        <c:axId val="38001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80016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5462668816039986E-17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688-44B1-B824-456FBE79F1B4}"/>
                </c:ext>
              </c:extLst>
            </c:dLbl>
            <c:dLbl>
              <c:idx val="1"/>
              <c:layout>
                <c:manualLayout>
                  <c:x val="1.1111220472440946E-2"/>
                  <c:y val="-1.38888888888888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666666666666652E-2"/>
                      <c:h val="6.93751822688830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688-44B1-B824-456FBE79F1B4}"/>
                </c:ext>
              </c:extLst>
            </c:dLbl>
            <c:dLbl>
              <c:idx val="2"/>
              <c:layout>
                <c:manualLayout>
                  <c:x val="4.2458181616376281E-2"/>
                  <c:y val="-1.387778780781445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7.0310748756719124E-2"/>
                      <c:h val="9.32530364246625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688-44B1-B824-456FBE79F1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'Студентська робота'!$A$54:$A$56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'Студентська робота'!$B$54:$B$56</c:f>
              <c:numCache>
                <c:formatCode>General</c:formatCode>
                <c:ptCount val="3"/>
                <c:pt idx="0">
                  <c:v>19</c:v>
                </c:pt>
                <c:pt idx="1">
                  <c:v>20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688-44B1-B824-456FBE79F1B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62765215"/>
        <c:axId val="1163039631"/>
        <c:axId val="0"/>
      </c:bar3DChart>
      <c:catAx>
        <c:axId val="1162765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163039631"/>
        <c:crosses val="autoZero"/>
        <c:auto val="1"/>
        <c:lblAlgn val="ctr"/>
        <c:lblOffset val="100"/>
        <c:noMultiLvlLbl val="0"/>
      </c:catAx>
      <c:valAx>
        <c:axId val="1163039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1627652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solidFill>
              <a:schemeClr val="accent1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3C7-4036-BB27-169A5087B866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3C7-4036-BB27-169A5087B866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3C7-4036-BB27-169A5087B8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43C7-4036-BB27-169A5087B8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43C7-4036-BB27-169A5087B8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4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43C7-4036-BB27-169A5087B8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Кадри!$A$47:$A$49</c:f>
              <c:strCache>
                <c:ptCount val="3"/>
                <c:pt idx="0">
                  <c:v>доктори наук</c:v>
                </c:pt>
                <c:pt idx="1">
                  <c:v>кандидати наук</c:v>
                </c:pt>
                <c:pt idx="2">
                  <c:v>без наукового ступеня</c:v>
                </c:pt>
              </c:strCache>
            </c:strRef>
          </c:cat>
          <c:val>
            <c:numRef>
              <c:f>Кадри!$B$47:$B$49</c:f>
              <c:numCache>
                <c:formatCode>General</c:formatCode>
                <c:ptCount val="3"/>
                <c:pt idx="0">
                  <c:v>174</c:v>
                </c:pt>
                <c:pt idx="1">
                  <c:v>587</c:v>
                </c:pt>
                <c:pt idx="2">
                  <c:v>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3C7-4036-BB27-169A5087B8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Кадри!$B$2</c:f>
              <c:strCache>
                <c:ptCount val="1"/>
                <c:pt idx="0">
                  <c:v>Кількість НПП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Кадри!$A$3:$A$7</c:f>
              <c:strCache>
                <c:ptCount val="5"/>
                <c:pt idx="0">
                  <c:v>Математичні та природничі науки</c:v>
                </c:pt>
                <c:pt idx="1">
                  <c:v>Біологія та охорона здоров’я</c:v>
                </c:pt>
                <c:pt idx="2">
                  <c:v>Суспільні науки</c:v>
                </c:pt>
                <c:pt idx="3">
                  <c:v>Гуманітарні науки</c:v>
                </c:pt>
                <c:pt idx="4">
                  <c:v>Технічні науки</c:v>
                </c:pt>
              </c:strCache>
            </c:strRef>
          </c:cat>
          <c:val>
            <c:numRef>
              <c:f>Кадри!$B$3:$B$7</c:f>
              <c:numCache>
                <c:formatCode>General</c:formatCode>
                <c:ptCount val="5"/>
                <c:pt idx="0">
                  <c:v>97</c:v>
                </c:pt>
                <c:pt idx="1">
                  <c:v>41</c:v>
                </c:pt>
                <c:pt idx="2">
                  <c:v>323</c:v>
                </c:pt>
                <c:pt idx="3">
                  <c:v>362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4F-4304-AA2C-43500677D58F}"/>
            </c:ext>
          </c:extLst>
        </c:ser>
        <c:ser>
          <c:idx val="1"/>
          <c:order val="1"/>
          <c:tx>
            <c:strRef>
              <c:f>Кадри!$C$2</c:f>
              <c:strCache>
                <c:ptCount val="1"/>
                <c:pt idx="0">
                  <c:v>Кількість докторів наук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Кадри!$A$3:$A$7</c:f>
              <c:strCache>
                <c:ptCount val="5"/>
                <c:pt idx="0">
                  <c:v>Математичні та природничі науки</c:v>
                </c:pt>
                <c:pt idx="1">
                  <c:v>Біологія та охорона здоров’я</c:v>
                </c:pt>
                <c:pt idx="2">
                  <c:v>Суспільні науки</c:v>
                </c:pt>
                <c:pt idx="3">
                  <c:v>Гуманітарні науки</c:v>
                </c:pt>
                <c:pt idx="4">
                  <c:v>Технічні науки</c:v>
                </c:pt>
              </c:strCache>
            </c:strRef>
          </c:cat>
          <c:val>
            <c:numRef>
              <c:f>Кадри!$C$3:$C$7</c:f>
              <c:numCache>
                <c:formatCode>General</c:formatCode>
                <c:ptCount val="5"/>
                <c:pt idx="0">
                  <c:v>25</c:v>
                </c:pt>
                <c:pt idx="1">
                  <c:v>9</c:v>
                </c:pt>
                <c:pt idx="2">
                  <c:v>66</c:v>
                </c:pt>
                <c:pt idx="3">
                  <c:v>27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4F-4304-AA2C-43500677D58F}"/>
            </c:ext>
          </c:extLst>
        </c:ser>
        <c:ser>
          <c:idx val="2"/>
          <c:order val="2"/>
          <c:tx>
            <c:strRef>
              <c:f>Кадри!$D$2</c:f>
              <c:strCache>
                <c:ptCount val="1"/>
                <c:pt idx="0">
                  <c:v>Кількість кандидатів наук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Кадри!$A$3:$A$7</c:f>
              <c:strCache>
                <c:ptCount val="5"/>
                <c:pt idx="0">
                  <c:v>Математичні та природничі науки</c:v>
                </c:pt>
                <c:pt idx="1">
                  <c:v>Біологія та охорона здоров’я</c:v>
                </c:pt>
                <c:pt idx="2">
                  <c:v>Суспільні науки</c:v>
                </c:pt>
                <c:pt idx="3">
                  <c:v>Гуманітарні науки</c:v>
                </c:pt>
                <c:pt idx="4">
                  <c:v>Технічні науки</c:v>
                </c:pt>
              </c:strCache>
            </c:strRef>
          </c:cat>
          <c:val>
            <c:numRef>
              <c:f>Кадри!$D$3:$D$7</c:f>
              <c:numCache>
                <c:formatCode>General</c:formatCode>
                <c:ptCount val="5"/>
                <c:pt idx="0">
                  <c:v>69</c:v>
                </c:pt>
                <c:pt idx="1">
                  <c:v>29</c:v>
                </c:pt>
                <c:pt idx="2">
                  <c:v>237</c:v>
                </c:pt>
                <c:pt idx="3">
                  <c:v>209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4F-4304-AA2C-43500677D58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30568928"/>
        <c:axId val="230568600"/>
        <c:axId val="0"/>
      </c:bar3DChart>
      <c:catAx>
        <c:axId val="23056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30568600"/>
        <c:crosses val="autoZero"/>
        <c:auto val="1"/>
        <c:lblAlgn val="ctr"/>
        <c:lblOffset val="100"/>
        <c:noMultiLvlLbl val="0"/>
      </c:catAx>
      <c:valAx>
        <c:axId val="230568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30568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393-4910-B8DD-F20D586C6D0D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393-4910-B8DD-F20D586C6D0D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393-4910-B8DD-F20D586C6D0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393-4910-B8DD-F20D586C6D0D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393-4910-B8DD-F20D586C6D0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Кадри!$A$30:$A$34</c:f>
              <c:strCache>
                <c:ptCount val="5"/>
                <c:pt idx="0">
                  <c:v>Математичні та природничі науки</c:v>
                </c:pt>
                <c:pt idx="1">
                  <c:v>Біологія та охорона здоров’я</c:v>
                </c:pt>
                <c:pt idx="2">
                  <c:v>Суспільні науки</c:v>
                </c:pt>
                <c:pt idx="3">
                  <c:v>Гуманітарні науки</c:v>
                </c:pt>
                <c:pt idx="4">
                  <c:v>Технічні науки</c:v>
                </c:pt>
              </c:strCache>
            </c:strRef>
          </c:cat>
          <c:val>
            <c:numRef>
              <c:f>Кадри!$B$30:$B$34</c:f>
              <c:numCache>
                <c:formatCode>0.0</c:formatCode>
                <c:ptCount val="5"/>
                <c:pt idx="0">
                  <c:v>11.438679245283019</c:v>
                </c:pt>
                <c:pt idx="1">
                  <c:v>4.834905660377359</c:v>
                </c:pt>
                <c:pt idx="2">
                  <c:v>38.089622641509436</c:v>
                </c:pt>
                <c:pt idx="3">
                  <c:v>42.688679245283019</c:v>
                </c:pt>
                <c:pt idx="4">
                  <c:v>2.9481132075471699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393-4910-B8DD-F20D586C6D0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974115683238334E-2"/>
          <c:y val="0.10378210920356265"/>
          <c:w val="0.9068166792958412"/>
          <c:h val="0.5895649929004775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D68-48EF-993E-40A2D56D688C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D68-48EF-993E-40A2D56D688C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D68-48EF-993E-40A2D56D688C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D68-48EF-993E-40A2D56D688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D68-48EF-993E-40A2D56D688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Фінансування!$A$50:$A$54</c:f>
              <c:strCache>
                <c:ptCount val="5"/>
                <c:pt idx="0">
                  <c:v>Математичні та природничі науки</c:v>
                </c:pt>
                <c:pt idx="1">
                  <c:v>Біологія та охорона здоров’я</c:v>
                </c:pt>
                <c:pt idx="2">
                  <c:v>Суспільні науки</c:v>
                </c:pt>
                <c:pt idx="3">
                  <c:v>Гуманітарні науки</c:v>
                </c:pt>
                <c:pt idx="4">
                  <c:v>Технічні науки</c:v>
                </c:pt>
              </c:strCache>
            </c:strRef>
          </c:cat>
          <c:val>
            <c:numRef>
              <c:f>Фінансування!$B$50:$B$54</c:f>
              <c:numCache>
                <c:formatCode>General</c:formatCode>
                <c:ptCount val="5"/>
                <c:pt idx="0">
                  <c:v>42</c:v>
                </c:pt>
                <c:pt idx="1">
                  <c:v>47</c:v>
                </c:pt>
                <c:pt idx="2">
                  <c:v>6</c:v>
                </c:pt>
                <c:pt idx="3">
                  <c:v>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D68-48EF-993E-40A2D56D68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8838006127895104E-2"/>
          <c:y val="0.73155544081579971"/>
          <c:w val="0.78422077993388906"/>
          <c:h val="0.268444559184200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3AA-4E4E-B8BA-FDF18B01F95D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3AA-4E4E-B8BA-FDF18B01F95D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3AA-4E4E-B8BA-FDF18B01F95D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3AA-4E4E-B8BA-FDF18B01F95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3AA-4E4E-B8BA-FDF18B01F95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4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53AA-4E4E-B8BA-FDF18B01F9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Фінансування!$A$68:$A$72</c:f>
              <c:strCache>
                <c:ptCount val="5"/>
                <c:pt idx="0">
                  <c:v>Математичні та природничі науки</c:v>
                </c:pt>
                <c:pt idx="1">
                  <c:v>Біологія та охорона здоров’я</c:v>
                </c:pt>
                <c:pt idx="2">
                  <c:v>Суспільні науки</c:v>
                </c:pt>
                <c:pt idx="3">
                  <c:v>Гуманітарні науки</c:v>
                </c:pt>
                <c:pt idx="4">
                  <c:v>Технічні науки</c:v>
                </c:pt>
              </c:strCache>
            </c:strRef>
          </c:cat>
          <c:val>
            <c:numRef>
              <c:f>Фінансування!$B$68:$B$72</c:f>
              <c:numCache>
                <c:formatCode>0.0</c:formatCode>
                <c:ptCount val="5"/>
                <c:pt idx="0">
                  <c:v>55.552536082474226</c:v>
                </c:pt>
                <c:pt idx="1">
                  <c:v>149.2308214634146</c:v>
                </c:pt>
                <c:pt idx="2">
                  <c:v>1.7927120743034057</c:v>
                </c:pt>
                <c:pt idx="3">
                  <c:v>1.7153268232044199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AA-4E4E-B8BA-FDF18B01F95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21921072"/>
        <c:axId val="221920744"/>
      </c:barChart>
      <c:catAx>
        <c:axId val="22192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21920744"/>
        <c:crosses val="autoZero"/>
        <c:auto val="1"/>
        <c:lblAlgn val="ctr"/>
        <c:lblOffset val="100"/>
        <c:noMultiLvlLbl val="0"/>
      </c:catAx>
      <c:valAx>
        <c:axId val="221920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21921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5.0925925925925923E-2"/>
          <c:w val="1"/>
          <c:h val="0.453137353518579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C06-4DCF-8A4B-C0E707E479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C06-4DCF-8A4B-C0E707E479C8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C06-4DCF-8A4B-C0E707E479C8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C06-4DCF-8A4B-C0E707E479C8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C06-4DCF-8A4B-C0E707E479C8}"/>
              </c:ext>
            </c:extLst>
          </c:dPt>
          <c:dPt>
            <c:idx val="5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C06-4DCF-8A4B-C0E707E479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Фінансування!$A$114:$A$119</c:f>
              <c:strCache>
                <c:ptCount val="6"/>
                <c:pt idx="0">
                  <c:v>Навчально-науковий інститут мистецтв </c:v>
                </c:pt>
                <c:pt idx="1">
                  <c:v>ІПОДП</c:v>
                </c:pt>
                <c:pt idx="2">
                  <c:v>Фізико-технічний факультет</c:v>
                </c:pt>
                <c:pt idx="3">
                  <c:v>Факультет природничих наук</c:v>
                </c:pt>
                <c:pt idx="4">
                  <c:v>Факультет математики та інформатики</c:v>
                </c:pt>
                <c:pt idx="5">
                  <c:v>Факультет філології </c:v>
                </c:pt>
              </c:strCache>
            </c:strRef>
          </c:cat>
          <c:val>
            <c:numRef>
              <c:f>Фінансування!$B$114:$B$119</c:f>
              <c:numCache>
                <c:formatCode>General</c:formatCode>
                <c:ptCount val="6"/>
                <c:pt idx="0">
                  <c:v>1.7</c:v>
                </c:pt>
                <c:pt idx="1">
                  <c:v>4.5</c:v>
                </c:pt>
                <c:pt idx="2">
                  <c:v>11.8</c:v>
                </c:pt>
                <c:pt idx="3">
                  <c:v>66.099999999999994</c:v>
                </c:pt>
                <c:pt idx="4">
                  <c:v>12.8</c:v>
                </c:pt>
                <c:pt idx="5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C06-4DCF-8A4B-C0E707E479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575798113611188E-2"/>
          <c:y val="0.71185174017845387"/>
          <c:w val="0.9597265966754156"/>
          <c:h val="0.230327354913969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Фінансування!$A$128:$A$133</c:f>
              <c:strCache>
                <c:ptCount val="6"/>
                <c:pt idx="0">
                  <c:v>Навчально-науковий інститут мистецтв </c:v>
                </c:pt>
                <c:pt idx="1">
                  <c:v>ІПОДП</c:v>
                </c:pt>
                <c:pt idx="2">
                  <c:v>Фізико-технічний факультет</c:v>
                </c:pt>
                <c:pt idx="3">
                  <c:v>Факультет природничих наук</c:v>
                </c:pt>
                <c:pt idx="4">
                  <c:v>Факультет математики та інформатики</c:v>
                </c:pt>
                <c:pt idx="5">
                  <c:v>Факультет філології </c:v>
                </c:pt>
              </c:strCache>
            </c:strRef>
          </c:cat>
          <c:val>
            <c:numRef>
              <c:f>Фінансування!$B$128:$B$133</c:f>
              <c:numCache>
                <c:formatCode>General</c:formatCode>
                <c:ptCount val="6"/>
                <c:pt idx="0">
                  <c:v>223.8</c:v>
                </c:pt>
                <c:pt idx="1">
                  <c:v>579</c:v>
                </c:pt>
                <c:pt idx="2">
                  <c:v>1507.4</c:v>
                </c:pt>
                <c:pt idx="3">
                  <c:v>8472.2000000000007</c:v>
                </c:pt>
                <c:pt idx="4">
                  <c:v>1637.3</c:v>
                </c:pt>
                <c:pt idx="5">
                  <c:v>397.1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BB-4B00-AF6C-CD41499AB07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8174968"/>
        <c:axId val="308180544"/>
      </c:barChart>
      <c:catAx>
        <c:axId val="308174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08180544"/>
        <c:crosses val="autoZero"/>
        <c:auto val="1"/>
        <c:lblAlgn val="ctr"/>
        <c:lblOffset val="100"/>
        <c:noMultiLvlLbl val="0"/>
      </c:catAx>
      <c:valAx>
        <c:axId val="308180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08174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Публікації!$B$148</c:f>
              <c:strCache>
                <c:ptCount val="1"/>
                <c:pt idx="0">
                  <c:v>Кількість штатних працівників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Публікації!$A$149:$A$166</c:f>
              <c:strCache>
                <c:ptCount val="18"/>
                <c:pt idx="1">
                  <c:v>ІПОДП</c:v>
                </c:pt>
                <c:pt idx="2">
                  <c:v>Педагогічний факультет</c:v>
                </c:pt>
                <c:pt idx="3">
                  <c:v>Юридичний інститут</c:v>
                </c:pt>
                <c:pt idx="4">
                  <c:v>Економічний факультет</c:v>
                </c:pt>
                <c:pt idx="5">
                  <c:v>Фізико-технічний факультет</c:v>
                </c:pt>
                <c:pt idx="6">
                  <c:v>Факультет туризму</c:v>
                </c:pt>
                <c:pt idx="7">
                  <c:v>Факультет природничих наук</c:v>
                </c:pt>
                <c:pt idx="8">
                  <c:v>Факультет історії, політології і міжнародних відносин</c:v>
                </c:pt>
                <c:pt idx="9">
                  <c:v>Факультет психології</c:v>
                </c:pt>
                <c:pt idx="10">
                  <c:v>Факультет математики та інформатики</c:v>
                </c:pt>
                <c:pt idx="11">
                  <c:v>Факультет філології</c:v>
                </c:pt>
                <c:pt idx="12">
                  <c:v>Коломийський інститут</c:v>
                </c:pt>
                <c:pt idx="13">
                  <c:v>Факультет фізичного виховання і спорту</c:v>
                </c:pt>
                <c:pt idx="14">
                  <c:v>Кафедра фізичного виховання</c:v>
                </c:pt>
                <c:pt idx="15">
                  <c:v>Інститут мистецтв</c:v>
                </c:pt>
                <c:pt idx="16">
                  <c:v>Факультет іноземних мов</c:v>
                </c:pt>
                <c:pt idx="17">
                  <c:v>Кафедра іноземних мов</c:v>
                </c:pt>
              </c:strCache>
            </c:strRef>
          </c:cat>
          <c:val>
            <c:numRef>
              <c:f>Публікації!$B$149:$B$166</c:f>
              <c:numCache>
                <c:formatCode>General</c:formatCode>
                <c:ptCount val="18"/>
                <c:pt idx="1">
                  <c:v>18</c:v>
                </c:pt>
                <c:pt idx="2">
                  <c:v>86</c:v>
                </c:pt>
                <c:pt idx="3">
                  <c:v>45</c:v>
                </c:pt>
                <c:pt idx="4">
                  <c:v>51</c:v>
                </c:pt>
                <c:pt idx="5">
                  <c:v>29</c:v>
                </c:pt>
                <c:pt idx="6">
                  <c:v>34</c:v>
                </c:pt>
                <c:pt idx="7">
                  <c:v>67</c:v>
                </c:pt>
                <c:pt idx="8">
                  <c:v>74</c:v>
                </c:pt>
                <c:pt idx="9">
                  <c:v>50</c:v>
                </c:pt>
                <c:pt idx="10">
                  <c:v>51</c:v>
                </c:pt>
                <c:pt idx="11">
                  <c:v>52</c:v>
                </c:pt>
                <c:pt idx="12">
                  <c:v>12</c:v>
                </c:pt>
                <c:pt idx="13">
                  <c:v>42</c:v>
                </c:pt>
                <c:pt idx="14">
                  <c:v>13</c:v>
                </c:pt>
                <c:pt idx="15">
                  <c:v>141</c:v>
                </c:pt>
                <c:pt idx="16">
                  <c:v>74</c:v>
                </c:pt>
                <c:pt idx="17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A1-45D0-913D-4CF3AE64996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70383960"/>
        <c:axId val="370381008"/>
      </c:barChart>
      <c:lineChart>
        <c:grouping val="standard"/>
        <c:varyColors val="0"/>
        <c:ser>
          <c:idx val="1"/>
          <c:order val="1"/>
          <c:tx>
            <c:strRef>
              <c:f>Публікації!$C$148</c:f>
              <c:strCache>
                <c:ptCount val="1"/>
                <c:pt idx="0">
                  <c:v>Кількість публікацій на 1 НПП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0"/>
                  <c:y val="-3.4224582790208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DA1-45D0-913D-4CF3AE649966}"/>
                </c:ext>
              </c:extLst>
            </c:dLbl>
            <c:dLbl>
              <c:idx val="5"/>
              <c:layout>
                <c:manualLayout>
                  <c:x val="-7.4354847783075173E-17"/>
                  <c:y val="-3.4224582790208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DA1-45D0-913D-4CF3AE649966}"/>
                </c:ext>
              </c:extLst>
            </c:dLbl>
            <c:dLbl>
              <c:idx val="6"/>
              <c:layout>
                <c:manualLayout>
                  <c:x val="2.0278829109987738E-3"/>
                  <c:y val="-3.4224582790208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DA1-45D0-913D-4CF3AE649966}"/>
                </c:ext>
              </c:extLst>
            </c:dLbl>
            <c:dLbl>
              <c:idx val="7"/>
              <c:layout>
                <c:manualLayout>
                  <c:x val="-2.0278829109987739E-2"/>
                  <c:y val="-8.89839152545433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DA1-45D0-913D-4CF3AE649966}"/>
                </c:ext>
              </c:extLst>
            </c:dLbl>
            <c:dLbl>
              <c:idx val="8"/>
              <c:layout>
                <c:manualLayout>
                  <c:x val="6.0836487329963213E-3"/>
                  <c:y val="-6.844916558041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DA1-45D0-913D-4CF3AE649966}"/>
                </c:ext>
              </c:extLst>
            </c:dLbl>
            <c:dLbl>
              <c:idx val="9"/>
              <c:layout>
                <c:manualLayout>
                  <c:x val="-1.8250946198988965E-2"/>
                  <c:y val="-3.76470410692298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3DA1-45D0-913D-4CF3AE649966}"/>
                </c:ext>
              </c:extLst>
            </c:dLbl>
            <c:dLbl>
              <c:idx val="10"/>
              <c:layout>
                <c:manualLayout>
                  <c:x val="-1.622306328799019E-2"/>
                  <c:y val="-5.47593324643343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DA1-45D0-913D-4CF3AE649966}"/>
                </c:ext>
              </c:extLst>
            </c:dLbl>
            <c:dLbl>
              <c:idx val="11"/>
              <c:layout>
                <c:manualLayout>
                  <c:x val="-2.6362477842984136E-2"/>
                  <c:y val="-6.502670730139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3DA1-45D0-913D-4CF3AE649966}"/>
                </c:ext>
              </c:extLst>
            </c:dLbl>
            <c:dLbl>
              <c:idx val="12"/>
              <c:layout>
                <c:manualLayout>
                  <c:x val="-3.0418243664981609E-2"/>
                  <c:y val="2.7379666232167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DA1-45D0-913D-4CF3AE649966}"/>
                </c:ext>
              </c:extLst>
            </c:dLbl>
            <c:dLbl>
              <c:idx val="13"/>
              <c:layout>
                <c:manualLayout>
                  <c:x val="-2.6362477842984209E-2"/>
                  <c:y val="-8.2138998696501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3DA1-45D0-913D-4CF3AE649966}"/>
                </c:ext>
              </c:extLst>
            </c:dLbl>
            <c:dLbl>
              <c:idx val="14"/>
              <c:layout>
                <c:manualLayout>
                  <c:x val="-1.8250946198988965E-2"/>
                  <c:y val="-6.1604249022376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3DA1-45D0-913D-4CF3AE649966}"/>
                </c:ext>
              </c:extLst>
            </c:dLbl>
            <c:dLbl>
              <c:idx val="15"/>
              <c:layout>
                <c:manualLayout>
                  <c:x val="-4.0557658219975475E-3"/>
                  <c:y val="-3.0802124511188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3DA1-45D0-913D-4CF3AE649966}"/>
                </c:ext>
              </c:extLst>
            </c:dLbl>
            <c:dLbl>
              <c:idx val="16"/>
              <c:layout>
                <c:manualLayout>
                  <c:x val="-1.013941455499387E-2"/>
                  <c:y val="-4.7914415906292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3DA1-45D0-913D-4CF3AE649966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Публікації!$A$149:$A$166</c:f>
              <c:strCache>
                <c:ptCount val="18"/>
                <c:pt idx="1">
                  <c:v>ІПОДП</c:v>
                </c:pt>
                <c:pt idx="2">
                  <c:v>Педагогічний факультет</c:v>
                </c:pt>
                <c:pt idx="3">
                  <c:v>Юридичний інститут</c:v>
                </c:pt>
                <c:pt idx="4">
                  <c:v>Економічний факультет</c:v>
                </c:pt>
                <c:pt idx="5">
                  <c:v>Фізико-технічний факультет</c:v>
                </c:pt>
                <c:pt idx="6">
                  <c:v>Факультет туризму</c:v>
                </c:pt>
                <c:pt idx="7">
                  <c:v>Факультет природничих наук</c:v>
                </c:pt>
                <c:pt idx="8">
                  <c:v>Факультет історії, політології і міжнародних відносин</c:v>
                </c:pt>
                <c:pt idx="9">
                  <c:v>Факультет психології</c:v>
                </c:pt>
                <c:pt idx="10">
                  <c:v>Факультет математики та інформатики</c:v>
                </c:pt>
                <c:pt idx="11">
                  <c:v>Факультет філології</c:v>
                </c:pt>
                <c:pt idx="12">
                  <c:v>Коломийський інститут</c:v>
                </c:pt>
                <c:pt idx="13">
                  <c:v>Факультет фізичного виховання і спорту</c:v>
                </c:pt>
                <c:pt idx="14">
                  <c:v>Кафедра фізичного виховання</c:v>
                </c:pt>
                <c:pt idx="15">
                  <c:v>Інститут мистецтв</c:v>
                </c:pt>
                <c:pt idx="16">
                  <c:v>Факультет іноземних мов</c:v>
                </c:pt>
                <c:pt idx="17">
                  <c:v>Кафедра іноземних мов</c:v>
                </c:pt>
              </c:strCache>
            </c:strRef>
          </c:cat>
          <c:val>
            <c:numRef>
              <c:f>Публікації!$C$149:$C$166</c:f>
              <c:numCache>
                <c:formatCode>General</c:formatCode>
                <c:ptCount val="18"/>
                <c:pt idx="1">
                  <c:v>8.1</c:v>
                </c:pt>
                <c:pt idx="2">
                  <c:v>7.4</c:v>
                </c:pt>
                <c:pt idx="3">
                  <c:v>6.2</c:v>
                </c:pt>
                <c:pt idx="4">
                  <c:v>4.2</c:v>
                </c:pt>
                <c:pt idx="5">
                  <c:v>4.0999999999999996</c:v>
                </c:pt>
                <c:pt idx="6">
                  <c:v>4</c:v>
                </c:pt>
                <c:pt idx="7">
                  <c:v>3.7</c:v>
                </c:pt>
                <c:pt idx="8">
                  <c:v>3.5</c:v>
                </c:pt>
                <c:pt idx="9">
                  <c:v>3.4</c:v>
                </c:pt>
                <c:pt idx="10">
                  <c:v>3.3</c:v>
                </c:pt>
                <c:pt idx="11">
                  <c:v>3.1</c:v>
                </c:pt>
                <c:pt idx="12">
                  <c:v>2.6</c:v>
                </c:pt>
                <c:pt idx="13">
                  <c:v>2.2000000000000002</c:v>
                </c:pt>
                <c:pt idx="14">
                  <c:v>1.2</c:v>
                </c:pt>
                <c:pt idx="15">
                  <c:v>1.1000000000000001</c:v>
                </c:pt>
                <c:pt idx="16">
                  <c:v>0.3</c:v>
                </c:pt>
                <c:pt idx="17">
                  <c:v>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3DA1-45D0-913D-4CF3AE64996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1910880"/>
        <c:axId val="221905304"/>
      </c:lineChart>
      <c:catAx>
        <c:axId val="370383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70381008"/>
        <c:crosses val="autoZero"/>
        <c:auto val="1"/>
        <c:lblAlgn val="ctr"/>
        <c:lblOffset val="100"/>
        <c:noMultiLvlLbl val="0"/>
      </c:catAx>
      <c:valAx>
        <c:axId val="37038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70383960"/>
        <c:crosses val="autoZero"/>
        <c:crossBetween val="between"/>
      </c:valAx>
      <c:valAx>
        <c:axId val="22190530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21910880"/>
        <c:crosses val="max"/>
        <c:crossBetween val="between"/>
      </c:valAx>
      <c:catAx>
        <c:axId val="221910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19053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4637268432138281E-3"/>
          <c:y val="0.92171086264004121"/>
          <c:w val="0.96073779170576723"/>
          <c:h val="5.77543876858334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F4B9E-E598-4BD0-AC59-17C913D01E61}" type="datetimeFigureOut">
              <a:rPr lang="uk-UA" smtClean="0"/>
              <a:t>02.03.2021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5DB76-9175-498B-91C8-0E974BC3E56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3939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IMPACT (</a:t>
            </a:r>
            <a:r>
              <a:rPr lang="uk-UA" dirty="0"/>
              <a:t>Вплив)</a:t>
            </a:r>
          </a:p>
          <a:p>
            <a:r>
              <a:rPr lang="uk-UA" dirty="0"/>
              <a:t>Комбінація кількості зовнішніх гіперпосилань на домен університету (</a:t>
            </a:r>
            <a:r>
              <a:rPr lang="en-US" dirty="0"/>
              <a:t>external </a:t>
            </a:r>
            <a:r>
              <a:rPr lang="en-US" dirty="0" err="1"/>
              <a:t>inlinks</a:t>
            </a:r>
            <a:r>
              <a:rPr lang="en-US" dirty="0"/>
              <a:t>) </a:t>
            </a:r>
            <a:r>
              <a:rPr lang="uk-UA" dirty="0"/>
              <a:t>та кількості доменів, з яких ці посилання надходять (</a:t>
            </a:r>
            <a:r>
              <a:rPr lang="en-US" dirty="0"/>
              <a:t>referring domains). </a:t>
            </a:r>
            <a:r>
              <a:rPr lang="uk-UA" dirty="0"/>
              <a:t>Для збільшення валідності даних використовується два провайдера: </a:t>
            </a:r>
            <a:r>
              <a:rPr lang="en-US" dirty="0"/>
              <a:t>Majestic SEO[2] </a:t>
            </a:r>
            <a:r>
              <a:rPr lang="uk-UA" dirty="0"/>
              <a:t>та </a:t>
            </a:r>
            <a:r>
              <a:rPr lang="en-US" dirty="0" err="1"/>
              <a:t>Ahrefs</a:t>
            </a:r>
            <a:r>
              <a:rPr lang="en-US" dirty="0"/>
              <a:t>[3]. </a:t>
            </a:r>
            <a:r>
              <a:rPr lang="uk-UA" dirty="0"/>
              <a:t>Тому результуючі значення </a:t>
            </a:r>
            <a:r>
              <a:rPr lang="en-US" dirty="0"/>
              <a:t>external </a:t>
            </a:r>
            <a:r>
              <a:rPr lang="en-US" dirty="0" err="1"/>
              <a:t>inlinks</a:t>
            </a:r>
            <a:r>
              <a:rPr lang="en-US" dirty="0"/>
              <a:t> </a:t>
            </a:r>
            <a:r>
              <a:rPr lang="uk-UA" dirty="0"/>
              <a:t>та </a:t>
            </a:r>
            <a:r>
              <a:rPr lang="en-US" dirty="0"/>
              <a:t>referring domains </a:t>
            </a:r>
            <a:r>
              <a:rPr lang="uk-UA" dirty="0"/>
              <a:t>обирається як максимальні з цих двох джерел. На думку авторів, кількість таких </a:t>
            </a:r>
            <a:r>
              <a:rPr lang="uk-UA" dirty="0" err="1"/>
              <a:t>лінків</a:t>
            </a:r>
            <a:r>
              <a:rPr lang="uk-UA" dirty="0"/>
              <a:t> свідчить про видимість університету і важливість опублікованих матеріалів (велика частина таких </a:t>
            </a:r>
            <a:r>
              <a:rPr lang="uk-UA" dirty="0" err="1"/>
              <a:t>лінків</a:t>
            </a:r>
            <a:r>
              <a:rPr lang="uk-UA" dirty="0"/>
              <a:t> служить подібно до цитування в бібліографії)</a:t>
            </a:r>
          </a:p>
          <a:p>
            <a:r>
              <a:rPr lang="en-US" dirty="0"/>
              <a:t>OPENNESS (</a:t>
            </a:r>
            <a:r>
              <a:rPr lang="uk-UA" dirty="0"/>
              <a:t>Відкритість)</a:t>
            </a:r>
          </a:p>
          <a:p>
            <a:r>
              <a:rPr lang="uk-UA" dirty="0"/>
              <a:t>Кількість присутніх на сайті університету файлів у форматах </a:t>
            </a:r>
            <a:r>
              <a:rPr lang="en-US" dirty="0"/>
              <a:t>Adobe Acrobat (.pdf), Microsoft Word (.doc, .</a:t>
            </a:r>
            <a:r>
              <a:rPr lang="en-US" dirty="0" err="1"/>
              <a:t>docx</a:t>
            </a:r>
            <a:r>
              <a:rPr lang="en-US" dirty="0"/>
              <a:t>) </a:t>
            </a:r>
            <a:r>
              <a:rPr lang="uk-UA" dirty="0"/>
              <a:t>та </a:t>
            </a:r>
            <a:r>
              <a:rPr lang="en-US" dirty="0"/>
              <a:t>Microsoft PowerPoint (.</a:t>
            </a:r>
            <a:r>
              <a:rPr lang="en-US" dirty="0" err="1"/>
              <a:t>ppt</a:t>
            </a:r>
            <a:r>
              <a:rPr lang="en-US" dirty="0"/>
              <a:t>), </a:t>
            </a:r>
            <a:r>
              <a:rPr lang="uk-UA" dirty="0"/>
              <a:t>проіндексованих академічною пошуковою системою </a:t>
            </a:r>
            <a:r>
              <a:rPr lang="en-US" dirty="0"/>
              <a:t>Google Scholar</a:t>
            </a:r>
          </a:p>
          <a:p>
            <a:r>
              <a:rPr lang="en-US" dirty="0"/>
              <a:t>EXCELLENCE (</a:t>
            </a:r>
            <a:r>
              <a:rPr lang="uk-UA" dirty="0"/>
              <a:t>Висока якість)</a:t>
            </a:r>
          </a:p>
          <a:p>
            <a:r>
              <a:rPr lang="uk-UA" dirty="0"/>
              <a:t>Наукові статті, що опубліковані авторами університету в журналах, проіндексованих </a:t>
            </a:r>
            <a:r>
              <a:rPr lang="uk-UA" dirty="0" err="1"/>
              <a:t>бібліометричною</a:t>
            </a:r>
            <a:r>
              <a:rPr lang="uk-UA" dirty="0"/>
              <a:t> базою </a:t>
            </a:r>
            <a:r>
              <a:rPr lang="en-US" dirty="0"/>
              <a:t>SCOPUS, </a:t>
            </a:r>
            <a:r>
              <a:rPr lang="uk-UA" dirty="0"/>
              <a:t>та входять до складу 10% статей, найбільш цитованих у своїх наукових галузях за версією </a:t>
            </a:r>
            <a:r>
              <a:rPr lang="en-US" dirty="0" err="1"/>
              <a:t>Scimago</a:t>
            </a:r>
            <a:r>
              <a:rPr lang="en-US" dirty="0"/>
              <a:t> Group[4]</a:t>
            </a:r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5DB76-9175-498B-91C8-0E974BC3E56D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8619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(як підготувати і у які журнали подати статтю, щоб вона була цитованою і здобувач міг би накопичити необхідні значення індексу цитувань, у яких наукових базах зареєструвати свій профіль науковця, щоб поширювати свої публікації, шукати партнерів чи налагоджувати наукові комунікації у світовій науковій спільноті за своїм профілем)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5DB76-9175-498B-91C8-0E974BC3E56D}" type="slidenum">
              <a:rPr lang="uk-UA" smtClean="0"/>
              <a:t>50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287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(як підготувати і у які журнали подати статтю, щоб вона була цитованою і здобувач міг би накопичити необхідні значення індексу цитувань, у яких наукових базах зареєструвати свій профіль науковця, щоб поширювати свої публікації, шукати партнерів чи налагоджувати наукові комунікації у світовій науковій спільноті за своїм профілем)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5DB76-9175-498B-91C8-0E974BC3E56D}" type="slidenum">
              <a:rPr lang="uk-UA" smtClean="0"/>
              <a:t>51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5513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5DB76-9175-498B-91C8-0E974BC3E56D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8568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5DB76-9175-498B-91C8-0E974BC3E56D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4159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5DB76-9175-498B-91C8-0E974BC3E56D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4478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5DB76-9175-498B-91C8-0E974BC3E56D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5775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5DB76-9175-498B-91C8-0E974BC3E56D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847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5DB76-9175-498B-91C8-0E974BC3E56D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780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5DB76-9175-498B-91C8-0E974BC3E56D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3986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5DB76-9175-498B-91C8-0E974BC3E56D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3121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" y="366"/>
            <a:ext cx="9143024" cy="68572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ebometrics.info/en/transparent" TargetMode="External"/><Relationship Id="rId13" Type="http://schemas.openxmlformats.org/officeDocument/2006/relationships/hyperlink" Target="http://www.euroosvita.net/index.php/?category=49&amp;id=6344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erasmusplus.org.ua/erasmus/novyny-i-baza-proektiv.html" TargetMode="External"/><Relationship Id="rId12" Type="http://schemas.openxmlformats.org/officeDocument/2006/relationships/hyperlink" Target="http://kdpu-nt.gov.ua/uk/content/spisok-molodih-vchenih-yakim-priznacheno-stipendiyi-ta-prodovzheno-viplatu-stipendi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ebometrics.info/en/Europe/Ukraine" TargetMode="External"/><Relationship Id="rId11" Type="http://schemas.openxmlformats.org/officeDocument/2006/relationships/hyperlink" Target="https://imzo.gov.ua/2019/08/07/nakaz-mon-vid-05-08-2019-1059-pro-pidsumky-vseukrains-koho-konkursu-students-kykh-naukovykh-robit-z-haluzey-znan-i-spetsial-nostey-u-2018-2019-navchal-nomu-rotsi/" TargetMode="External"/><Relationship Id="rId5" Type="http://schemas.openxmlformats.org/officeDocument/2006/relationships/hyperlink" Target="http://ru.osvita.ua/vnz/rating/72780/" TargetMode="External"/><Relationship Id="rId15" Type="http://schemas.openxmlformats.org/officeDocument/2006/relationships/hyperlink" Target="https://vstup2019.edbo.gov.ua/statistics/" TargetMode="External"/><Relationship Id="rId10" Type="http://schemas.openxmlformats.org/officeDocument/2006/relationships/hyperlink" Target="https://imzo.gov.ua/2019/08/07/nakaz-mon-vid-5-08-2019-1060-pro-pidsumky-vseukrains-koi-students-koi-olimpiady-2018-2019-navchal-noho-roku/" TargetMode="External"/><Relationship Id="rId4" Type="http://schemas.openxmlformats.org/officeDocument/2006/relationships/hyperlink" Target="https://www.topuniversities.com/university-rankings/world-university-rankings/2021" TargetMode="External"/><Relationship Id="rId9" Type="http://schemas.openxmlformats.org/officeDocument/2006/relationships/hyperlink" Target="https://www.4icu.org/ua/" TargetMode="External"/><Relationship Id="rId14" Type="http://schemas.openxmlformats.org/officeDocument/2006/relationships/hyperlink" Target="https://ukrpatent.org/uk/articles/bases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emf"/><Relationship Id="rId5" Type="http://schemas.openxmlformats.org/officeDocument/2006/relationships/package" Target="../embeddings/_________Microsoft_Word.docx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pnu.edu.ua/index.php/pcs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ournals.pnu.edu.ua/index.php/fcult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pnu.edu.ua/index.php/pcs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ournals.pnu.edu.ua/index.php/fcult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://pnu.edu.ua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://pnu.edu.u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0023" y="2618914"/>
            <a:ext cx="5874594" cy="2387600"/>
          </a:xfrm>
        </p:spPr>
        <p:txBody>
          <a:bodyPr>
            <a:no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uk-UA" sz="2800" b="1" dirty="0">
                <a:solidFill>
                  <a:srgbClr val="0070C0"/>
                </a:solidFill>
                <a:latin typeface="+mn-lt"/>
              </a:rPr>
              <a:t>Підсумки науково-дослідної діяльності університету за 2020 рік</a:t>
            </a:r>
            <a:br>
              <a:rPr lang="uk-UA" sz="2800" b="1" dirty="0">
                <a:solidFill>
                  <a:srgbClr val="0070C0"/>
                </a:solidFill>
                <a:latin typeface="+mn-lt"/>
              </a:rPr>
            </a:br>
            <a:r>
              <a:rPr lang="uk-UA" sz="2800" b="1" dirty="0">
                <a:solidFill>
                  <a:srgbClr val="0070C0"/>
                </a:solidFill>
                <a:latin typeface="+mn-lt"/>
              </a:rPr>
              <a:t> і завдання структурних підрозділів щодо підвищення ефективності наукових досліджень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106" y="5353235"/>
            <a:ext cx="4992624" cy="139808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err="1">
                <a:solidFill>
                  <a:srgbClr val="C49428"/>
                </a:solidFill>
              </a:rPr>
              <a:t>Доповідає</a:t>
            </a:r>
            <a:r>
              <a:rPr lang="ru-RU" sz="2000" b="1" dirty="0">
                <a:solidFill>
                  <a:srgbClr val="C49428"/>
                </a:solidFill>
              </a:rPr>
              <a:t>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C49428"/>
                </a:solidFill>
              </a:rPr>
              <a:t>проректор з </a:t>
            </a:r>
            <a:r>
              <a:rPr lang="ru-RU" sz="2000" b="1" dirty="0" err="1">
                <a:solidFill>
                  <a:srgbClr val="C49428"/>
                </a:solidFill>
              </a:rPr>
              <a:t>наукової</a:t>
            </a:r>
            <a:r>
              <a:rPr lang="ru-RU" sz="2000" b="1" dirty="0">
                <a:solidFill>
                  <a:srgbClr val="C49428"/>
                </a:solidFill>
              </a:rPr>
              <a:t> </a:t>
            </a:r>
            <a:r>
              <a:rPr lang="ru-RU" sz="2000" b="1" dirty="0" err="1">
                <a:solidFill>
                  <a:srgbClr val="C49428"/>
                </a:solidFill>
              </a:rPr>
              <a:t>роботи</a:t>
            </a:r>
            <a:r>
              <a:rPr lang="ru-RU" sz="2000" b="1" dirty="0">
                <a:solidFill>
                  <a:srgbClr val="C49428"/>
                </a:solidFill>
              </a:rPr>
              <a:t>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C49428"/>
                </a:solidFill>
              </a:rPr>
              <a:t>Валентина </a:t>
            </a:r>
            <a:r>
              <a:rPr lang="ru-RU" sz="2000" b="1" dirty="0" err="1">
                <a:solidFill>
                  <a:srgbClr val="C49428"/>
                </a:solidFill>
              </a:rPr>
              <a:t>Якубів</a:t>
            </a:r>
            <a:endParaRPr lang="ru-RU" sz="2000" b="1" dirty="0">
              <a:solidFill>
                <a:srgbClr val="C49428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53" y="250981"/>
            <a:ext cx="1681114" cy="167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779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Основні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показники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, </a:t>
            </a:r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які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враховуються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 при </a:t>
            </a:r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формуванні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рейтингів</a:t>
            </a:r>
            <a:endParaRPr lang="ru-RU" sz="36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2465670"/>
              </p:ext>
            </p:extLst>
          </p:nvPr>
        </p:nvGraphicFramePr>
        <p:xfrm>
          <a:off x="0" y="1496366"/>
          <a:ext cx="9143999" cy="52648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105937542"/>
                    </a:ext>
                  </a:extLst>
                </a:gridCol>
                <a:gridCol w="3381375">
                  <a:extLst>
                    <a:ext uri="{9D8B030D-6E8A-4147-A177-3AD203B41FA5}">
                      <a16:colId xmlns:a16="http://schemas.microsoft.com/office/drawing/2014/main" val="2282404088"/>
                    </a:ext>
                  </a:extLst>
                </a:gridCol>
                <a:gridCol w="3457575">
                  <a:extLst>
                    <a:ext uri="{9D8B030D-6E8A-4147-A177-3AD203B41FA5}">
                      <a16:colId xmlns:a16="http://schemas.microsoft.com/office/drawing/2014/main" val="1933254785"/>
                    </a:ext>
                  </a:extLst>
                </a:gridCol>
                <a:gridCol w="2066924">
                  <a:extLst>
                    <a:ext uri="{9D8B030D-6E8A-4147-A177-3AD203B41FA5}">
                      <a16:colId xmlns:a16="http://schemas.microsoft.com/office/drawing/2014/main" val="4008085086"/>
                    </a:ext>
                  </a:extLst>
                </a:gridCol>
              </a:tblGrid>
              <a:tr h="3776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№</a:t>
                      </a:r>
                      <a:endParaRPr lang="uk-UA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42" marR="16842" marT="22456" marB="2245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Показник</a:t>
                      </a:r>
                      <a:endParaRPr lang="uk-UA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42" marR="16842" marT="22456" marB="2245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Оцінювання виду діяльності</a:t>
                      </a:r>
                      <a:endParaRPr lang="uk-UA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42" marR="16842" marT="22456" marB="2245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Вікрите джерело доступу до показника</a:t>
                      </a:r>
                      <a:endParaRPr lang="uk-UA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42" marR="16842" marT="22456" marB="22456" anchor="ctr"/>
                </a:tc>
                <a:extLst>
                  <a:ext uri="{0D108BD9-81ED-4DB2-BD59-A6C34878D82A}">
                    <a16:rowId xmlns:a16="http://schemas.microsoft.com/office/drawing/2014/main" val="1260681835"/>
                  </a:ext>
                </a:extLst>
              </a:tr>
              <a:tr h="259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</a:t>
                      </a:r>
                      <a:endParaRPr lang="uk-UA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</a:rPr>
                        <a:t>QS </a:t>
                      </a:r>
                      <a:r>
                        <a:rPr lang="uk-UA" sz="1200" b="1" dirty="0" err="1">
                          <a:effectLst/>
                        </a:rPr>
                        <a:t>World</a:t>
                      </a:r>
                      <a:r>
                        <a:rPr lang="uk-UA" sz="1200" b="1" dirty="0">
                          <a:effectLst/>
                        </a:rPr>
                        <a:t> </a:t>
                      </a:r>
                      <a:r>
                        <a:rPr lang="uk-UA" sz="1200" b="1" dirty="0" err="1">
                          <a:effectLst/>
                        </a:rPr>
                        <a:t>University</a:t>
                      </a:r>
                      <a:r>
                        <a:rPr lang="uk-UA" sz="1200" b="1" dirty="0">
                          <a:effectLst/>
                        </a:rPr>
                        <a:t> </a:t>
                      </a:r>
                      <a:r>
                        <a:rPr lang="uk-UA" sz="1200" b="1" dirty="0" err="1">
                          <a:effectLst/>
                        </a:rPr>
                        <a:t>Rankings</a:t>
                      </a:r>
                      <a:endParaRPr lang="uk-U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</a:rPr>
                        <a:t>Академічна діяльність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900" b="1" u="sng" dirty="0">
                          <a:effectLst/>
                          <a:hlinkClick r:id="rId4"/>
                        </a:rPr>
                        <a:t>https://www.topuniversities.com</a:t>
                      </a:r>
                      <a:endParaRPr lang="uk-UA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extLst>
                  <a:ext uri="{0D108BD9-81ED-4DB2-BD59-A6C34878D82A}">
                    <a16:rowId xmlns:a16="http://schemas.microsoft.com/office/drawing/2014/main" val="3983806476"/>
                  </a:ext>
                </a:extLst>
              </a:tr>
              <a:tr h="259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2</a:t>
                      </a:r>
                      <a:endParaRPr lang="uk-UA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err="1">
                          <a:effectLst/>
                        </a:rPr>
                        <a:t>Scopus</a:t>
                      </a:r>
                      <a:endParaRPr lang="uk-U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</a:rPr>
                        <a:t>Науково-видавнича діяльність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900" b="1" u="sng" dirty="0">
                          <a:effectLst/>
                          <a:hlinkClick r:id="rId5"/>
                        </a:rPr>
                        <a:t>http://ru.osvita.ua</a:t>
                      </a:r>
                      <a:endParaRPr lang="uk-UA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extLst>
                  <a:ext uri="{0D108BD9-81ED-4DB2-BD59-A6C34878D82A}">
                    <a16:rowId xmlns:a16="http://schemas.microsoft.com/office/drawing/2014/main" val="3495414221"/>
                  </a:ext>
                </a:extLst>
              </a:tr>
              <a:tr h="5398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3</a:t>
                      </a:r>
                      <a:endParaRPr lang="uk-UA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err="1">
                          <a:effectLst/>
                        </a:rPr>
                        <a:t>Webometrics</a:t>
                      </a:r>
                      <a:endParaRPr lang="uk-U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</a:rPr>
                        <a:t>Оцінка науково-дослідницьких досягнень університетів через порівняння їх Інтернет-сайтів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900" b="1" u="sng" dirty="0">
                          <a:effectLst/>
                          <a:hlinkClick r:id="rId6"/>
                        </a:rPr>
                        <a:t>http://webometrics.info</a:t>
                      </a:r>
                      <a:endParaRPr lang="uk-UA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extLst>
                  <a:ext uri="{0D108BD9-81ED-4DB2-BD59-A6C34878D82A}">
                    <a16:rowId xmlns:a16="http://schemas.microsoft.com/office/drawing/2014/main" val="596908428"/>
                  </a:ext>
                </a:extLst>
              </a:tr>
              <a:tr h="3690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4</a:t>
                      </a:r>
                      <a:endParaRPr lang="uk-UA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</a:rPr>
                        <a:t>Участь в програмах Erasmus+ Європейського Союзу</a:t>
                      </a:r>
                      <a:endParaRPr lang="uk-UA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</a:rPr>
                        <a:t>Міжнародна діяльність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900" b="1" u="sng" dirty="0">
                          <a:effectLst/>
                          <a:hlinkClick r:id="rId7"/>
                        </a:rPr>
                        <a:t>https://erasmusplus.org.ua/erasmus/novyny-i-baza-proektiv.html</a:t>
                      </a:r>
                      <a:endParaRPr lang="uk-UA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extLst>
                  <a:ext uri="{0D108BD9-81ED-4DB2-BD59-A6C34878D82A}">
                    <a16:rowId xmlns:a16="http://schemas.microsoft.com/office/drawing/2014/main" val="3357428156"/>
                  </a:ext>
                </a:extLst>
              </a:tr>
              <a:tr h="3690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5</a:t>
                      </a:r>
                      <a:endParaRPr lang="uk-UA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err="1">
                          <a:effectLst/>
                        </a:rPr>
                        <a:t>Google</a:t>
                      </a:r>
                      <a:r>
                        <a:rPr lang="uk-UA" sz="1200" b="1" dirty="0">
                          <a:effectLst/>
                        </a:rPr>
                        <a:t> </a:t>
                      </a:r>
                      <a:r>
                        <a:rPr lang="uk-UA" sz="1200" b="1" dirty="0" err="1">
                          <a:effectLst/>
                        </a:rPr>
                        <a:t>Scholar</a:t>
                      </a:r>
                      <a:r>
                        <a:rPr lang="uk-UA" sz="1200" b="1" dirty="0">
                          <a:effectLst/>
                        </a:rPr>
                        <a:t> </a:t>
                      </a:r>
                      <a:r>
                        <a:rPr lang="uk-UA" sz="1200" b="1" dirty="0" err="1">
                          <a:effectLst/>
                        </a:rPr>
                        <a:t>Citations</a:t>
                      </a:r>
                      <a:endParaRPr lang="uk-U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err="1">
                          <a:effectLst/>
                        </a:rPr>
                        <a:t>Цитованість</a:t>
                      </a:r>
                      <a:r>
                        <a:rPr lang="uk-UA" sz="1100" b="1" dirty="0">
                          <a:effectLst/>
                        </a:rPr>
                        <a:t> наукових праць вчених університету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900" b="1" u="sng" dirty="0">
                          <a:effectLst/>
                          <a:hlinkClick r:id="rId8"/>
                        </a:rPr>
                        <a:t>http://www.webometrics.info/en/transparent</a:t>
                      </a:r>
                      <a:endParaRPr lang="uk-UA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extLst>
                  <a:ext uri="{0D108BD9-81ED-4DB2-BD59-A6C34878D82A}">
                    <a16:rowId xmlns:a16="http://schemas.microsoft.com/office/drawing/2014/main" val="1260482883"/>
                  </a:ext>
                </a:extLst>
              </a:tr>
              <a:tr h="615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6</a:t>
                      </a:r>
                      <a:endParaRPr lang="uk-UA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</a:rPr>
                        <a:t>Участь в </a:t>
                      </a:r>
                      <a:r>
                        <a:rPr lang="uk-UA" sz="1200" b="1" dirty="0" err="1">
                          <a:effectLst/>
                        </a:rPr>
                        <a:t>проєктах</a:t>
                      </a:r>
                      <a:r>
                        <a:rPr lang="uk-UA" sz="1200" b="1" dirty="0">
                          <a:effectLst/>
                        </a:rPr>
                        <a:t> програми</a:t>
                      </a:r>
                      <a:r>
                        <a:rPr lang="uk-UA" sz="1200" b="1" baseline="0" dirty="0">
                          <a:effectLst/>
                        </a:rPr>
                        <a:t> </a:t>
                      </a:r>
                      <a:r>
                        <a:rPr lang="en-US" sz="1200" b="1" baseline="0" dirty="0" err="1">
                          <a:effectLst/>
                        </a:rPr>
                        <a:t>Horizone</a:t>
                      </a:r>
                      <a:endParaRPr lang="uk-U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</a:rPr>
                        <a:t>Якість представлення та популярність ЗВО у Інтернет-просторі на основі незалежних </a:t>
                      </a:r>
                      <a:r>
                        <a:rPr lang="uk-UA" sz="1100" b="1" dirty="0" err="1">
                          <a:effectLst/>
                        </a:rPr>
                        <a:t>вебометричних</a:t>
                      </a:r>
                      <a:r>
                        <a:rPr lang="uk-UA" sz="1100" b="1" dirty="0">
                          <a:effectLst/>
                        </a:rPr>
                        <a:t> показників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900" b="1" u="sng" dirty="0">
                          <a:effectLst/>
                          <a:hlinkClick r:id="rId9"/>
                        </a:rPr>
                        <a:t>https://www.4icu.org/ua/</a:t>
                      </a:r>
                      <a:endParaRPr lang="uk-UA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extLst>
                  <a:ext uri="{0D108BD9-81ED-4DB2-BD59-A6C34878D82A}">
                    <a16:rowId xmlns:a16="http://schemas.microsoft.com/office/drawing/2014/main" val="3876761023"/>
                  </a:ext>
                </a:extLst>
              </a:tr>
              <a:tr h="8134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7</a:t>
                      </a:r>
                      <a:endParaRPr lang="uk-UA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</a:rPr>
                        <a:t>Результати Всеукраїнських студентських олімпіад і конкурсів наукових робіт (за сумою балів)</a:t>
                      </a:r>
                      <a:endParaRPr lang="uk-U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</a:rPr>
                        <a:t>Якість підготовки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900" b="1" u="sng" dirty="0">
                          <a:effectLst/>
                          <a:hlinkClick r:id="rId10"/>
                        </a:rPr>
                        <a:t>https://imzo.gov.ua/2019/08/07/nakaz-mon-vid-5-08-2019-1060 ,</a:t>
                      </a:r>
                      <a:r>
                        <a:rPr lang="uk-UA" sz="900" b="1" u="none" strike="noStrike" dirty="0">
                          <a:effectLst/>
                          <a:hlinkClick r:id="rId10"/>
                        </a:rPr>
                        <a:t/>
                      </a:r>
                      <a:br>
                        <a:rPr lang="uk-UA" sz="900" b="1" u="none" strike="noStrike" dirty="0">
                          <a:effectLst/>
                          <a:hlinkClick r:id="rId10"/>
                        </a:rPr>
                      </a:br>
                      <a:r>
                        <a:rPr lang="uk-UA" sz="900" b="1" u="none" strike="noStrike" dirty="0">
                          <a:effectLst/>
                          <a:hlinkClick r:id="rId10"/>
                        </a:rPr>
                        <a:t/>
                      </a:r>
                      <a:br>
                        <a:rPr lang="uk-UA" sz="900" b="1" u="none" strike="noStrike" dirty="0">
                          <a:effectLst/>
                          <a:hlinkClick r:id="rId10"/>
                        </a:rPr>
                      </a:br>
                      <a:r>
                        <a:rPr lang="uk-UA" sz="900" b="1" u="sng" dirty="0">
                          <a:effectLst/>
                          <a:hlinkClick r:id="rId11"/>
                        </a:rPr>
                        <a:t>https://imzo.gov.ua/2019/08/07/nakaz-mon-vid-05-08-2019-1059</a:t>
                      </a:r>
                      <a:endParaRPr lang="uk-UA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extLst>
                  <a:ext uri="{0D108BD9-81ED-4DB2-BD59-A6C34878D82A}">
                    <a16:rowId xmlns:a16="http://schemas.microsoft.com/office/drawing/2014/main" val="2745311011"/>
                  </a:ext>
                </a:extLst>
              </a:tr>
              <a:tr h="4464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8</a:t>
                      </a:r>
                      <a:endParaRPr lang="uk-UA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</a:rPr>
                        <a:t>Стипендії Президента України та Кабінету Міністрів України для молодих вчених</a:t>
                      </a:r>
                      <a:endParaRPr lang="uk-U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</a:rPr>
                        <a:t>Науково-педагогічна робота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900" b="1" u="sng" dirty="0">
                          <a:effectLst/>
                          <a:hlinkClick r:id="rId12"/>
                        </a:rPr>
                        <a:t>http://www.kdpu-nt.gov.ua</a:t>
                      </a:r>
                      <a:endParaRPr lang="uk-UA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extLst>
                  <a:ext uri="{0D108BD9-81ED-4DB2-BD59-A6C34878D82A}">
                    <a16:rowId xmlns:a16="http://schemas.microsoft.com/office/drawing/2014/main" val="4222205796"/>
                  </a:ext>
                </a:extLst>
              </a:tr>
              <a:tr h="5171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9</a:t>
                      </a:r>
                      <a:endParaRPr lang="uk-UA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</a:rPr>
                        <a:t>Кількість отриманих патентів вченими </a:t>
                      </a:r>
                      <a:r>
                        <a:rPr lang="uk-UA" sz="1200" b="1" dirty="0" smtClean="0">
                          <a:effectLst/>
                        </a:rPr>
                        <a:t>університету</a:t>
                      </a:r>
                      <a:endParaRPr lang="uk-U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</a:rPr>
                        <a:t>Винахідницька діяльність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900" b="1" u="sng" dirty="0">
                          <a:effectLst/>
                          <a:hlinkClick r:id="rId13"/>
                        </a:rPr>
                        <a:t>http://www.euroosvita.net</a:t>
                      </a:r>
                      <a:r>
                        <a:rPr lang="uk-UA" sz="900" b="1" dirty="0">
                          <a:effectLst/>
                        </a:rPr>
                        <a:t> ,</a:t>
                      </a:r>
                      <a:br>
                        <a:rPr lang="uk-UA" sz="900" b="1" dirty="0">
                          <a:effectLst/>
                        </a:rPr>
                      </a:br>
                      <a:r>
                        <a:rPr lang="uk-UA" sz="900" b="1" dirty="0">
                          <a:effectLst/>
                        </a:rPr>
                        <a:t/>
                      </a:r>
                      <a:br>
                        <a:rPr lang="uk-UA" sz="900" b="1" dirty="0">
                          <a:effectLst/>
                        </a:rPr>
                      </a:br>
                      <a:r>
                        <a:rPr lang="uk-UA" sz="900" b="1" u="sng" dirty="0">
                          <a:effectLst/>
                          <a:hlinkClick r:id="rId14"/>
                        </a:rPr>
                        <a:t>https://ukrpatent.org</a:t>
                      </a:r>
                      <a:endParaRPr lang="uk-UA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extLst>
                  <a:ext uri="{0D108BD9-81ED-4DB2-BD59-A6C34878D82A}">
                    <a16:rowId xmlns:a16="http://schemas.microsoft.com/office/drawing/2014/main" val="2457465765"/>
                  </a:ext>
                </a:extLst>
              </a:tr>
              <a:tr h="6332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10</a:t>
                      </a:r>
                      <a:endParaRPr lang="uk-UA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</a:rPr>
                        <a:t>Середнє зважене значення </a:t>
                      </a:r>
                      <a:r>
                        <a:rPr lang="uk-UA" sz="1200" b="1" dirty="0" smtClean="0">
                          <a:effectLst/>
                        </a:rPr>
                        <a:t>за </a:t>
                      </a:r>
                      <a:r>
                        <a:rPr lang="uk-UA" sz="1200" b="1" dirty="0">
                          <a:effectLst/>
                        </a:rPr>
                        <a:t>кількістю поданих заяв абітурієнтами та середнім конкурсним балом</a:t>
                      </a:r>
                      <a:endParaRPr lang="uk-U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</a:rPr>
                        <a:t>Привабливість університету для абітурієнтів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900" b="1" u="sng" dirty="0">
                          <a:effectLst/>
                          <a:hlinkClick r:id="rId15"/>
                        </a:rPr>
                        <a:t>https://vstup2019.edbo.gov.ua/statistics/</a:t>
                      </a:r>
                      <a:endParaRPr lang="uk-UA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12" marR="44912" marT="33684" marB="33684" anchor="ctr"/>
                </a:tc>
                <a:extLst>
                  <a:ext uri="{0D108BD9-81ED-4DB2-BD59-A6C34878D82A}">
                    <a16:rowId xmlns:a16="http://schemas.microsoft.com/office/drawing/2014/main" val="1517799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083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779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Кількісний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 та </a:t>
            </a:r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якісний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 склад </a:t>
            </a:r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науково-педагогічних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працівників</a:t>
            </a:r>
            <a:endParaRPr lang="ru-RU" sz="36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4709305"/>
              </p:ext>
            </p:extLst>
          </p:nvPr>
        </p:nvGraphicFramePr>
        <p:xfrm>
          <a:off x="104775" y="2505077"/>
          <a:ext cx="5915025" cy="31185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065">
                  <a:extLst>
                    <a:ext uri="{9D8B030D-6E8A-4147-A177-3AD203B41FA5}">
                      <a16:colId xmlns:a16="http://schemas.microsoft.com/office/drawing/2014/main" val="1370970628"/>
                    </a:ext>
                  </a:extLst>
                </a:gridCol>
                <a:gridCol w="2890540">
                  <a:extLst>
                    <a:ext uri="{9D8B030D-6E8A-4147-A177-3AD203B41FA5}">
                      <a16:colId xmlns:a16="http://schemas.microsoft.com/office/drawing/2014/main" val="2959887235"/>
                    </a:ext>
                  </a:extLst>
                </a:gridCol>
                <a:gridCol w="861883">
                  <a:extLst>
                    <a:ext uri="{9D8B030D-6E8A-4147-A177-3AD203B41FA5}">
                      <a16:colId xmlns:a16="http://schemas.microsoft.com/office/drawing/2014/main" val="42798672"/>
                    </a:ext>
                  </a:extLst>
                </a:gridCol>
                <a:gridCol w="911797">
                  <a:extLst>
                    <a:ext uri="{9D8B030D-6E8A-4147-A177-3AD203B41FA5}">
                      <a16:colId xmlns:a16="http://schemas.microsoft.com/office/drawing/2014/main" val="4216324500"/>
                    </a:ext>
                  </a:extLst>
                </a:gridCol>
                <a:gridCol w="955740">
                  <a:extLst>
                    <a:ext uri="{9D8B030D-6E8A-4147-A177-3AD203B41FA5}">
                      <a16:colId xmlns:a16="http://schemas.microsoft.com/office/drawing/2014/main" val="1188751434"/>
                    </a:ext>
                  </a:extLst>
                </a:gridCol>
              </a:tblGrid>
              <a:tr h="22275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№ з/п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</a:rPr>
                        <a:t>Назва показника</a:t>
                      </a:r>
                      <a:endParaRPr lang="uk-U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</a:rPr>
                        <a:t>Загалом по університету</a:t>
                      </a:r>
                      <a:endParaRPr lang="uk-UA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699672"/>
                  </a:ext>
                </a:extLst>
              </a:tr>
              <a:tr h="22275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3970" algn="ctr">
                        <a:spcAft>
                          <a:spcPts val="0"/>
                        </a:spcAft>
                        <a:tabLst>
                          <a:tab pos="104140" algn="l"/>
                        </a:tabLst>
                      </a:pPr>
                      <a:r>
                        <a:rPr lang="uk-UA" sz="1200" b="1" dirty="0">
                          <a:effectLst/>
                        </a:rPr>
                        <a:t>всього</a:t>
                      </a:r>
                      <a:endParaRPr lang="uk-UA" sz="12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</a:rPr>
                        <a:t>в т.ч.:</a:t>
                      </a:r>
                      <a:endParaRPr lang="uk-UA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101169"/>
                  </a:ext>
                </a:extLst>
              </a:tr>
              <a:tr h="44550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</a:rPr>
                        <a:t>доктори наук</a:t>
                      </a:r>
                      <a:endParaRPr lang="uk-U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</a:rPr>
                        <a:t>кандидати наук</a:t>
                      </a:r>
                      <a:endParaRPr lang="uk-U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24373"/>
                  </a:ext>
                </a:extLst>
              </a:tr>
              <a:tr h="4455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Чисельність науково-педагогічних працівників у ЗВО, усього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4140" algn="l"/>
                        </a:tabLst>
                      </a:pPr>
                      <a:r>
                        <a:rPr lang="uk-UA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951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174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587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0897408"/>
                  </a:ext>
                </a:extLst>
              </a:tr>
              <a:tr h="4455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Чисельність штатних науково-педагогічних працівників у ЗВО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876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562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889063"/>
                  </a:ext>
                </a:extLst>
              </a:tr>
              <a:tr h="4455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3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Чисельність працівників, які працювали за зовнішнім сумісництвом у ЗВО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970" algn="ctr">
                        <a:spcAft>
                          <a:spcPts val="0"/>
                        </a:spcAft>
                        <a:tabLst>
                          <a:tab pos="104140" algn="l"/>
                        </a:tabLst>
                      </a:pPr>
                      <a:r>
                        <a:rPr lang="uk-UA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4782871"/>
                  </a:ext>
                </a:extLst>
              </a:tr>
              <a:tr h="668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4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Загальна чисельність працівників науково-дослідної частини, інституту, сектору, відділу ЗВО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0088469"/>
                  </a:ext>
                </a:extLst>
              </a:tr>
              <a:tr h="2227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5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Молоді вчені ЗВО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136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2948152"/>
                  </a:ext>
                </a:extLst>
              </a:tr>
            </a:tbl>
          </a:graphicData>
        </a:graphic>
      </p:graphicFrame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240450" y="1584088"/>
            <a:ext cx="7074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alt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kumimoji="0" lang="uk-UA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агальна</a:t>
            </a:r>
            <a:r>
              <a:rPr kumimoji="0" lang="uk-UA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інформація про кадровий склад </a:t>
            </a:r>
            <a:r>
              <a:rPr lang="uk-UA" alt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університету</a:t>
            </a:r>
            <a:endParaRPr kumimoji="0" lang="uk-UA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3442886"/>
              </p:ext>
            </p:extLst>
          </p:nvPr>
        </p:nvGraphicFramePr>
        <p:xfrm>
          <a:off x="6076950" y="2857499"/>
          <a:ext cx="3067050" cy="2143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2337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779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Кількісний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 та </a:t>
            </a:r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якісний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 склад </a:t>
            </a:r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науково-педагогічних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працівників</a:t>
            </a:r>
            <a:endParaRPr lang="uk-UA" sz="36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5028080" y="2836902"/>
            <a:ext cx="32003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ru-RU" sz="1500" b="1" noProof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Кількісний </a:t>
            </a:r>
            <a:r>
              <a:rPr lang="uk-UA" altLang="ru-RU" sz="1500" b="1" noProof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 НПП за науковими напрямами</a:t>
            </a:r>
            <a:endParaRPr kumimoji="0" lang="uk-UA" altLang="ru-RU" sz="15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447676" y="1692837"/>
            <a:ext cx="32003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ru-RU" sz="1500" b="1" noProof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uk-UA" altLang="ru-RU" sz="1500" b="1" noProof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клад</a:t>
            </a:r>
            <a:r>
              <a:rPr lang="uk-UA" altLang="ru-RU" sz="1500" b="1" noProof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НПП за науковими напрямами</a:t>
            </a:r>
            <a:endParaRPr kumimoji="0" lang="uk-UA" altLang="ru-RU" sz="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9684235"/>
              </p:ext>
            </p:extLst>
          </p:nvPr>
        </p:nvGraphicFramePr>
        <p:xfrm>
          <a:off x="3648075" y="3390900"/>
          <a:ext cx="5495926" cy="3178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772505"/>
              </p:ext>
            </p:extLst>
          </p:nvPr>
        </p:nvGraphicFramePr>
        <p:xfrm>
          <a:off x="0" y="2246835"/>
          <a:ext cx="4019550" cy="3087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6517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779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Кількісний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 та </a:t>
            </a:r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якісний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 склад </a:t>
            </a:r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науково-педагогічних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працівників</a:t>
            </a:r>
            <a:endParaRPr lang="uk-UA" sz="36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0" y="1403489"/>
            <a:ext cx="922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Якісне зростання науково-педагогічних працівників у 2020 р.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943900"/>
              </p:ext>
            </p:extLst>
          </p:nvPr>
        </p:nvGraphicFramePr>
        <p:xfrm>
          <a:off x="12607" y="1797448"/>
          <a:ext cx="9131393" cy="51045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7448">
                  <a:extLst>
                    <a:ext uri="{9D8B030D-6E8A-4147-A177-3AD203B41FA5}">
                      <a16:colId xmlns:a16="http://schemas.microsoft.com/office/drawing/2014/main" val="2347936789"/>
                    </a:ext>
                  </a:extLst>
                </a:gridCol>
                <a:gridCol w="2316229">
                  <a:extLst>
                    <a:ext uri="{9D8B030D-6E8A-4147-A177-3AD203B41FA5}">
                      <a16:colId xmlns:a16="http://schemas.microsoft.com/office/drawing/2014/main" val="4252486518"/>
                    </a:ext>
                  </a:extLst>
                </a:gridCol>
                <a:gridCol w="3798412">
                  <a:extLst>
                    <a:ext uri="{9D8B030D-6E8A-4147-A177-3AD203B41FA5}">
                      <a16:colId xmlns:a16="http://schemas.microsoft.com/office/drawing/2014/main" val="4034899283"/>
                    </a:ext>
                  </a:extLst>
                </a:gridCol>
                <a:gridCol w="2659304">
                  <a:extLst>
                    <a:ext uri="{9D8B030D-6E8A-4147-A177-3AD203B41FA5}">
                      <a16:colId xmlns:a16="http://schemas.microsoft.com/office/drawing/2014/main" val="2098533087"/>
                    </a:ext>
                  </a:extLst>
                </a:gridCol>
              </a:tblGrid>
              <a:tr h="169439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№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Прізвище, ім’я, </a:t>
                      </a:r>
                    </a:p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по батькові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Спеціальність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Науковий консультант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extLst>
                  <a:ext uri="{0D108BD9-81ED-4DB2-BD59-A6C34878D82A}">
                    <a16:rowId xmlns:a16="http://schemas.microsoft.com/office/drawing/2014/main" val="2188723601"/>
                  </a:ext>
                </a:extLst>
              </a:tr>
              <a:tr h="188323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err="1">
                          <a:effectLst/>
                        </a:rPr>
                        <a:t>Дундяк</a:t>
                      </a:r>
                      <a:r>
                        <a:rPr lang="uk-UA" sz="1100" b="1" dirty="0">
                          <a:effectLst/>
                        </a:rPr>
                        <a:t> Ірина Миколаївна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26.00.01- теорія та історія культури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д. мист., професор, Селівачов М. Р.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extLst>
                  <a:ext uri="{0D108BD9-81ED-4DB2-BD59-A6C34878D82A}">
                    <a16:rowId xmlns:a16="http://schemas.microsoft.com/office/drawing/2014/main" val="754529857"/>
                  </a:ext>
                </a:extLst>
              </a:tr>
              <a:tr h="239180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err="1">
                          <a:effectLst/>
                        </a:rPr>
                        <a:t>Джус</a:t>
                      </a:r>
                      <a:r>
                        <a:rPr lang="uk-UA" sz="1100" b="1" dirty="0">
                          <a:effectLst/>
                        </a:rPr>
                        <a:t> Оксана Володимирівна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13.00.01 - загальна педагогіка та історія педагогіки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д. пед. н., професор Євтух М. Б,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extLst>
                  <a:ext uri="{0D108BD9-81ED-4DB2-BD59-A6C34878D82A}">
                    <a16:rowId xmlns:a16="http://schemas.microsoft.com/office/drawing/2014/main" val="1419613217"/>
                  </a:ext>
                </a:extLst>
              </a:tr>
              <a:tr h="239180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3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</a:rPr>
                        <a:t>Зозуляк-</a:t>
                      </a:r>
                      <a:r>
                        <a:rPr lang="uk-UA" sz="1100" b="1" dirty="0" err="1">
                          <a:effectLst/>
                        </a:rPr>
                        <a:t>Случик</a:t>
                      </a:r>
                      <a:r>
                        <a:rPr lang="uk-UA" sz="1100" b="1" dirty="0">
                          <a:effectLst/>
                        </a:rPr>
                        <a:t> </a:t>
                      </a:r>
                      <a:r>
                        <a:rPr lang="uk-UA" sz="1100" b="1" dirty="0" err="1">
                          <a:effectLst/>
                        </a:rPr>
                        <a:t>Роксоляна</a:t>
                      </a:r>
                      <a:r>
                        <a:rPr lang="uk-UA" sz="1100" b="1" dirty="0">
                          <a:effectLst/>
                        </a:rPr>
                        <a:t> Василівна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13.00.04 – теорія і методика професійної освіти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д. пед. н., доцент Каленський А. А.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extLst>
                  <a:ext uri="{0D108BD9-81ED-4DB2-BD59-A6C34878D82A}">
                    <a16:rowId xmlns:a16="http://schemas.microsoft.com/office/drawing/2014/main" val="3805072045"/>
                  </a:ext>
                </a:extLst>
              </a:tr>
              <a:tr h="223504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4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err="1">
                          <a:effectLst/>
                        </a:rPr>
                        <a:t>Дмитришин</a:t>
                      </a:r>
                      <a:r>
                        <a:rPr lang="uk-UA" sz="1100" b="1" dirty="0">
                          <a:effectLst/>
                        </a:rPr>
                        <a:t> Мар’ян Іванович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01.01.01- математичний аналіз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д. ф.-м. н., професор </a:t>
                      </a:r>
                      <a:r>
                        <a:rPr lang="uk-UA" sz="1100" dirty="0" err="1">
                          <a:effectLst/>
                        </a:rPr>
                        <a:t>Лопушанський</a:t>
                      </a:r>
                      <a:r>
                        <a:rPr lang="uk-UA" sz="1100" dirty="0">
                          <a:effectLst/>
                        </a:rPr>
                        <a:t> О. В.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extLst>
                  <a:ext uri="{0D108BD9-81ED-4DB2-BD59-A6C34878D82A}">
                    <a16:rowId xmlns:a16="http://schemas.microsoft.com/office/drawing/2014/main" val="3605018805"/>
                  </a:ext>
                </a:extLst>
              </a:tr>
              <a:tr h="318907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5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</a:rPr>
                        <a:t>Матковський Петро Єгорович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08.00.04 – економіка та управління підприємствами (за видами економічної діяльності)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д. е. н., професор </a:t>
                      </a:r>
                      <a:r>
                        <a:rPr lang="uk-UA" sz="1100" dirty="0" err="1">
                          <a:effectLst/>
                        </a:rPr>
                        <a:t>Баланюк</a:t>
                      </a:r>
                      <a:r>
                        <a:rPr lang="uk-UA" sz="1100" dirty="0">
                          <a:effectLst/>
                        </a:rPr>
                        <a:t> І. Ф.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extLst>
                  <a:ext uri="{0D108BD9-81ED-4DB2-BD59-A6C34878D82A}">
                    <a16:rowId xmlns:a16="http://schemas.microsoft.com/office/drawing/2014/main" val="2322885732"/>
                  </a:ext>
                </a:extLst>
              </a:tr>
              <a:tr h="318907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err="1">
                          <a:effectLst/>
                        </a:rPr>
                        <a:t>Сас</a:t>
                      </a:r>
                      <a:r>
                        <a:rPr lang="uk-UA" sz="1100" b="1" dirty="0">
                          <a:effectLst/>
                        </a:rPr>
                        <a:t> Людмила Степанівна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08.00.04 – економіка та управління підприємствами (за видами економічної діяльності)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д. е. н., професор Баланюк І. Ф.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extLst>
                  <a:ext uri="{0D108BD9-81ED-4DB2-BD59-A6C34878D82A}">
                    <a16:rowId xmlns:a16="http://schemas.microsoft.com/office/drawing/2014/main" val="855463590"/>
                  </a:ext>
                </a:extLst>
              </a:tr>
              <a:tr h="318907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7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err="1">
                          <a:effectLst/>
                        </a:rPr>
                        <a:t>Шеленко</a:t>
                      </a:r>
                      <a:r>
                        <a:rPr lang="uk-UA" sz="1100" b="1" dirty="0">
                          <a:effectLst/>
                        </a:rPr>
                        <a:t> Діана Іванівна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08.00.04 – економіка та управління підприємствами (за видами економічної діяльності)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д. е. н., професор Якубів В.М.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extLst>
                  <a:ext uri="{0D108BD9-81ED-4DB2-BD59-A6C34878D82A}">
                    <a16:rowId xmlns:a16="http://schemas.microsoft.com/office/drawing/2014/main" val="2726483382"/>
                  </a:ext>
                </a:extLst>
              </a:tr>
              <a:tr h="318907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8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</a:rPr>
                        <a:t>Мироненко Ігор Віталійович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12.00.06 – земельне право; аграрне право; екологічне право; </a:t>
                      </a:r>
                      <a:r>
                        <a:rPr lang="uk-UA" sz="1000" dirty="0" err="1">
                          <a:effectLst/>
                        </a:rPr>
                        <a:t>природоресурсне</a:t>
                      </a:r>
                      <a:r>
                        <a:rPr lang="uk-UA" sz="1000" dirty="0">
                          <a:effectLst/>
                        </a:rPr>
                        <a:t> право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д.ю.н., професор Костицький В.В.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extLst>
                  <a:ext uri="{0D108BD9-81ED-4DB2-BD59-A6C34878D82A}">
                    <a16:rowId xmlns:a16="http://schemas.microsoft.com/office/drawing/2014/main" val="1663109732"/>
                  </a:ext>
                </a:extLst>
              </a:tr>
              <a:tr h="182373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9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</a:rPr>
                        <a:t>Брус Марія Петрівна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10.02.01- українська мова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д. </a:t>
                      </a:r>
                      <a:r>
                        <a:rPr lang="uk-UA" sz="1100" dirty="0" err="1">
                          <a:effectLst/>
                        </a:rPr>
                        <a:t>філол</a:t>
                      </a:r>
                      <a:r>
                        <a:rPr lang="uk-UA" sz="1100" dirty="0">
                          <a:effectLst/>
                        </a:rPr>
                        <a:t>. н., професор </a:t>
                      </a:r>
                      <a:r>
                        <a:rPr lang="uk-UA" sz="1100" dirty="0" err="1">
                          <a:effectLst/>
                        </a:rPr>
                        <a:t>Ґрещук</a:t>
                      </a:r>
                      <a:r>
                        <a:rPr lang="uk-UA" sz="1100" dirty="0">
                          <a:effectLst/>
                        </a:rPr>
                        <a:t> В. В.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extLst>
                  <a:ext uri="{0D108BD9-81ED-4DB2-BD59-A6C34878D82A}">
                    <a16:rowId xmlns:a16="http://schemas.microsoft.com/office/drawing/2014/main" val="936746508"/>
                  </a:ext>
                </a:extLst>
              </a:tr>
              <a:tr h="397804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10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err="1">
                          <a:effectLst/>
                        </a:rPr>
                        <a:t>Струк</a:t>
                      </a:r>
                      <a:r>
                        <a:rPr lang="uk-UA" sz="1100" b="1" dirty="0">
                          <a:effectLst/>
                        </a:rPr>
                        <a:t> Анна Василівна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13.00.02 – теорія та методика навчання (українська мова)</a:t>
                      </a:r>
                    </a:p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13.00.04 – теорія і методика професійної освіти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д. пед. н., професор </a:t>
                      </a:r>
                      <a:r>
                        <a:rPr lang="uk-UA" sz="1100" dirty="0" err="1">
                          <a:effectLst/>
                        </a:rPr>
                        <a:t>Луцан</a:t>
                      </a:r>
                      <a:r>
                        <a:rPr lang="uk-UA" sz="1100" dirty="0">
                          <a:effectLst/>
                        </a:rPr>
                        <a:t> Н.І.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extLst>
                  <a:ext uri="{0D108BD9-81ED-4DB2-BD59-A6C34878D82A}">
                    <a16:rowId xmlns:a16="http://schemas.microsoft.com/office/drawing/2014/main" val="3357689853"/>
                  </a:ext>
                </a:extLst>
              </a:tr>
              <a:tr h="159453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11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err="1">
                          <a:effectLst/>
                        </a:rPr>
                        <a:t>Василюк</a:t>
                      </a:r>
                      <a:r>
                        <a:rPr lang="uk-UA" sz="1100" b="1" dirty="0">
                          <a:effectLst/>
                        </a:rPr>
                        <a:t> Марія Михайлівна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08.00.09 – бухгалтерський облік, аналіз та аудит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д. е. н., професор Редько О. Ю.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extLst>
                  <a:ext uri="{0D108BD9-81ED-4DB2-BD59-A6C34878D82A}">
                    <a16:rowId xmlns:a16="http://schemas.microsoft.com/office/drawing/2014/main" val="1075841887"/>
                  </a:ext>
                </a:extLst>
              </a:tr>
              <a:tr h="239180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12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</a:rPr>
                        <a:t>Зварич Олена Ігорівна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08.00.05 – розвиток продуктивних сил і регіональна економіка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д. е. н., професор </a:t>
                      </a:r>
                      <a:r>
                        <a:rPr lang="uk-UA" sz="1100" dirty="0" err="1">
                          <a:effectLst/>
                        </a:rPr>
                        <a:t>Дмитришин</a:t>
                      </a:r>
                      <a:r>
                        <a:rPr lang="uk-UA" sz="1100" dirty="0">
                          <a:effectLst/>
                        </a:rPr>
                        <a:t> Л. І.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extLst>
                  <a:ext uri="{0D108BD9-81ED-4DB2-BD59-A6C34878D82A}">
                    <a16:rowId xmlns:a16="http://schemas.microsoft.com/office/drawing/2014/main" val="1724580848"/>
                  </a:ext>
                </a:extLst>
              </a:tr>
              <a:tr h="239180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13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err="1">
                          <a:effectLst/>
                        </a:rPr>
                        <a:t>Цюняк</a:t>
                      </a:r>
                      <a:r>
                        <a:rPr lang="uk-UA" sz="1100" b="1" dirty="0">
                          <a:effectLst/>
                        </a:rPr>
                        <a:t> Оксана Петрівна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13.00.04 – теорія і методика професійної освіти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д. пед. н., професор Хомич Л. О.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extLst>
                  <a:ext uri="{0D108BD9-81ED-4DB2-BD59-A6C34878D82A}">
                    <a16:rowId xmlns:a16="http://schemas.microsoft.com/office/drawing/2014/main" val="1075193996"/>
                  </a:ext>
                </a:extLst>
              </a:tr>
              <a:tr h="159453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14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err="1">
                          <a:effectLst/>
                        </a:rPr>
                        <a:t>Девдюк</a:t>
                      </a:r>
                      <a:r>
                        <a:rPr lang="uk-UA" sz="1100" b="1" dirty="0">
                          <a:effectLst/>
                        </a:rPr>
                        <a:t> Іванна Василівна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10.01.05 – порівняльне літературознавство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д. </a:t>
                      </a:r>
                      <a:r>
                        <a:rPr lang="uk-UA" sz="1100" dirty="0" err="1">
                          <a:effectLst/>
                        </a:rPr>
                        <a:t>філол</a:t>
                      </a:r>
                      <a:r>
                        <a:rPr lang="uk-UA" sz="1100" dirty="0">
                          <a:effectLst/>
                        </a:rPr>
                        <a:t>. н., професор </a:t>
                      </a:r>
                      <a:r>
                        <a:rPr lang="uk-UA" sz="1100" dirty="0" err="1">
                          <a:effectLst/>
                        </a:rPr>
                        <a:t>Зарва</a:t>
                      </a:r>
                      <a:r>
                        <a:rPr lang="uk-UA" sz="1100" dirty="0">
                          <a:effectLst/>
                        </a:rPr>
                        <a:t> В. А.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extLst>
                  <a:ext uri="{0D108BD9-81ED-4DB2-BD59-A6C34878D82A}">
                    <a16:rowId xmlns:a16="http://schemas.microsoft.com/office/drawing/2014/main" val="2722313100"/>
                  </a:ext>
                </a:extLst>
              </a:tr>
              <a:tr h="159453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15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</a:rPr>
                        <a:t>Карпенко Євген Володимирович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19.00.07 - педагогічна та вікова психологія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д. псих. н., професор Заграй Л. Д.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extLst>
                  <a:ext uri="{0D108BD9-81ED-4DB2-BD59-A6C34878D82A}">
                    <a16:rowId xmlns:a16="http://schemas.microsoft.com/office/drawing/2014/main" val="2330896110"/>
                  </a:ext>
                </a:extLst>
              </a:tr>
              <a:tr h="159453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16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err="1">
                          <a:effectLst/>
                        </a:rPr>
                        <a:t>Гуляс</a:t>
                      </a:r>
                      <a:r>
                        <a:rPr lang="uk-UA" sz="1100" b="1" dirty="0">
                          <a:effectLst/>
                        </a:rPr>
                        <a:t> Інеса Антонівна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19.00.07 - педагогічна та вікова психологія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д. псих. н., професор Карпенко З. С.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extLst>
                  <a:ext uri="{0D108BD9-81ED-4DB2-BD59-A6C34878D82A}">
                    <a16:rowId xmlns:a16="http://schemas.microsoft.com/office/drawing/2014/main" val="2253471698"/>
                  </a:ext>
                </a:extLst>
              </a:tr>
              <a:tr h="239180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17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</a:rPr>
                        <a:t>Березовська Людмила Іванівна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13.00.04 – теорія і методика професійної освіти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д. пед. н., професор </a:t>
                      </a:r>
                      <a:r>
                        <a:rPr lang="uk-UA" sz="1100" dirty="0" err="1">
                          <a:effectLst/>
                        </a:rPr>
                        <a:t>Богуш</a:t>
                      </a:r>
                      <a:r>
                        <a:rPr lang="uk-UA" sz="1100" dirty="0">
                          <a:effectLst/>
                        </a:rPr>
                        <a:t> А. М.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49" marR="29749" marT="0" marB="0" anchor="ctr"/>
                </a:tc>
                <a:extLst>
                  <a:ext uri="{0D108BD9-81ED-4DB2-BD59-A6C34878D82A}">
                    <a16:rowId xmlns:a16="http://schemas.microsoft.com/office/drawing/2014/main" val="538129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158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779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Кількісний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 та </a:t>
            </a:r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якісний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 склад </a:t>
            </a:r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науково-педагогічних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працівників</a:t>
            </a:r>
            <a:endParaRPr lang="uk-UA" sz="36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0" y="1403489"/>
            <a:ext cx="922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Нагороди, стипендії науково-педагогічних працівників у 2020 р.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03496"/>
              </p:ext>
            </p:extLst>
          </p:nvPr>
        </p:nvGraphicFramePr>
        <p:xfrm>
          <a:off x="174592" y="2103131"/>
          <a:ext cx="8871016" cy="3485689"/>
        </p:xfrm>
        <a:graphic>
          <a:graphicData uri="http://schemas.openxmlformats.org/drawingml/2006/table">
            <a:tbl>
              <a:tblPr firstRow="1" firstCol="1" bandRow="1"/>
              <a:tblGrid>
                <a:gridCol w="3340242">
                  <a:extLst>
                    <a:ext uri="{9D8B030D-6E8A-4147-A177-3AD203B41FA5}">
                      <a16:colId xmlns:a16="http://schemas.microsoft.com/office/drawing/2014/main" val="2065801969"/>
                    </a:ext>
                  </a:extLst>
                </a:gridCol>
                <a:gridCol w="5530774">
                  <a:extLst>
                    <a:ext uri="{9D8B030D-6E8A-4147-A177-3AD203B41FA5}">
                      <a16:colId xmlns:a16="http://schemas.microsoft.com/office/drawing/2014/main" val="2204191031"/>
                    </a:ext>
                  </a:extLst>
                </a:gridCol>
              </a:tblGrid>
              <a:tr h="4496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Почесне звання «Заслужений діяч науки і техніки»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Загороднюк</a:t>
                      </a: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Андрій Васильович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д. </a:t>
                      </a:r>
                      <a:r>
                        <a:rPr lang="uk-UA" sz="12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фіз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.-мат. н., проф., завідувач кафедри математичного і функціонального аналізу факультету математики та інформатики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182748"/>
                  </a:ext>
                </a:extLst>
              </a:tr>
              <a:tr h="4496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Премія</a:t>
                      </a:r>
                      <a:r>
                        <a:rPr lang="ru-RU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імені</a:t>
                      </a:r>
                      <a:r>
                        <a:rPr lang="ru-RU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Ярослава Мудрого у </a:t>
                      </a:r>
                      <a:r>
                        <a:rPr lang="ru-RU" sz="12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номінації</a:t>
                      </a:r>
                      <a:r>
                        <a:rPr lang="ru-RU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“За </a:t>
                      </a:r>
                      <a:r>
                        <a:rPr lang="ru-RU" sz="12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видатні</a:t>
                      </a:r>
                      <a:r>
                        <a:rPr lang="ru-RU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досягнення</a:t>
                      </a:r>
                      <a:r>
                        <a:rPr lang="ru-RU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 </a:t>
                      </a:r>
                      <a:r>
                        <a:rPr lang="ru-RU" sz="12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науково-дослідній</a:t>
                      </a:r>
                      <a:r>
                        <a:rPr lang="ru-RU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діяльності</a:t>
                      </a:r>
                      <a:r>
                        <a:rPr lang="ru-RU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 проблем </a:t>
                      </a:r>
                      <a:r>
                        <a:rPr lang="ru-RU" sz="12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правознавства</a:t>
                      </a:r>
                      <a:r>
                        <a:rPr lang="ru-RU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</a:t>
                      </a:r>
                      <a:endParaRPr lang="uk-UA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Васильєва Валентина Антонівна </a:t>
                      </a:r>
                      <a:r>
                        <a:rPr lang="uk-UA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д. </a:t>
                      </a:r>
                      <a:r>
                        <a:rPr lang="uk-UA" sz="12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юрид</a:t>
                      </a:r>
                      <a:r>
                        <a:rPr lang="uk-UA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н., проф., директор Навчально-наукового</a:t>
                      </a:r>
                      <a:r>
                        <a:rPr lang="uk-UA" sz="12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Юридичного інституту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1885586"/>
                  </a:ext>
                </a:extLst>
              </a:tr>
              <a:tr h="59959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Українська премія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«Для жінок у науці » у 2020 році 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Премія </a:t>
                      </a:r>
                      <a:r>
                        <a:rPr lang="uk-UA" sz="12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L’Oréal</a:t>
                      </a: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UNESCO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Татарчук Тетяна Романівна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к. </a:t>
                      </a:r>
                      <a:r>
                        <a:rPr lang="uk-UA" sz="12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хім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н., доц., кафедра хімії факультету природничих наук 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8096764"/>
                  </a:ext>
                </a:extLst>
              </a:tr>
              <a:tr h="59959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Орден </a:t>
                      </a:r>
                      <a:r>
                        <a:rPr lang="ru-RU" sz="12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княгині</a:t>
                      </a:r>
                      <a:r>
                        <a:rPr lang="ru-RU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Ольги ІІІ </a:t>
                      </a:r>
                      <a:r>
                        <a:rPr lang="ru-RU" sz="12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ступеня</a:t>
                      </a:r>
                      <a:endParaRPr lang="uk-UA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Деркачова Ольга Сергіївна</a:t>
                      </a:r>
                      <a:r>
                        <a:rPr lang="uk-UA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д. </a:t>
                      </a:r>
                      <a:r>
                        <a:rPr lang="uk-UA" sz="12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філол</a:t>
                      </a:r>
                      <a:r>
                        <a:rPr lang="uk-UA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н., проф., </a:t>
                      </a:r>
                      <a:r>
                        <a:rPr lang="ru-RU" sz="12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професор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кафедри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педагогіки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початкової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освіти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0137457"/>
                  </a:ext>
                </a:extLst>
              </a:tr>
              <a:tr h="279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 «</a:t>
                      </a:r>
                      <a:r>
                        <a:rPr lang="ru-RU" sz="12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Славетний</a:t>
                      </a:r>
                      <a:r>
                        <a:rPr lang="ru-RU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галичанин»</a:t>
                      </a:r>
                      <a:endParaRPr lang="uk-UA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Лесюк</a:t>
                      </a:r>
                      <a:r>
                        <a:rPr lang="ru-RU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Микола</a:t>
                      </a:r>
                      <a:r>
                        <a:rPr lang="ru-RU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Петрович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2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н., проф., </a:t>
                      </a:r>
                      <a:r>
                        <a:rPr lang="ru-RU" sz="1200" baseline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завідувач</a:t>
                      </a:r>
                      <a:r>
                        <a:rPr lang="ru-RU" sz="12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кафедри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слов'янських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мов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0224282"/>
                  </a:ext>
                </a:extLst>
              </a:tr>
              <a:tr h="2997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Стипендіат Кабінету Міністрів  України для молодих учених (аспірантів)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Савчук Андрій Борисович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аспірант ІV курсу – спеціальність «Політологія»</a:t>
                      </a: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Запухляк</a:t>
                      </a: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Жанна Русланівна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аспірантка ІІІ курсу – спеціальність «Фізика </a:t>
                      </a:r>
                      <a:r>
                        <a:rPr lang="uk-UA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 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астрономія»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486915"/>
                  </a:ext>
                </a:extLst>
              </a:tr>
              <a:tr h="2997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Стипендіат Героїв Небесної Сотні</a:t>
                      </a:r>
                      <a:endParaRPr lang="uk-UA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Боришкевич</a:t>
                      </a:r>
                      <a:r>
                        <a:rPr lang="uk-UA" sz="1200" b="1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Ірина Ігорівна </a:t>
                      </a:r>
                      <a:r>
                        <a:rPr lang="uk-UA" sz="12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uk-UA" sz="1200" baseline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к.е.н</a:t>
                      </a:r>
                      <a:r>
                        <a:rPr lang="uk-UA" sz="12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</a:t>
                      </a:r>
                      <a:r>
                        <a:rPr lang="ru-RU" sz="1200" baseline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асистент</a:t>
                      </a:r>
                      <a:r>
                        <a:rPr lang="ru-RU" sz="12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кафедри</a:t>
                      </a:r>
                      <a:r>
                        <a:rPr lang="ru-RU" sz="12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управління</a:t>
                      </a:r>
                      <a:r>
                        <a:rPr lang="ru-RU" sz="12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200" baseline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бізнес-адміністрування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676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890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779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Кількісний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 та </a:t>
            </a:r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якісний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 склад </a:t>
            </a:r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науково-педагогічних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працівників</a:t>
            </a:r>
            <a:endParaRPr lang="uk-UA" sz="36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0" y="1403489"/>
            <a:ext cx="922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Нагороди, стипендії науково-педагогічних працівників у 2020 р.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307737"/>
              </p:ext>
            </p:extLst>
          </p:nvPr>
        </p:nvGraphicFramePr>
        <p:xfrm>
          <a:off x="174592" y="2362311"/>
          <a:ext cx="8871016" cy="3297767"/>
        </p:xfrm>
        <a:graphic>
          <a:graphicData uri="http://schemas.openxmlformats.org/drawingml/2006/table">
            <a:tbl>
              <a:tblPr firstRow="1" firstCol="1" bandRow="1"/>
              <a:tblGrid>
                <a:gridCol w="3340242">
                  <a:extLst>
                    <a:ext uri="{9D8B030D-6E8A-4147-A177-3AD203B41FA5}">
                      <a16:colId xmlns:a16="http://schemas.microsoft.com/office/drawing/2014/main" val="2065801969"/>
                    </a:ext>
                  </a:extLst>
                </a:gridCol>
                <a:gridCol w="5530774">
                  <a:extLst>
                    <a:ext uri="{9D8B030D-6E8A-4147-A177-3AD203B41FA5}">
                      <a16:colId xmlns:a16="http://schemas.microsoft.com/office/drawing/2014/main" val="2204191031"/>
                    </a:ext>
                  </a:extLst>
                </a:gridCol>
              </a:tblGrid>
              <a:tr h="32977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Стипендіати Кабінету Міністрів України для молодих учених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Василишин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Тарас Васильович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к. </a:t>
                      </a:r>
                      <a:r>
                        <a:rPr lang="uk-UA" sz="12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фіз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.-мат. н., доц., доцент кафедри математичного і функціонального аналізу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Буртняк</a:t>
                      </a: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Іван Володимирович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uk-UA" sz="12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д.е.н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., доц., професор кафедри економічної кібернетики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Максимів Юлія Василівна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uk-UA" sz="12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к.е.н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., доц., доцент кафедри обліку і аудиту</a:t>
                      </a:r>
                      <a:r>
                        <a:rPr lang="uk-UA" sz="1200" i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Зозуляк Ольга Ігорівна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д. </a:t>
                      </a:r>
                      <a:r>
                        <a:rPr lang="uk-UA" sz="12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юрид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н., доц., професор кафедри цивільного права 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Щур Роман Іванович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uk-UA" sz="12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д.е.н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., проф., професор кафедри фінансів;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Яворський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Ростислав Святославович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uk-UA" sz="12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м.н.с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НДР «Технологія </a:t>
                      </a:r>
                      <a:r>
                        <a:rPr lang="uk-UA" sz="12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тонкоплівкових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термоелектричних мікромодулів на основі багатокомпонентних </a:t>
                      </a:r>
                      <a:r>
                        <a:rPr lang="uk-UA" sz="12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сполук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з квантово-розмірними ефектами» 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Воробець</a:t>
                      </a: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Олексій Дмитрович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 к. </a:t>
                      </a:r>
                      <a:r>
                        <a:rPr lang="uk-UA" sz="12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філол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н., </a:t>
                      </a:r>
                      <a:r>
                        <a:rPr lang="uk-UA" sz="1200" i="0" dirty="0">
                          <a:solidFill>
                            <a:srgbClr val="26262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доцент кафедри загального та германського мовознавства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Рачій Богдан Іванович - 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д. </a:t>
                      </a:r>
                      <a:r>
                        <a:rPr lang="uk-UA" sz="12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фіз</a:t>
                      </a:r>
                      <a:r>
                        <a:rPr lang="uk-UA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.-мат. н., професор кафедри матеріалознавства і новітніх технологій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522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814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88908" cy="146316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Частина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2 </a:t>
            </a:r>
          </a:p>
          <a:p>
            <a:pPr marL="0" indent="0" algn="ctr">
              <a:buNone/>
            </a:pP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Фінансування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наукової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діяльності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виконання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наукових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проєктів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господарських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договорів</a:t>
            </a:r>
            <a:endParaRPr lang="uk-UA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0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125" y="11747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C000"/>
                </a:solidFill>
                <a:latin typeface="+mn-lt"/>
              </a:rPr>
              <a:t>Фінансування науково-дослідних </a:t>
            </a:r>
            <a:r>
              <a:rPr lang="uk-UA" sz="3600" b="1" dirty="0" err="1">
                <a:solidFill>
                  <a:srgbClr val="FFC000"/>
                </a:solidFill>
                <a:latin typeface="+mn-lt"/>
              </a:rPr>
              <a:t>проєктів</a:t>
            </a:r>
            <a:r>
              <a:rPr lang="uk-UA" sz="3600" b="1" dirty="0">
                <a:solidFill>
                  <a:srgbClr val="FFC000"/>
                </a:solidFill>
                <a:latin typeface="+mn-lt"/>
              </a:rPr>
              <a:t>, наукових робіт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725" y="2198687"/>
            <a:ext cx="4286250" cy="3698875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У 2020  </a:t>
            </a:r>
            <a:r>
              <a:rPr lang="ru-RU" dirty="0" err="1"/>
              <a:t>році</a:t>
            </a:r>
            <a:r>
              <a:rPr lang="ru-RU" dirty="0"/>
              <a:t> в </a:t>
            </a:r>
            <a:r>
              <a:rPr lang="ru-RU" dirty="0" err="1"/>
              <a:t>університеті</a:t>
            </a:r>
            <a:r>
              <a:rPr lang="ru-RU" dirty="0"/>
              <a:t> </a:t>
            </a:r>
            <a:r>
              <a:rPr lang="ru-RU" dirty="0" err="1"/>
              <a:t>виконувалось</a:t>
            </a:r>
            <a:r>
              <a:rPr lang="ru-RU" dirty="0"/>
              <a:t> </a:t>
            </a:r>
            <a:r>
              <a:rPr lang="ru-RU" b="1" dirty="0"/>
              <a:t>24 </a:t>
            </a:r>
            <a:r>
              <a:rPr lang="ru-RU" dirty="0" err="1"/>
              <a:t>науково-дослідних</a:t>
            </a:r>
            <a:r>
              <a:rPr lang="ru-RU" dirty="0"/>
              <a:t> </a:t>
            </a:r>
            <a:r>
              <a:rPr lang="ru-RU" dirty="0" smtClean="0"/>
              <a:t>про</a:t>
            </a:r>
            <a:r>
              <a:rPr lang="uk-UA" dirty="0"/>
              <a:t>є</a:t>
            </a:r>
            <a:r>
              <a:rPr lang="ru-RU" dirty="0" err="1" smtClean="0"/>
              <a:t>ктів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загальну</a:t>
            </a:r>
            <a:r>
              <a:rPr lang="ru-RU" dirty="0"/>
              <a:t> суму </a:t>
            </a:r>
            <a:r>
              <a:rPr lang="ru-RU" b="1" dirty="0"/>
              <a:t>13 665 992 </a:t>
            </a:r>
            <a:r>
              <a:rPr lang="ru-RU" dirty="0"/>
              <a:t>грн.</a:t>
            </a:r>
          </a:p>
          <a:p>
            <a:endParaRPr lang="ru-RU" dirty="0"/>
          </a:p>
          <a:p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них, </a:t>
            </a:r>
            <a:r>
              <a:rPr lang="ru-RU" b="1" dirty="0"/>
              <a:t>11</a:t>
            </a:r>
            <a:r>
              <a:rPr lang="ru-RU" dirty="0"/>
              <a:t> </a:t>
            </a:r>
            <a:r>
              <a:rPr lang="ru-RU" dirty="0" err="1" smtClean="0"/>
              <a:t>проєктів</a:t>
            </a:r>
            <a:r>
              <a:rPr lang="ru-RU" dirty="0" smtClean="0"/>
              <a:t> </a:t>
            </a:r>
            <a:r>
              <a:rPr lang="ru-RU" dirty="0"/>
              <a:t>–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 </a:t>
            </a:r>
            <a:r>
              <a:rPr lang="ru-RU" dirty="0" err="1"/>
              <a:t>загального</a:t>
            </a:r>
            <a:r>
              <a:rPr lang="ru-RU" dirty="0"/>
              <a:t> фонду державного бюджету на суму </a:t>
            </a:r>
            <a:r>
              <a:rPr lang="ru-RU" b="1" dirty="0"/>
              <a:t>4 715 944 грн</a:t>
            </a:r>
            <a:r>
              <a:rPr lang="ru-RU" dirty="0"/>
              <a:t>. та </a:t>
            </a:r>
            <a:r>
              <a:rPr lang="ru-RU" b="1" dirty="0"/>
              <a:t>13 </a:t>
            </a:r>
            <a:r>
              <a:rPr lang="ru-RU" dirty="0" err="1" smtClean="0"/>
              <a:t>проєктів</a:t>
            </a:r>
            <a:r>
              <a:rPr lang="ru-RU" dirty="0" smtClean="0"/>
              <a:t> </a:t>
            </a:r>
            <a:r>
              <a:rPr lang="ru-RU" dirty="0"/>
              <a:t>–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 </a:t>
            </a:r>
            <a:r>
              <a:rPr lang="ru-RU" dirty="0" err="1"/>
              <a:t>спеціального</a:t>
            </a:r>
            <a:r>
              <a:rPr lang="ru-RU" dirty="0"/>
              <a:t> фонду на </a:t>
            </a:r>
            <a:r>
              <a:rPr lang="ru-RU" dirty="0" err="1"/>
              <a:t>загальну</a:t>
            </a:r>
            <a:r>
              <a:rPr lang="ru-RU" dirty="0"/>
              <a:t> суму </a:t>
            </a:r>
            <a:r>
              <a:rPr lang="ru-RU" b="1" dirty="0"/>
              <a:t>8 797 048  грн</a:t>
            </a:r>
            <a:r>
              <a:rPr lang="ru-RU" dirty="0"/>
              <a:t>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340" y="1678562"/>
            <a:ext cx="3507686" cy="20266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377" y="4048125"/>
            <a:ext cx="4089427" cy="2466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593" y="152503"/>
            <a:ext cx="938865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8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125" y="11747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C000"/>
                </a:solidFill>
                <a:latin typeface="+mn-lt"/>
              </a:rPr>
              <a:t>Фінансування науково-дослідних </a:t>
            </a:r>
            <a:r>
              <a:rPr lang="uk-UA" sz="3600" b="1" dirty="0" err="1">
                <a:solidFill>
                  <a:srgbClr val="FFC000"/>
                </a:solidFill>
                <a:latin typeface="+mn-lt"/>
              </a:rPr>
              <a:t>проєктів</a:t>
            </a:r>
            <a:r>
              <a:rPr lang="uk-UA" sz="3600" b="1" dirty="0">
                <a:solidFill>
                  <a:srgbClr val="FFC000"/>
                </a:solidFill>
                <a:latin typeface="+mn-lt"/>
              </a:rPr>
              <a:t>, наукових робіт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7894223"/>
              </p:ext>
            </p:extLst>
          </p:nvPr>
        </p:nvGraphicFramePr>
        <p:xfrm>
          <a:off x="123825" y="1993483"/>
          <a:ext cx="8658225" cy="467703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32759">
                  <a:extLst>
                    <a:ext uri="{9D8B030D-6E8A-4147-A177-3AD203B41FA5}">
                      <a16:colId xmlns:a16="http://schemas.microsoft.com/office/drawing/2014/main" val="4246386494"/>
                    </a:ext>
                  </a:extLst>
                </a:gridCol>
                <a:gridCol w="4940156">
                  <a:extLst>
                    <a:ext uri="{9D8B030D-6E8A-4147-A177-3AD203B41FA5}">
                      <a16:colId xmlns:a16="http://schemas.microsoft.com/office/drawing/2014/main" val="1567781279"/>
                    </a:ext>
                  </a:extLst>
                </a:gridCol>
                <a:gridCol w="2076023">
                  <a:extLst>
                    <a:ext uri="{9D8B030D-6E8A-4147-A177-3AD203B41FA5}">
                      <a16:colId xmlns:a16="http://schemas.microsoft.com/office/drawing/2014/main" val="3789783732"/>
                    </a:ext>
                  </a:extLst>
                </a:gridCol>
                <a:gridCol w="1209287">
                  <a:extLst>
                    <a:ext uri="{9D8B030D-6E8A-4147-A177-3AD203B41FA5}">
                      <a16:colId xmlns:a16="http://schemas.microsoft.com/office/drawing/2014/main" val="2108092094"/>
                    </a:ext>
                  </a:extLst>
                </a:gridCol>
              </a:tblGrid>
              <a:tr h="714170">
                <a:tc>
                  <a:txBody>
                    <a:bodyPr/>
                    <a:lstStyle/>
                    <a:p>
                      <a:pPr marR="12700" indent="23241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№</a:t>
                      </a:r>
                    </a:p>
                    <a:p>
                      <a:pPr indent="23241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 </a:t>
                      </a: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Назва проекту</a:t>
                      </a:r>
                      <a:endParaRPr lang="uk-UA" sz="11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Керівник проекту</a:t>
                      </a:r>
                      <a:endParaRPr lang="uk-UA" sz="110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Обсяг фінансу-вання на 2020 рік (грн.)</a:t>
                      </a:r>
                      <a:endParaRPr lang="uk-UA" sz="110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994046"/>
                  </a:ext>
                </a:extLst>
              </a:tr>
              <a:tr h="159428">
                <a:tc gridSpan="4">
                  <a:txBody>
                    <a:bodyPr/>
                    <a:lstStyle/>
                    <a:p>
                      <a:pPr indent="2324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Фундаментальні</a:t>
                      </a:r>
                      <a:r>
                        <a:rPr lang="ru-RU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дослідження</a:t>
                      </a:r>
                      <a:r>
                        <a:rPr lang="ru-RU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endParaRPr lang="uk-UA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457008"/>
                  </a:ext>
                </a:extLst>
              </a:tr>
              <a:tr h="399095">
                <a:tc>
                  <a:txBody>
                    <a:bodyPr/>
                    <a:lstStyle/>
                    <a:p>
                      <a:pPr marR="12700" indent="23241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Алгебри симетричних  аналітичних функцій на </a:t>
                      </a:r>
                      <a:r>
                        <a:rPr lang="uk-UA" sz="1100" dirty="0" err="1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банахових</a:t>
                      </a:r>
                      <a:r>
                        <a:rPr lang="uk-UA" sz="11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просторах. Алгебраїчні та аналітичні структури на спектрах.</a:t>
                      </a: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Д</a:t>
                      </a:r>
                      <a:r>
                        <a:rPr lang="uk-UA" sz="1100" b="1" dirty="0" err="1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октор</a:t>
                      </a: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фізико-математичних наук, </a:t>
                      </a:r>
                      <a:r>
                        <a:rPr lang="uk-UA" sz="1100" b="1" dirty="0" err="1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проф</a:t>
                      </a:r>
                      <a:r>
                        <a:rPr lang="ru-RU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.</a:t>
                      </a: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uk-UA" sz="1100" b="1" dirty="0" err="1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Загороднюк</a:t>
                      </a: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А</a:t>
                      </a:r>
                      <a:r>
                        <a:rPr lang="ru-RU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.В.</a:t>
                      </a:r>
                      <a:endParaRPr lang="uk-UA" sz="1100" b="1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42</a:t>
                      </a: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802</a:t>
                      </a:r>
                      <a:endParaRPr lang="uk-UA" sz="1100" b="1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5007498"/>
                  </a:ext>
                </a:extLst>
              </a:tr>
              <a:tr h="598643">
                <a:tc>
                  <a:txBody>
                    <a:bodyPr/>
                    <a:lstStyle/>
                    <a:p>
                      <a:pPr marR="12700" indent="23241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</a:t>
                      </a: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Проблеми нелінійного аналізу щодо продовження відображень, які належать до різних функціональних класів на топологічних і топологічних векторних просторах</a:t>
                      </a: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Доктор </a:t>
                      </a:r>
                      <a:r>
                        <a:rPr lang="ru-RU" sz="1100" b="1" dirty="0" err="1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фізико-математичних</a:t>
                      </a:r>
                      <a:r>
                        <a:rPr lang="ru-RU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наук, проф. Попов М.М.</a:t>
                      </a:r>
                      <a:endParaRPr lang="uk-UA" sz="1100" b="1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305 107</a:t>
                      </a:r>
                      <a:endParaRPr lang="uk-UA" sz="1100" b="1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68754"/>
                  </a:ext>
                </a:extLst>
              </a:tr>
              <a:tr h="714170">
                <a:tc>
                  <a:txBody>
                    <a:bodyPr/>
                    <a:lstStyle/>
                    <a:p>
                      <a:pPr marR="12700" indent="23241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</a:t>
                      </a: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Розробка нових немедикаментозних методів корекції метаболічного синдрому: нормалізація фізіолого-біохімічних показників у тварин.</a:t>
                      </a: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Доктор біологічних</a:t>
                      </a:r>
                      <a:r>
                        <a:rPr lang="uk-UA" sz="1100" b="1" baseline="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наук, проф. </a:t>
                      </a:r>
                      <a:r>
                        <a:rPr lang="uk-UA" sz="1100" b="1" dirty="0" err="1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Лущак</a:t>
                      </a: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В.І.</a:t>
                      </a: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707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711</a:t>
                      </a:r>
                      <a:endParaRPr lang="uk-UA" sz="1100" b="1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511190"/>
                  </a:ext>
                </a:extLst>
              </a:tr>
              <a:tr h="399095">
                <a:tc>
                  <a:txBody>
                    <a:bodyPr/>
                    <a:lstStyle/>
                    <a:p>
                      <a:pPr marR="12700" indent="23241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4</a:t>
                      </a: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Нанокомпозити на основі квазідвомірних дисульфідів молібдену, вольфраму і титану та нанопористого вуглецю для пристроїв накопичення енергії</a:t>
                      </a: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Доктор фізико-математичних наук, Рачій Б.І.</a:t>
                      </a: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355 586</a:t>
                      </a:r>
                      <a:endParaRPr lang="uk-UA" sz="1100" b="1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2231744"/>
                  </a:ext>
                </a:extLst>
              </a:tr>
              <a:tr h="399095">
                <a:tc>
                  <a:txBody>
                    <a:bodyPr/>
                    <a:lstStyle/>
                    <a:p>
                      <a:pPr marR="12700" indent="23241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5</a:t>
                      </a: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Нові фотокаталітичні системи на основі гетеронаноструктурованого діоксиду титану</a:t>
                      </a: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Доктор хімічних наук, проф. Миронюк І.Ф.</a:t>
                      </a:r>
                      <a:endParaRPr lang="uk-UA" sz="11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571 391</a:t>
                      </a:r>
                      <a:endParaRPr lang="uk-UA" sz="1100" b="1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5053880"/>
                  </a:ext>
                </a:extLst>
              </a:tr>
              <a:tr h="844612">
                <a:tc>
                  <a:txBody>
                    <a:bodyPr/>
                    <a:lstStyle/>
                    <a:p>
                      <a:pPr marR="12700" indent="23241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6</a:t>
                      </a: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Мистецтво української діаспори  ХХ-початку ХХІ ст. як функціональна система національної культури</a:t>
                      </a: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Доктор мистецтвознавства,</a:t>
                      </a:r>
                      <a:endParaRPr lang="uk-UA" sz="11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проф. Дутчак В.Г.</a:t>
                      </a:r>
                      <a:endParaRPr lang="uk-UA" sz="11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202 935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6534790"/>
                  </a:ext>
                </a:extLst>
              </a:tr>
              <a:tr h="399095">
                <a:tc>
                  <a:txBody>
                    <a:bodyPr/>
                    <a:lstStyle/>
                    <a:p>
                      <a:pPr marR="12700" indent="23241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7</a:t>
                      </a: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Металоксидні магнітокеровані наноструктури для екологічних та біомедичних застосувань</a:t>
                      </a: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Доктор хімічних наук, проф. Шийчук О.В.</a:t>
                      </a:r>
                      <a:endParaRPr lang="uk-UA" sz="11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469 429</a:t>
                      </a:r>
                    </a:p>
                  </a:txBody>
                  <a:tcPr marL="52346" marR="52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5250982"/>
                  </a:ext>
                </a:extLst>
              </a:tr>
            </a:tbl>
          </a:graphicData>
        </a:graphic>
      </p:graphicFrame>
      <p:sp>
        <p:nvSpPr>
          <p:cNvPr id="12" name="Объект 2"/>
          <p:cNvSpPr txBox="1">
            <a:spLocks/>
          </p:cNvSpPr>
          <p:nvPr/>
        </p:nvSpPr>
        <p:spPr>
          <a:xfrm>
            <a:off x="2886075" y="1590258"/>
            <a:ext cx="3543300" cy="50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400" b="1" dirty="0"/>
              <a:t>Загальний фонд фінансування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8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125" y="11747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C000"/>
                </a:solidFill>
                <a:latin typeface="+mn-lt"/>
              </a:rPr>
              <a:t>Фінансування науково-дослідних </a:t>
            </a:r>
            <a:r>
              <a:rPr lang="uk-UA" sz="3600" b="1" dirty="0" err="1">
                <a:solidFill>
                  <a:srgbClr val="FFC000"/>
                </a:solidFill>
                <a:latin typeface="+mn-lt"/>
              </a:rPr>
              <a:t>проєктів</a:t>
            </a:r>
            <a:r>
              <a:rPr lang="uk-UA" sz="3600" b="1" dirty="0">
                <a:solidFill>
                  <a:srgbClr val="FFC000"/>
                </a:solidFill>
                <a:latin typeface="+mn-lt"/>
              </a:rPr>
              <a:t>, наукових робіт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2895600" y="1443039"/>
            <a:ext cx="3543300" cy="50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400" b="1" dirty="0"/>
              <a:t>Загальний фонд фінансування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6736201"/>
              </p:ext>
            </p:extLst>
          </p:nvPr>
        </p:nvGraphicFramePr>
        <p:xfrm>
          <a:off x="542924" y="1876424"/>
          <a:ext cx="8524875" cy="385582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562601">
                  <a:extLst>
                    <a:ext uri="{9D8B030D-6E8A-4147-A177-3AD203B41FA5}">
                      <a16:colId xmlns:a16="http://schemas.microsoft.com/office/drawing/2014/main" val="224515394"/>
                    </a:ext>
                  </a:extLst>
                </a:gridCol>
                <a:gridCol w="2261692">
                  <a:extLst>
                    <a:ext uri="{9D8B030D-6E8A-4147-A177-3AD203B41FA5}">
                      <a16:colId xmlns:a16="http://schemas.microsoft.com/office/drawing/2014/main" val="1528132195"/>
                    </a:ext>
                  </a:extLst>
                </a:gridCol>
                <a:gridCol w="587137">
                  <a:extLst>
                    <a:ext uri="{9D8B030D-6E8A-4147-A177-3AD203B41FA5}">
                      <a16:colId xmlns:a16="http://schemas.microsoft.com/office/drawing/2014/main" val="1468327922"/>
                    </a:ext>
                  </a:extLst>
                </a:gridCol>
                <a:gridCol w="113445">
                  <a:extLst>
                    <a:ext uri="{9D8B030D-6E8A-4147-A177-3AD203B41FA5}">
                      <a16:colId xmlns:a16="http://schemas.microsoft.com/office/drawing/2014/main" val="1806433836"/>
                    </a:ext>
                  </a:extLst>
                </a:gridCol>
              </a:tblGrid>
              <a:tr h="156475">
                <a:tc gridSpan="4">
                  <a:txBody>
                    <a:bodyPr/>
                    <a:lstStyle/>
                    <a:p>
                      <a:pPr marR="12700" indent="23241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Наукові роботи </a:t>
                      </a:r>
                      <a:endParaRPr lang="uk-UA" sz="11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6313" marR="26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161622"/>
                  </a:ext>
                </a:extLst>
              </a:tr>
              <a:tr h="369233"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Розробка препаратів для продовження тривалості і якості життя та попередження порушень обміну речовин</a:t>
                      </a:r>
                    </a:p>
                  </a:txBody>
                  <a:tcPr marL="26313" marR="26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Кандидат </a:t>
                      </a:r>
                      <a:r>
                        <a:rPr lang="ru-RU" sz="11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біологічних</a:t>
                      </a:r>
                      <a:r>
                        <a:rPr lang="ru-RU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наук. </a:t>
                      </a:r>
                      <a:r>
                        <a:rPr lang="ru-RU" sz="11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Лущак</a:t>
                      </a:r>
                      <a:r>
                        <a:rPr lang="ru-RU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О.В.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6313" marR="26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376 806</a:t>
                      </a:r>
                      <a:endParaRPr lang="uk-UA" sz="1100" b="1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6313" marR="26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35084" marR="35084" marT="17542" marB="175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77432254"/>
                  </a:ext>
                </a:extLst>
              </a:tr>
              <a:tr h="436604"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Економіко-правовий механізм державної політики розвитку ринку твердого біопалива України</a:t>
                      </a:r>
                    </a:p>
                  </a:txBody>
                  <a:tcPr marL="26313" marR="26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Доктор </a:t>
                      </a:r>
                      <a:r>
                        <a:rPr lang="ru-RU" sz="11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економічних</a:t>
                      </a:r>
                      <a:r>
                        <a:rPr lang="ru-RU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наук,</a:t>
                      </a:r>
                      <a:r>
                        <a:rPr lang="uk-UA" sz="1100" b="1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проф. </a:t>
                      </a:r>
                      <a:r>
                        <a:rPr lang="ru-RU" sz="1100" b="1" dirty="0" err="1">
                          <a:solidFill>
                            <a:srgbClr val="00000A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Якубів</a:t>
                      </a:r>
                      <a:r>
                        <a:rPr lang="ru-RU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В.М..</a:t>
                      </a:r>
                      <a:endParaRPr lang="uk-UA" sz="1100" b="1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6313" marR="26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579 046</a:t>
                      </a:r>
                    </a:p>
                  </a:txBody>
                  <a:tcPr marL="26313" marR="26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35084" marR="35084" marT="17542" marB="175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7772169"/>
                  </a:ext>
                </a:extLst>
              </a:tr>
              <a:tr h="289436"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Семантичний синтаксис української мови: </a:t>
                      </a:r>
                      <a:r>
                        <a:rPr lang="uk-UA" sz="1100" dirty="0" err="1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транслінгвістичний</a:t>
                      </a:r>
                      <a:r>
                        <a:rPr lang="uk-UA" sz="11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аспект</a:t>
                      </a:r>
                    </a:p>
                  </a:txBody>
                  <a:tcPr marL="26313" marR="26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Кандидат філологічних наук </a:t>
                      </a:r>
                      <a:r>
                        <a:rPr lang="uk-UA" sz="1100" b="1" dirty="0" err="1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Воробець</a:t>
                      </a: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О.Д.</a:t>
                      </a:r>
                    </a:p>
                  </a:txBody>
                  <a:tcPr marL="26313" marR="26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397 114</a:t>
                      </a:r>
                    </a:p>
                  </a:txBody>
                  <a:tcPr marL="26313" marR="26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35084" marR="35084" marT="17542" marB="175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84541904"/>
                  </a:ext>
                </a:extLst>
              </a:tr>
              <a:tr h="427694"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Технологія </a:t>
                      </a:r>
                      <a:r>
                        <a:rPr lang="uk-UA" sz="1100" dirty="0" err="1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тонкоплівкових</a:t>
                      </a:r>
                      <a:r>
                        <a:rPr lang="uk-UA" sz="11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uk-UA" sz="1100" dirty="0" err="1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термоелектрич</a:t>
                      </a:r>
                      <a:r>
                        <a:rPr lang="uk-UA" sz="11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-них </a:t>
                      </a:r>
                      <a:r>
                        <a:rPr lang="uk-UA" sz="1100" dirty="0" err="1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мікроперетворювачів</a:t>
                      </a:r>
                      <a:r>
                        <a:rPr lang="uk-UA" sz="11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енергії на основі багатокомпонентних </a:t>
                      </a:r>
                      <a:r>
                        <a:rPr lang="uk-UA" sz="1100" dirty="0" err="1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сполук</a:t>
                      </a:r>
                      <a:r>
                        <a:rPr lang="uk-UA" sz="11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з квантово-розмірними ефектами</a:t>
                      </a:r>
                    </a:p>
                  </a:txBody>
                  <a:tcPr marL="26313" marR="26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Кандидат фізико-математичних наук, завідувач лабораторіям,</a:t>
                      </a:r>
                      <a:r>
                        <a:rPr lang="uk-UA" sz="1100" b="1" baseline="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Яворський  Я.С.</a:t>
                      </a:r>
                    </a:p>
                  </a:txBody>
                  <a:tcPr marL="26313" marR="26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508 017</a:t>
                      </a:r>
                    </a:p>
                  </a:txBody>
                  <a:tcPr marL="26313" marR="26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35084" marR="35084" marT="17542" marB="175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23632823"/>
                  </a:ext>
                </a:extLst>
              </a:tr>
              <a:tr h="156475">
                <a:tc gridSpan="4">
                  <a:txBody>
                    <a:bodyPr/>
                    <a:lstStyle/>
                    <a:p>
                      <a:pPr marR="12700" indent="23241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Фінансування за іншими програмами КПКВК </a:t>
                      </a:r>
                    </a:p>
                  </a:txBody>
                  <a:tcPr marL="26313" marR="26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633722"/>
                  </a:ext>
                </a:extLst>
              </a:tr>
              <a:tr h="489669">
                <a:tc>
                  <a:txBody>
                    <a:bodyPr/>
                    <a:lstStyle/>
                    <a:p>
                      <a:pPr marR="12700" indent="-342900" algn="l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Національний контактний пункт програми ЄС Горизонт 2020 за напрямком «Нанотехнології, сучасні матеріали та передові промислові виробництва»</a:t>
                      </a:r>
                    </a:p>
                  </a:txBody>
                  <a:tcPr marL="26313" marR="26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032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Кандидат фізико-математичних наук,</a:t>
                      </a:r>
                      <a:r>
                        <a:rPr lang="uk-UA" sz="1100" b="1" baseline="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проф. </a:t>
                      </a:r>
                      <a:r>
                        <a:rPr lang="uk-UA" sz="1100" b="1" dirty="0" err="1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Никируй</a:t>
                      </a: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Л.І.</a:t>
                      </a:r>
                    </a:p>
                  </a:txBody>
                  <a:tcPr marL="26313" marR="26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115 000</a:t>
                      </a:r>
                    </a:p>
                  </a:txBody>
                  <a:tcPr marL="26313" marR="26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35084" marR="35084" marT="17542" marB="175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29841442"/>
                  </a:ext>
                </a:extLst>
              </a:tr>
              <a:tr h="633323">
                <a:tc>
                  <a:txBody>
                    <a:bodyPr/>
                    <a:lstStyle/>
                    <a:p>
                      <a:pPr marR="12700" indent="-342900" algn="l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Фінансова підтримка наукової інфраструктури та наукових об’єктів, що становлять національне надбання (лабораторія гамма-резонансної спектроскопії з аналізом електронів конверсії, гамма, і рентгенівського випромінювання Прикарпатського національного університету імені Василя Стефаника Міністерства освіти і науки України)</a:t>
                      </a:r>
                    </a:p>
                  </a:txBody>
                  <a:tcPr marL="26313" marR="26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032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Доктор фізико-математичних наук, проф. </a:t>
                      </a:r>
                      <a:r>
                        <a:rPr lang="uk-UA" sz="1100" b="1" dirty="0" err="1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Остафійчуук</a:t>
                      </a: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Б.К.</a:t>
                      </a:r>
                    </a:p>
                  </a:txBody>
                  <a:tcPr marL="26313" marR="26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38 000</a:t>
                      </a:r>
                    </a:p>
                  </a:txBody>
                  <a:tcPr marL="26313" marR="26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35084" marR="35084" marT="17542" marB="175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17041659"/>
                  </a:ext>
                </a:extLst>
              </a:tr>
              <a:tr h="641541">
                <a:tc gridSpan="2">
                  <a:txBody>
                    <a:bodyPr/>
                    <a:lstStyle/>
                    <a:p>
                      <a:pPr marR="12700" indent="-342900" algn="l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endParaRPr lang="uk-UA" sz="11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  <a:p>
                      <a:pPr marR="12700" indent="-342900" algn="l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Всього профінансовано із  загального фонду державного бюджету</a:t>
                      </a:r>
                      <a:endParaRPr lang="uk-UA" sz="1100" b="1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6313" marR="26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2700" indent="-342900"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4 </a:t>
                      </a:r>
                      <a:r>
                        <a:rPr lang="pl-PL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868</a:t>
                      </a: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944</a:t>
                      </a:r>
                      <a:endParaRPr lang="uk-UA" sz="1100" b="1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6313" marR="26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081156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7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6075"/>
            <a:ext cx="9144000" cy="896209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Структура звіту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81" name="Group 2"/>
          <p:cNvGrpSpPr>
            <a:grpSpLocks/>
          </p:cNvGrpSpPr>
          <p:nvPr/>
        </p:nvGrpSpPr>
        <p:grpSpPr bwMode="auto">
          <a:xfrm>
            <a:off x="155521" y="4194582"/>
            <a:ext cx="5105400" cy="555625"/>
            <a:chOff x="1248" y="1440"/>
            <a:chExt cx="3216" cy="350"/>
          </a:xfrm>
        </p:grpSpPr>
        <p:sp>
          <p:nvSpPr>
            <p:cNvPr id="82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4" name="Text Box 5"/>
            <p:cNvSpPr txBox="1">
              <a:spLocks noChangeArrowheads="1"/>
            </p:cNvSpPr>
            <p:nvPr/>
          </p:nvSpPr>
          <p:spPr bwMode="gray">
            <a:xfrm>
              <a:off x="1814" y="1440"/>
              <a:ext cx="226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uk-UA" sz="2400" b="1" dirty="0" smtClean="0">
                  <a:solidFill>
                    <a:srgbClr val="0070C0"/>
                  </a:solidFill>
                </a:rPr>
                <a:t>Наукова робота студентів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85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4</a:t>
              </a:r>
            </a:p>
          </p:txBody>
        </p:sp>
      </p:grpSp>
      <p:grpSp>
        <p:nvGrpSpPr>
          <p:cNvPr id="86" name="Group 7"/>
          <p:cNvGrpSpPr>
            <a:grpSpLocks/>
          </p:cNvGrpSpPr>
          <p:nvPr/>
        </p:nvGrpSpPr>
        <p:grpSpPr bwMode="auto">
          <a:xfrm>
            <a:off x="78547" y="1508207"/>
            <a:ext cx="8696333" cy="579438"/>
            <a:chOff x="1239" y="2015"/>
            <a:chExt cx="5478" cy="365"/>
          </a:xfrm>
        </p:grpSpPr>
        <p:sp>
          <p:nvSpPr>
            <p:cNvPr id="87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gray">
            <a:xfrm rot="3419336">
              <a:off x="1268" y="2004"/>
              <a:ext cx="271" cy="329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9" name="Text Box 10"/>
            <p:cNvSpPr txBox="1">
              <a:spLocks noChangeArrowheads="1"/>
            </p:cNvSpPr>
            <p:nvPr/>
          </p:nvSpPr>
          <p:spPr bwMode="gray">
            <a:xfrm>
              <a:off x="1799" y="2015"/>
              <a:ext cx="491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uk-UA" sz="2400" b="1" dirty="0"/>
                <a:t>Загальна характеристика результатів наукової діяльності</a:t>
              </a:r>
              <a:endParaRPr lang="en-US" sz="2400" b="1" dirty="0"/>
            </a:p>
          </p:txBody>
        </p:sp>
        <p:sp>
          <p:nvSpPr>
            <p:cNvPr id="90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1</a:t>
              </a:r>
            </a:p>
          </p:txBody>
        </p:sp>
      </p:grpSp>
      <p:grpSp>
        <p:nvGrpSpPr>
          <p:cNvPr id="91" name="Group 12"/>
          <p:cNvGrpSpPr>
            <a:grpSpLocks/>
          </p:cNvGrpSpPr>
          <p:nvPr/>
        </p:nvGrpSpPr>
        <p:grpSpPr bwMode="auto">
          <a:xfrm>
            <a:off x="66955" y="2260846"/>
            <a:ext cx="9239253" cy="830263"/>
            <a:chOff x="1248" y="2515"/>
            <a:chExt cx="5820" cy="523"/>
          </a:xfrm>
        </p:grpSpPr>
        <p:sp>
          <p:nvSpPr>
            <p:cNvPr id="92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4" name="Text Box 15"/>
            <p:cNvSpPr txBox="1">
              <a:spLocks noChangeArrowheads="1"/>
            </p:cNvSpPr>
            <p:nvPr/>
          </p:nvSpPr>
          <p:spPr bwMode="gray">
            <a:xfrm>
              <a:off x="1799" y="2515"/>
              <a:ext cx="5269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 err="1">
                  <a:solidFill>
                    <a:srgbClr val="0070C0"/>
                  </a:solidFill>
                </a:rPr>
                <a:t>Фінансування</a:t>
              </a:r>
              <a:r>
                <a:rPr lang="ru-RU" sz="2400" b="1" dirty="0">
                  <a:solidFill>
                    <a:srgbClr val="0070C0"/>
                  </a:solidFill>
                </a:rPr>
                <a:t> </a:t>
              </a:r>
              <a:r>
                <a:rPr lang="ru-RU" sz="2400" b="1" dirty="0" err="1">
                  <a:solidFill>
                    <a:srgbClr val="0070C0"/>
                  </a:solidFill>
                </a:rPr>
                <a:t>наукової</a:t>
              </a:r>
              <a:r>
                <a:rPr lang="ru-RU" sz="2400" b="1" dirty="0">
                  <a:solidFill>
                    <a:srgbClr val="0070C0"/>
                  </a:solidFill>
                </a:rPr>
                <a:t> </a:t>
              </a:r>
              <a:r>
                <a:rPr lang="ru-RU" sz="2400" b="1" dirty="0" err="1">
                  <a:solidFill>
                    <a:srgbClr val="0070C0"/>
                  </a:solidFill>
                </a:rPr>
                <a:t>діяльності</a:t>
              </a:r>
              <a:r>
                <a:rPr lang="ru-RU" sz="2400" b="1" dirty="0">
                  <a:solidFill>
                    <a:srgbClr val="0070C0"/>
                  </a:solidFill>
                </a:rPr>
                <a:t>, </a:t>
              </a:r>
              <a:r>
                <a:rPr lang="ru-RU" sz="2400" b="1" dirty="0" err="1">
                  <a:solidFill>
                    <a:srgbClr val="0070C0"/>
                  </a:solidFill>
                </a:rPr>
                <a:t>виконання</a:t>
              </a:r>
              <a:endParaRPr lang="en-US" sz="2400" b="1" dirty="0">
                <a:solidFill>
                  <a:srgbClr val="0070C0"/>
                </a:solidFill>
              </a:endParaRPr>
            </a:p>
            <a:p>
              <a:r>
                <a:rPr lang="ru-RU" sz="2400" b="1" dirty="0" err="1" smtClean="0">
                  <a:solidFill>
                    <a:srgbClr val="0070C0"/>
                  </a:solidFill>
                </a:rPr>
                <a:t>наукових</a:t>
              </a:r>
              <a:r>
                <a:rPr lang="ru-RU" sz="2400" b="1" dirty="0" smtClean="0">
                  <a:solidFill>
                    <a:srgbClr val="0070C0"/>
                  </a:solidFill>
                </a:rPr>
                <a:t> та </a:t>
              </a:r>
              <a:r>
                <a:rPr lang="ru-RU" sz="2400" b="1" dirty="0" err="1" smtClean="0">
                  <a:solidFill>
                    <a:srgbClr val="0070C0"/>
                  </a:solidFill>
                </a:rPr>
                <a:t>міжнародних</a:t>
              </a:r>
              <a:r>
                <a:rPr lang="ru-RU" sz="2400" b="1" dirty="0" smtClean="0">
                  <a:solidFill>
                    <a:srgbClr val="0070C0"/>
                  </a:solidFill>
                </a:rPr>
                <a:t> </a:t>
              </a:r>
              <a:r>
                <a:rPr lang="ru-RU" sz="2400" b="1" dirty="0" err="1" smtClean="0">
                  <a:solidFill>
                    <a:srgbClr val="0070C0"/>
                  </a:solidFill>
                </a:rPr>
                <a:t>проєктів</a:t>
              </a:r>
              <a:r>
                <a:rPr lang="ru-RU" sz="2400" b="1" dirty="0">
                  <a:solidFill>
                    <a:srgbClr val="0070C0"/>
                  </a:solidFill>
                </a:rPr>
                <a:t>, </a:t>
              </a:r>
              <a:r>
                <a:rPr lang="ru-RU" sz="2400" b="1" dirty="0" err="1">
                  <a:solidFill>
                    <a:srgbClr val="0070C0"/>
                  </a:solidFill>
                </a:rPr>
                <a:t>господарських</a:t>
              </a:r>
              <a:r>
                <a:rPr lang="ru-RU" sz="2400" b="1" dirty="0">
                  <a:solidFill>
                    <a:srgbClr val="0070C0"/>
                  </a:solidFill>
                </a:rPr>
                <a:t> </a:t>
              </a:r>
              <a:r>
                <a:rPr lang="ru-RU" sz="2400" b="1" dirty="0" err="1">
                  <a:solidFill>
                    <a:srgbClr val="0070C0"/>
                  </a:solidFill>
                </a:rPr>
                <a:t>договорів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95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2</a:t>
              </a:r>
            </a:p>
          </p:txBody>
        </p:sp>
      </p:grpSp>
      <p:grpSp>
        <p:nvGrpSpPr>
          <p:cNvPr id="96" name="Group 17"/>
          <p:cNvGrpSpPr>
            <a:grpSpLocks/>
          </p:cNvGrpSpPr>
          <p:nvPr/>
        </p:nvGrpSpPr>
        <p:grpSpPr bwMode="auto">
          <a:xfrm>
            <a:off x="124438" y="3306728"/>
            <a:ext cx="8885238" cy="555626"/>
            <a:chOff x="1248" y="3230"/>
            <a:chExt cx="5597" cy="350"/>
          </a:xfrm>
        </p:grpSpPr>
        <p:sp>
          <p:nvSpPr>
            <p:cNvPr id="97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9" name="Text Box 20"/>
            <p:cNvSpPr txBox="1">
              <a:spLocks noChangeArrowheads="1"/>
            </p:cNvSpPr>
            <p:nvPr/>
          </p:nvSpPr>
          <p:spPr bwMode="gray">
            <a:xfrm>
              <a:off x="1751" y="3230"/>
              <a:ext cx="509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sz="2400" b="1" dirty="0"/>
                <a:t>Публікаційна активність науково-педагогічних працівників</a:t>
              </a:r>
            </a:p>
          </p:txBody>
        </p:sp>
        <p:sp>
          <p:nvSpPr>
            <p:cNvPr id="100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3</a:t>
              </a:r>
            </a:p>
          </p:txBody>
        </p:sp>
      </p:grpSp>
      <p:grpSp>
        <p:nvGrpSpPr>
          <p:cNvPr id="101" name="Group 22"/>
          <p:cNvGrpSpPr>
            <a:grpSpLocks/>
          </p:cNvGrpSpPr>
          <p:nvPr/>
        </p:nvGrpSpPr>
        <p:grpSpPr bwMode="auto">
          <a:xfrm>
            <a:off x="169034" y="5070787"/>
            <a:ext cx="5105401" cy="555625"/>
            <a:chOff x="1248" y="3230"/>
            <a:chExt cx="3216" cy="350"/>
          </a:xfrm>
        </p:grpSpPr>
        <p:sp>
          <p:nvSpPr>
            <p:cNvPr id="102" name="Line 23"/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Rectangle 24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04" name="Text Box 25"/>
            <p:cNvSpPr txBox="1">
              <a:spLocks noChangeArrowheads="1"/>
            </p:cNvSpPr>
            <p:nvPr/>
          </p:nvSpPr>
          <p:spPr bwMode="gray">
            <a:xfrm>
              <a:off x="1784" y="3235"/>
              <a:ext cx="264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uk-UA" sz="2400" b="1" dirty="0" smtClean="0"/>
                <a:t>Наукові видання університету</a:t>
              </a:r>
              <a:endParaRPr lang="en-US" sz="2400" b="1" dirty="0"/>
            </a:p>
          </p:txBody>
        </p:sp>
        <p:sp>
          <p:nvSpPr>
            <p:cNvPr id="105" name="Text Box 26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5</a:t>
              </a:r>
            </a:p>
          </p:txBody>
        </p:sp>
      </p:grpSp>
      <p:grpSp>
        <p:nvGrpSpPr>
          <p:cNvPr id="38" name="Group 7"/>
          <p:cNvGrpSpPr>
            <a:grpSpLocks/>
          </p:cNvGrpSpPr>
          <p:nvPr/>
        </p:nvGrpSpPr>
        <p:grpSpPr bwMode="auto">
          <a:xfrm>
            <a:off x="584959" y="5833289"/>
            <a:ext cx="5254629" cy="600076"/>
            <a:chOff x="1296" y="2002"/>
            <a:chExt cx="3310" cy="378"/>
          </a:xfrm>
        </p:grpSpPr>
        <p:sp>
          <p:nvSpPr>
            <p:cNvPr id="39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Text Box 10"/>
            <p:cNvSpPr txBox="1">
              <a:spLocks noChangeArrowheads="1"/>
            </p:cNvSpPr>
            <p:nvPr/>
          </p:nvSpPr>
          <p:spPr bwMode="gray">
            <a:xfrm>
              <a:off x="1549" y="2002"/>
              <a:ext cx="305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uk-UA" sz="2400" b="1" dirty="0" smtClean="0">
                  <a:solidFill>
                    <a:schemeClr val="accent1">
                      <a:lumMod val="75000"/>
                    </a:schemeClr>
                  </a:solidFill>
                </a:rPr>
                <a:t>Висновки та перспективи розвитку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2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125" y="11747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C000"/>
                </a:solidFill>
                <a:latin typeface="+mn-lt"/>
              </a:rPr>
              <a:t>Фінансування науково-дослідних </a:t>
            </a:r>
            <a:r>
              <a:rPr lang="uk-UA" sz="3600" b="1" dirty="0" err="1">
                <a:solidFill>
                  <a:srgbClr val="FFC000"/>
                </a:solidFill>
                <a:latin typeface="+mn-lt"/>
              </a:rPr>
              <a:t>проєктів</a:t>
            </a:r>
            <a:r>
              <a:rPr lang="uk-UA" sz="3600" b="1" dirty="0">
                <a:solidFill>
                  <a:srgbClr val="FFC000"/>
                </a:solidFill>
                <a:latin typeface="+mn-lt"/>
              </a:rPr>
              <a:t>, наукових робіт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2895600" y="1443039"/>
            <a:ext cx="4286250" cy="50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400" b="1" dirty="0"/>
              <a:t>Спеціальний фонд фінансування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4785121"/>
              </p:ext>
            </p:extLst>
          </p:nvPr>
        </p:nvGraphicFramePr>
        <p:xfrm>
          <a:off x="142876" y="1853368"/>
          <a:ext cx="8829675" cy="471709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1858">
                  <a:extLst>
                    <a:ext uri="{9D8B030D-6E8A-4147-A177-3AD203B41FA5}">
                      <a16:colId xmlns:a16="http://schemas.microsoft.com/office/drawing/2014/main" val="1557209555"/>
                    </a:ext>
                  </a:extLst>
                </a:gridCol>
                <a:gridCol w="4754491">
                  <a:extLst>
                    <a:ext uri="{9D8B030D-6E8A-4147-A177-3AD203B41FA5}">
                      <a16:colId xmlns:a16="http://schemas.microsoft.com/office/drawing/2014/main" val="810847690"/>
                    </a:ext>
                  </a:extLst>
                </a:gridCol>
                <a:gridCol w="2509732">
                  <a:extLst>
                    <a:ext uri="{9D8B030D-6E8A-4147-A177-3AD203B41FA5}">
                      <a16:colId xmlns:a16="http://schemas.microsoft.com/office/drawing/2014/main" val="4273795725"/>
                    </a:ext>
                  </a:extLst>
                </a:gridCol>
                <a:gridCol w="1233594">
                  <a:extLst>
                    <a:ext uri="{9D8B030D-6E8A-4147-A177-3AD203B41FA5}">
                      <a16:colId xmlns:a16="http://schemas.microsoft.com/office/drawing/2014/main" val="3513412193"/>
                    </a:ext>
                  </a:extLst>
                </a:gridCol>
              </a:tblGrid>
              <a:tr h="883923">
                <a:tc>
                  <a:txBody>
                    <a:bodyPr/>
                    <a:lstStyle/>
                    <a:p>
                      <a:pPr marR="12700" indent="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№</a:t>
                      </a:r>
                      <a:endParaRPr lang="uk-UA" sz="11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  <a:p>
                      <a:pPr indent="1905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 №</a:t>
                      </a:r>
                      <a:endParaRPr lang="uk-UA" sz="11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Назва проекту</a:t>
                      </a:r>
                      <a:endParaRPr lang="uk-UA" sz="11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Керівник проекту</a:t>
                      </a:r>
                      <a:endParaRPr lang="uk-UA" sz="11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Обсяг фінансу­ва­ння на 2020  рік (грн.)</a:t>
                      </a:r>
                      <a:endParaRPr lang="uk-UA" sz="110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489589"/>
                  </a:ext>
                </a:extLst>
              </a:tr>
              <a:tr h="196292">
                <a:tc gridSpan="4"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Науково-технічна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розробка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державне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замовлення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) </a:t>
                      </a:r>
                      <a:endParaRPr lang="uk-UA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985011"/>
                  </a:ext>
                </a:extLst>
              </a:tr>
              <a:tr h="386081">
                <a:tc>
                  <a:txBody>
                    <a:bodyPr/>
                    <a:lstStyle/>
                    <a:p>
                      <a:pPr marR="12700" indent="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</a:t>
                      </a:r>
                      <a:endParaRPr lang="uk-UA" sz="11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l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Розроблення </a:t>
                      </a:r>
                      <a:r>
                        <a:rPr lang="uk-UA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нітрогеновмісних</a:t>
                      </a: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похідних </a:t>
                      </a:r>
                      <a:r>
                        <a:rPr lang="uk-UA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антрахінону</a:t>
                      </a: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з антибактеріальними властивостями</a:t>
                      </a:r>
                      <a:endParaRPr lang="uk-UA" sz="11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4864" marR="54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Кандидат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хімічних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наук, 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доц. Тарас Т.М.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4864" marR="54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900 000</a:t>
                      </a:r>
                      <a:endParaRPr lang="uk-UA" sz="1100" b="1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4864" marR="54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3239982"/>
                  </a:ext>
                </a:extLst>
              </a:tr>
              <a:tr h="193041">
                <a:tc gridSpan="4">
                  <a:txBody>
                    <a:bodyPr/>
                    <a:lstStyle/>
                    <a:p>
                      <a:pPr marR="12700" indent="-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Міжнародні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проєкти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endParaRPr lang="uk-UA" sz="1100" b="1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598258"/>
                  </a:ext>
                </a:extLst>
              </a:tr>
              <a:tr h="673000">
                <a:tc>
                  <a:txBody>
                    <a:bodyPr/>
                    <a:lstStyle/>
                    <a:p>
                      <a:pPr marR="12700" indent="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</a:t>
                      </a:r>
                      <a:endParaRPr lang="uk-UA" sz="11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Синтез, контроль та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лазерна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діагностика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теплофізичних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властивостей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тонкоплівкових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термоелектричних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матеріалів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на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основі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багатокомпонентних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сполук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PbSnSeTe</a:t>
                      </a:r>
                      <a:endParaRPr lang="uk-UA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4864" marR="54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Кандидат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фізико-математичних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наук, проф.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Никируй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 Л.І.  (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Україна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Білорусія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)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4864" marR="54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110 000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4864" marR="54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5591066"/>
                  </a:ext>
                </a:extLst>
              </a:tr>
              <a:tr h="504750">
                <a:tc>
                  <a:txBody>
                    <a:bodyPr/>
                    <a:lstStyle/>
                    <a:p>
                      <a:pPr marR="12700" indent="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</a:t>
                      </a:r>
                      <a:endParaRPr lang="uk-UA" sz="11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07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Фотокаталіктичні гібридні системи для очистки води</a:t>
                      </a:r>
                      <a:endParaRPr lang="uk-UA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4864" marR="54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Кандидат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хімічних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наук, </a:t>
                      </a: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доц.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Татарчук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Т.Р. (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Україна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,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Польща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)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4864" marR="54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110 000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4864" marR="54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767930"/>
                  </a:ext>
                </a:extLst>
              </a:tr>
              <a:tr h="504750">
                <a:tc>
                  <a:txBody>
                    <a:bodyPr/>
                    <a:lstStyle/>
                    <a:p>
                      <a:pPr marR="12700" indent="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4</a:t>
                      </a:r>
                      <a:endParaRPr lang="uk-UA" sz="11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Персоналізовані підходи для попередження ожиріння та діабету</a:t>
                      </a:r>
                      <a:endParaRPr lang="uk-UA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4864" marR="54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Доктор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біологічних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наук, проф.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Лущак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В.І. (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Україна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Румунія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)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4864" marR="54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1421152,96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4864" marR="54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8427818"/>
                  </a:ext>
                </a:extLst>
              </a:tr>
              <a:tr h="504750">
                <a:tc>
                  <a:txBody>
                    <a:bodyPr/>
                    <a:lstStyle/>
                    <a:p>
                      <a:pPr marR="12700" indent="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5</a:t>
                      </a:r>
                      <a:endParaRPr lang="uk-UA" sz="11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Сприяння сталому розвитку Прикарпаття через інституційне зміцнення університетського аналітичного центру</a:t>
                      </a:r>
                      <a:endParaRPr lang="uk-UA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4864" marR="54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Кандидат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педагогічних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наук, доц. Максимович О.В. (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Україна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Швеція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)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4864" marR="54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848 940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4864" marR="54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1985267"/>
                  </a:ext>
                </a:extLst>
              </a:tr>
              <a:tr h="504750">
                <a:tc>
                  <a:txBody>
                    <a:bodyPr/>
                    <a:lstStyle/>
                    <a:p>
                      <a:pPr marR="12700" indent="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6</a:t>
                      </a:r>
                      <a:endParaRPr lang="uk-UA" sz="11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Невидима спадщина: обмін та впровадження передового досвіду щодо доступу до культури для людей з вадами зору</a:t>
                      </a:r>
                      <a:endParaRPr lang="uk-UA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4864" marR="54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Кандидат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мистецтвознав</a:t>
                      </a: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ства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доц.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Казимирів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Х.Т. (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Україна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Польща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)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4864" marR="54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20 899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4864" marR="54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3229844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9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125" y="11747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C000"/>
                </a:solidFill>
                <a:latin typeface="+mn-lt"/>
              </a:rPr>
              <a:t>Фінансування науково-дослідних </a:t>
            </a:r>
            <a:r>
              <a:rPr lang="uk-UA" sz="3600" b="1" dirty="0" err="1">
                <a:solidFill>
                  <a:srgbClr val="FFC000"/>
                </a:solidFill>
                <a:latin typeface="+mn-lt"/>
              </a:rPr>
              <a:t>проєктів</a:t>
            </a:r>
            <a:r>
              <a:rPr lang="uk-UA" sz="3600" b="1" dirty="0">
                <a:solidFill>
                  <a:srgbClr val="FFC000"/>
                </a:solidFill>
                <a:latin typeface="+mn-lt"/>
              </a:rPr>
              <a:t>, наукових робіт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2895600" y="1443039"/>
            <a:ext cx="4286250" cy="50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400" b="1" dirty="0"/>
              <a:t>Спеціальний фонд фінансування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5428968"/>
              </p:ext>
            </p:extLst>
          </p:nvPr>
        </p:nvGraphicFramePr>
        <p:xfrm>
          <a:off x="147637" y="2297114"/>
          <a:ext cx="8829675" cy="440432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1858">
                  <a:extLst>
                    <a:ext uri="{9D8B030D-6E8A-4147-A177-3AD203B41FA5}">
                      <a16:colId xmlns:a16="http://schemas.microsoft.com/office/drawing/2014/main" val="600907122"/>
                    </a:ext>
                  </a:extLst>
                </a:gridCol>
                <a:gridCol w="4968805">
                  <a:extLst>
                    <a:ext uri="{9D8B030D-6E8A-4147-A177-3AD203B41FA5}">
                      <a16:colId xmlns:a16="http://schemas.microsoft.com/office/drawing/2014/main" val="831149257"/>
                    </a:ext>
                  </a:extLst>
                </a:gridCol>
                <a:gridCol w="2295418">
                  <a:extLst>
                    <a:ext uri="{9D8B030D-6E8A-4147-A177-3AD203B41FA5}">
                      <a16:colId xmlns:a16="http://schemas.microsoft.com/office/drawing/2014/main" val="3776151403"/>
                    </a:ext>
                  </a:extLst>
                </a:gridCol>
                <a:gridCol w="1233594">
                  <a:extLst>
                    <a:ext uri="{9D8B030D-6E8A-4147-A177-3AD203B41FA5}">
                      <a16:colId xmlns:a16="http://schemas.microsoft.com/office/drawing/2014/main" val="1107398463"/>
                    </a:ext>
                  </a:extLst>
                </a:gridCol>
              </a:tblGrid>
              <a:tr h="388936">
                <a:tc>
                  <a:txBody>
                    <a:bodyPr/>
                    <a:lstStyle/>
                    <a:p>
                      <a:pPr marR="12700" indent="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17</a:t>
                      </a:r>
                      <a:endParaRPr lang="uk-UA" sz="11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3764" marR="53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Симетрії в алгебраїчних та топологічних структурах на нескінченновимірних аналітичних многовидах та їх можливі застосування</a:t>
                      </a:r>
                      <a:endParaRPr lang="uk-UA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Доктор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фізико-математичних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наук, проф.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Загороднюк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А.В.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1 089 424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352602"/>
                  </a:ext>
                </a:extLst>
              </a:tr>
              <a:tr h="382586">
                <a:tc>
                  <a:txBody>
                    <a:bodyPr/>
                    <a:lstStyle/>
                    <a:p>
                      <a:pPr marR="12700" indent="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18</a:t>
                      </a:r>
                      <a:endParaRPr lang="uk-UA" sz="110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Асиметричні </a:t>
                      </a:r>
                      <a:r>
                        <a:rPr lang="uk-UA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суперконденсатори</a:t>
                      </a: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з водним електролітом на основі </a:t>
                      </a:r>
                      <a:r>
                        <a:rPr lang="uk-UA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нанокомпозитів</a:t>
                      </a: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оксиди заліза і нікелю / відновлений оксид </a:t>
                      </a:r>
                      <a:r>
                        <a:rPr lang="uk-UA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графену</a:t>
                      </a: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та мікропористого вуглецю</a:t>
                      </a:r>
                      <a:endParaRPr lang="uk-UA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Доктор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фізико-математичних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наук, 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проф.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Коцюбинський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В.О.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380 840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7253349"/>
                  </a:ext>
                </a:extLst>
              </a:tr>
              <a:tr h="364203">
                <a:tc>
                  <a:txBody>
                    <a:bodyPr/>
                    <a:lstStyle/>
                    <a:p>
                      <a:pPr marR="12700" indent="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19</a:t>
                      </a:r>
                      <a:endParaRPr lang="uk-UA" sz="110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Інтермедіати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фенілпропаноїдного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шляху як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речовини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для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продовження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/>
                      </a:r>
                      <a:b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</a:b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тривалості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і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якості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життя</a:t>
                      </a:r>
                      <a:endParaRPr lang="uk-UA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Доктор біологічних наук, </a:t>
                      </a:r>
                      <a:endParaRPr lang="uk-UA" sz="11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доц. Байляк М.М.</a:t>
                      </a:r>
                      <a:endParaRPr lang="uk-UA" sz="11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1 284 </a:t>
                      </a: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53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299600"/>
                  </a:ext>
                </a:extLst>
              </a:tr>
              <a:tr h="376903">
                <a:tc>
                  <a:txBody>
                    <a:bodyPr/>
                    <a:lstStyle/>
                    <a:p>
                      <a:pPr marR="12700" indent="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110</a:t>
                      </a:r>
                      <a:endParaRPr lang="uk-UA" sz="110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3764" marR="53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SARS</a:t>
                      </a: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COV</a:t>
                      </a: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-2-індуковані структурні і імунні порушення в органах-мішенях: пошук </a:t>
                      </a:r>
                      <a:r>
                        <a:rPr lang="uk-UA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предикторів</a:t>
                      </a: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важкості перебігу і прогнозування ризиків виникнення ускладнень</a:t>
                      </a:r>
                      <a:endParaRPr lang="uk-UA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Кандидат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біологічних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наук, доц. 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Господарьов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Д. В.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2 139 240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0927466"/>
                  </a:ext>
                </a:extLst>
              </a:tr>
              <a:tr h="368045">
                <a:tc>
                  <a:txBody>
                    <a:bodyPr/>
                    <a:lstStyle/>
                    <a:p>
                      <a:pPr marR="12700" indent="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111 </a:t>
                      </a:r>
                      <a:endParaRPr lang="uk-UA" sz="11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3764" marR="53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4605" indent="-342900" algn="l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Композиційні будівельні матеріали на основі цементу та золи виносу теплової </a:t>
                      </a:r>
                      <a:r>
                        <a:rPr lang="uk-UA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елктростанції</a:t>
                      </a:r>
                      <a:endParaRPr lang="uk-UA" sz="11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Доктор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хімічних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наук,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проф</a:t>
                      </a: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І.Ф.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Миронюк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300 000</a:t>
                      </a:r>
                      <a:endParaRPr lang="uk-UA" sz="1100" b="1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0702283"/>
                  </a:ext>
                </a:extLst>
              </a:tr>
              <a:tr h="494633">
                <a:tc>
                  <a:txBody>
                    <a:bodyPr/>
                    <a:lstStyle/>
                    <a:p>
                      <a:pPr marR="12700" indent="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112</a:t>
                      </a:r>
                      <a:endParaRPr lang="uk-UA" sz="110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3764" marR="53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4605" indent="-342900" algn="l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Підготовка наукових обгрунтувань діяльності проведення лісівничих заходів з формування та оздоровлення лісів ДО "Резиденція "Синьогора"</a:t>
                      </a:r>
                      <a:endParaRPr lang="uk-UA" sz="110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Доктор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сільськогосподарських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наук, проф.</a:t>
                      </a:r>
                      <a:r>
                        <a:rPr lang="pl-PL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Шпарик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Ю.С.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3 000</a:t>
                      </a:r>
                      <a:endParaRPr lang="uk-UA" sz="1100" b="1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0048431"/>
                  </a:ext>
                </a:extLst>
              </a:tr>
              <a:tr h="567514">
                <a:tc>
                  <a:txBody>
                    <a:bodyPr/>
                    <a:lstStyle/>
                    <a:p>
                      <a:pPr marR="12700" indent="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113</a:t>
                      </a:r>
                      <a:endParaRPr lang="uk-UA" sz="110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3764" marR="53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4605" indent="-342900" algn="l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Розроблення проекту організації території дендрологічного парку «Дружба» загальнодержавного значення ДВНЗ «Прикарпатський національний університет імені Василя Стефаника»</a:t>
                      </a:r>
                      <a:endParaRPr lang="uk-UA" sz="110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Кандидат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біологічних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наук,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доц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 Миленька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М.М.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189 000</a:t>
                      </a:r>
                      <a:endParaRPr lang="uk-UA" sz="1100" b="1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756843"/>
                  </a:ext>
                </a:extLst>
              </a:tr>
              <a:tr h="677034">
                <a:tc gridSpan="3">
                  <a:txBody>
                    <a:bodyPr/>
                    <a:lstStyle/>
                    <a:p>
                      <a:pPr marR="12700" indent="-342900" algn="l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Всього профінансовано із</a:t>
                      </a:r>
                      <a:r>
                        <a:rPr lang="uk-UA" sz="1100" b="0" baseline="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спеціального фонду державного бюджету</a:t>
                      </a:r>
                      <a:endParaRPr lang="uk-UA" sz="11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3764" marR="53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2700" indent="-342900" algn="ctr">
                        <a:lnSpc>
                          <a:spcPts val="187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8 797 048</a:t>
                      </a:r>
                      <a:endParaRPr lang="uk-UA" sz="11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3764" marR="53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661846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125" y="11747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C000"/>
                </a:solidFill>
                <a:latin typeface="+mn-lt"/>
              </a:rPr>
              <a:t>Фінансування науково-дослідних </a:t>
            </a:r>
            <a:r>
              <a:rPr lang="uk-UA" sz="3600" b="1" dirty="0" err="1">
                <a:solidFill>
                  <a:srgbClr val="FFC000"/>
                </a:solidFill>
                <a:latin typeface="+mn-lt"/>
              </a:rPr>
              <a:t>проєктів</a:t>
            </a:r>
            <a:r>
              <a:rPr lang="uk-UA" sz="3600" b="1" dirty="0">
                <a:solidFill>
                  <a:srgbClr val="FFC000"/>
                </a:solidFill>
                <a:latin typeface="+mn-lt"/>
              </a:rPr>
              <a:t>, наукових робіт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247775" y="1443039"/>
            <a:ext cx="6943725" cy="50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Обсяг фінансування на наукові </a:t>
            </a:r>
            <a:r>
              <a:rPr lang="uk-UA" sz="2400" b="1" dirty="0" err="1">
                <a:solidFill>
                  <a:schemeClr val="accent5">
                    <a:lumMod val="75000"/>
                  </a:schemeClr>
                </a:solidFill>
              </a:rPr>
              <a:t>проєкти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 в розрізі наукових напрямів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7656004"/>
              </p:ext>
            </p:extLst>
          </p:nvPr>
        </p:nvGraphicFramePr>
        <p:xfrm>
          <a:off x="-148198" y="3552798"/>
          <a:ext cx="4552950" cy="232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437029" y="2853945"/>
            <a:ext cx="32003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alt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залучених грантових коштів</a:t>
            </a:r>
            <a:r>
              <a:rPr lang="uk-UA" altLang="ru-RU" sz="15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науковими напрямами</a:t>
            </a:r>
            <a:endParaRPr kumimoji="0" lang="uk-UA" altLang="ru-RU" sz="1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5876527"/>
              </p:ext>
            </p:extLst>
          </p:nvPr>
        </p:nvGraphicFramePr>
        <p:xfrm>
          <a:off x="3895725" y="2709090"/>
          <a:ext cx="5162550" cy="397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5143500" y="2281212"/>
            <a:ext cx="32003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alt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Обсяг залучених коштів на 1 НПП, тис. грн.</a:t>
            </a:r>
            <a:endParaRPr kumimoji="0" lang="uk-UA" altLang="ru-RU" sz="1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92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125" y="11747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C000"/>
                </a:solidFill>
                <a:latin typeface="+mn-lt"/>
              </a:rPr>
              <a:t>Фінансування науково-дослідних </a:t>
            </a:r>
            <a:r>
              <a:rPr lang="uk-UA" sz="3600" b="1" dirty="0" err="1">
                <a:solidFill>
                  <a:srgbClr val="FFC000"/>
                </a:solidFill>
                <a:latin typeface="+mn-lt"/>
              </a:rPr>
              <a:t>проєктів</a:t>
            </a:r>
            <a:r>
              <a:rPr lang="uk-UA" sz="3600" b="1" dirty="0">
                <a:solidFill>
                  <a:srgbClr val="FFC000"/>
                </a:solidFill>
                <a:latin typeface="+mn-lt"/>
              </a:rPr>
              <a:t>, наукових робіт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247775" y="1443039"/>
            <a:ext cx="6943725" cy="50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Обсяг фінансування на наукові </a:t>
            </a:r>
            <a:r>
              <a:rPr lang="uk-UA" sz="2400" b="1" dirty="0" err="1">
                <a:solidFill>
                  <a:schemeClr val="accent5">
                    <a:lumMod val="75000"/>
                  </a:schemeClr>
                </a:solidFill>
              </a:rPr>
              <a:t>проєкти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 в розрізі структурних підрозділів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9163988"/>
              </p:ext>
            </p:extLst>
          </p:nvPr>
        </p:nvGraphicFramePr>
        <p:xfrm>
          <a:off x="4381500" y="4102102"/>
          <a:ext cx="4762500" cy="253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8604254"/>
              </p:ext>
            </p:extLst>
          </p:nvPr>
        </p:nvGraphicFramePr>
        <p:xfrm>
          <a:off x="71437" y="2768602"/>
          <a:ext cx="4867275" cy="2938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5162550" y="3040104"/>
            <a:ext cx="32003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alt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залучених грантових коштів</a:t>
            </a:r>
            <a:r>
              <a:rPr lang="uk-UA" altLang="ru-RU" sz="15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розрізі підрозділів</a:t>
            </a:r>
            <a:endParaRPr kumimoji="0" lang="uk-UA" altLang="ru-RU" sz="1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619125" y="2218572"/>
            <a:ext cx="32003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alt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Обсяг залучених грантових коштів (наука), тис. грн.</a:t>
            </a:r>
            <a:endParaRPr kumimoji="0" lang="uk-UA" altLang="ru-RU" sz="1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25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125" y="117477"/>
            <a:ext cx="7426258" cy="1216024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C000"/>
                </a:solidFill>
                <a:latin typeface="+mn-lt"/>
              </a:rPr>
              <a:t>Фінансування </a:t>
            </a:r>
            <a:r>
              <a:rPr lang="uk-UA" sz="3600" b="1" dirty="0" smtClean="0">
                <a:solidFill>
                  <a:srgbClr val="FFC000"/>
                </a:solidFill>
                <a:latin typeface="+mn-lt"/>
              </a:rPr>
              <a:t>в межах міжнародних грантових </a:t>
            </a:r>
            <a:r>
              <a:rPr lang="uk-UA" sz="3600" b="1" dirty="0" err="1" smtClean="0">
                <a:solidFill>
                  <a:srgbClr val="FFC000"/>
                </a:solidFill>
                <a:latin typeface="+mn-lt"/>
              </a:rPr>
              <a:t>проєктів</a:t>
            </a:r>
            <a:endParaRPr lang="uk-UA" sz="36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247775" y="1443039"/>
            <a:ext cx="6943725" cy="50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uk-UA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3991062"/>
              </p:ext>
            </p:extLst>
          </p:nvPr>
        </p:nvGraphicFramePr>
        <p:xfrm>
          <a:off x="85726" y="1543050"/>
          <a:ext cx="7658099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3304">
                  <a:extLst>
                    <a:ext uri="{9D8B030D-6E8A-4147-A177-3AD203B41FA5}">
                      <a16:colId xmlns:a16="http://schemas.microsoft.com/office/drawing/2014/main" val="1410316408"/>
                    </a:ext>
                  </a:extLst>
                </a:gridCol>
                <a:gridCol w="1669619">
                  <a:extLst>
                    <a:ext uri="{9D8B030D-6E8A-4147-A177-3AD203B41FA5}">
                      <a16:colId xmlns:a16="http://schemas.microsoft.com/office/drawing/2014/main" val="3684651599"/>
                    </a:ext>
                  </a:extLst>
                </a:gridCol>
                <a:gridCol w="1465176">
                  <a:extLst>
                    <a:ext uri="{9D8B030D-6E8A-4147-A177-3AD203B41FA5}">
                      <a16:colId xmlns:a16="http://schemas.microsoft.com/office/drawing/2014/main" val="21117177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Назва </a:t>
                      </a:r>
                      <a:r>
                        <a:rPr lang="uk-UA" sz="1600" dirty="0" err="1" smtClean="0"/>
                        <a:t>проєкту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Координатор</a:t>
                      </a:r>
                      <a:r>
                        <a:rPr lang="uk-UA" sz="1600" baseline="0" dirty="0" smtClean="0"/>
                        <a:t> </a:t>
                      </a:r>
                      <a:r>
                        <a:rPr lang="uk-UA" sz="1600" baseline="0" dirty="0" err="1" smtClean="0"/>
                        <a:t>проєкту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Сума фінансування у 2020 р.</a:t>
                      </a:r>
                      <a:endParaRPr lang="uk-U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1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err="1" smtClean="0"/>
                        <a:t>Проєкт</a:t>
                      </a:r>
                      <a:r>
                        <a:rPr lang="uk-UA" sz="1600" dirty="0" smtClean="0"/>
                        <a:t> транскордонного співробітництва програми «Україна-Польща-Білорусь</a:t>
                      </a:r>
                      <a:r>
                        <a:rPr lang="uk-UA" sz="1600" baseline="0" dirty="0" smtClean="0"/>
                        <a:t> 2014-2020» «Адаптація колишньої обсерваторії на горі Піп Іван для потреб високогірного рятувального центру»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проф. </a:t>
                      </a:r>
                      <a:r>
                        <a:rPr lang="uk-UA" sz="1600" dirty="0" err="1" smtClean="0"/>
                        <a:t>Цепенда</a:t>
                      </a:r>
                      <a:r>
                        <a:rPr lang="uk-UA" sz="1600" dirty="0" smtClean="0"/>
                        <a:t> І.Є.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4 981 844,60</a:t>
                      </a:r>
                      <a:endParaRPr lang="uk-U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767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err="1" smtClean="0"/>
                        <a:t>Проєкт</a:t>
                      </a:r>
                      <a:r>
                        <a:rPr lang="uk-UA" sz="1600" baseline="0" dirty="0" smtClean="0"/>
                        <a:t> транскордонного співробітництва програми «Румунія-Україна 2014-2020» «Персоналізовані підходи для попередження ожиріння та діабету спільна </a:t>
                      </a:r>
                      <a:r>
                        <a:rPr lang="uk-UA" sz="1600" baseline="0" dirty="0" err="1" smtClean="0"/>
                        <a:t>румунсько</a:t>
                      </a:r>
                      <a:r>
                        <a:rPr lang="uk-UA" sz="1600" baseline="0" dirty="0" smtClean="0"/>
                        <a:t>-українська програма отримання та поширення знань про здоров’я»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проф. </a:t>
                      </a:r>
                      <a:r>
                        <a:rPr lang="uk-UA" sz="1600" dirty="0" err="1" smtClean="0"/>
                        <a:t>Лущак</a:t>
                      </a:r>
                      <a:r>
                        <a:rPr lang="uk-UA" sz="1600" baseline="0" dirty="0" smtClean="0"/>
                        <a:t> В.І.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 1 421 152,96</a:t>
                      </a:r>
                      <a:endParaRPr lang="uk-U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401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err="1" smtClean="0"/>
                        <a:t>Проєкт</a:t>
                      </a:r>
                      <a:r>
                        <a:rPr lang="uk-UA" sz="1600" baseline="0" dirty="0" smtClean="0"/>
                        <a:t> програми </a:t>
                      </a:r>
                      <a:r>
                        <a:rPr lang="en-US" sz="1600" baseline="0" dirty="0" smtClean="0"/>
                        <a:t>ERASMUS+</a:t>
                      </a:r>
                      <a:r>
                        <a:rPr lang="uk-UA" sz="1600" baseline="0" dirty="0" smtClean="0"/>
                        <a:t> «Жан-Моне» «Комерційне право Європейського Союзу»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проф. Васильєва В.А.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205 249,60</a:t>
                      </a:r>
                      <a:endParaRPr lang="uk-U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314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err="1" smtClean="0"/>
                        <a:t>Проєкт</a:t>
                      </a:r>
                      <a:r>
                        <a:rPr lang="uk-UA" sz="1600" baseline="0" dirty="0" smtClean="0"/>
                        <a:t> програми </a:t>
                      </a:r>
                      <a:r>
                        <a:rPr lang="en-US" sz="1600" baseline="0" dirty="0" smtClean="0"/>
                        <a:t>ERASMUS+</a:t>
                      </a:r>
                      <a:r>
                        <a:rPr lang="uk-UA" sz="1600" baseline="0" dirty="0" smtClean="0"/>
                        <a:t> КА2 «Модернізація педагогічної вищої освіти з використанням інноваційних інструментів викладання» 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проф. Будник О.Б.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201 401,98</a:t>
                      </a:r>
                      <a:endParaRPr lang="uk-U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083653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233" y="6105525"/>
            <a:ext cx="1373767" cy="3276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233" y="2819399"/>
            <a:ext cx="1379341" cy="5051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8808" y="5338132"/>
            <a:ext cx="1266825" cy="4239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8416" y="4202233"/>
            <a:ext cx="1416759" cy="52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8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125" y="117477"/>
            <a:ext cx="7426258" cy="1216024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C000"/>
                </a:solidFill>
                <a:latin typeface="+mn-lt"/>
              </a:rPr>
              <a:t>Фінансування </a:t>
            </a:r>
            <a:r>
              <a:rPr lang="uk-UA" sz="3600" b="1" dirty="0" smtClean="0">
                <a:solidFill>
                  <a:srgbClr val="FFC000"/>
                </a:solidFill>
                <a:latin typeface="+mn-lt"/>
              </a:rPr>
              <a:t>в межах міжнародних грантових </a:t>
            </a:r>
            <a:r>
              <a:rPr lang="uk-UA" sz="3600" b="1" dirty="0" err="1" smtClean="0">
                <a:solidFill>
                  <a:srgbClr val="FFC000"/>
                </a:solidFill>
                <a:latin typeface="+mn-lt"/>
              </a:rPr>
              <a:t>проєктів</a:t>
            </a:r>
            <a:endParaRPr lang="uk-UA" sz="36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247775" y="1443039"/>
            <a:ext cx="6943725" cy="50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uk-UA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8346698"/>
              </p:ext>
            </p:extLst>
          </p:nvPr>
        </p:nvGraphicFramePr>
        <p:xfrm>
          <a:off x="85726" y="1543050"/>
          <a:ext cx="8039099" cy="472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8344">
                  <a:extLst>
                    <a:ext uri="{9D8B030D-6E8A-4147-A177-3AD203B41FA5}">
                      <a16:colId xmlns:a16="http://schemas.microsoft.com/office/drawing/2014/main" val="1410316408"/>
                    </a:ext>
                  </a:extLst>
                </a:gridCol>
                <a:gridCol w="1752685">
                  <a:extLst>
                    <a:ext uri="{9D8B030D-6E8A-4147-A177-3AD203B41FA5}">
                      <a16:colId xmlns:a16="http://schemas.microsoft.com/office/drawing/2014/main" val="3684651599"/>
                    </a:ext>
                  </a:extLst>
                </a:gridCol>
                <a:gridCol w="1538070">
                  <a:extLst>
                    <a:ext uri="{9D8B030D-6E8A-4147-A177-3AD203B41FA5}">
                      <a16:colId xmlns:a16="http://schemas.microsoft.com/office/drawing/2014/main" val="21117177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Назва </a:t>
                      </a:r>
                      <a:r>
                        <a:rPr lang="uk-UA" sz="1600" dirty="0" err="1" smtClean="0"/>
                        <a:t>проєкту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Координатор</a:t>
                      </a:r>
                      <a:r>
                        <a:rPr lang="uk-UA" sz="1600" baseline="0" dirty="0" smtClean="0"/>
                        <a:t> </a:t>
                      </a:r>
                      <a:r>
                        <a:rPr lang="uk-UA" sz="1600" baseline="0" dirty="0" err="1" smtClean="0"/>
                        <a:t>проєкту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Сума фінансування у 2020 р.</a:t>
                      </a:r>
                      <a:endParaRPr lang="uk-U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1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err="1" smtClean="0"/>
                        <a:t>Проєкт</a:t>
                      </a:r>
                      <a:r>
                        <a:rPr lang="uk-UA" sz="1600" dirty="0" smtClean="0"/>
                        <a:t> фонду «Відродження» «Сприяння сталому розвитку Прикарпаття через інституційне зміцнення університетського аналітичного центру»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доц. Максимович О.В.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848 940,75</a:t>
                      </a:r>
                      <a:endParaRPr lang="uk-U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767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err="1" smtClean="0"/>
                        <a:t>Проєкт</a:t>
                      </a:r>
                      <a:r>
                        <a:rPr lang="uk-UA" sz="1600" baseline="0" dirty="0" smtClean="0"/>
                        <a:t> програми </a:t>
                      </a:r>
                      <a:r>
                        <a:rPr lang="en-US" sz="1600" baseline="0" dirty="0" smtClean="0"/>
                        <a:t>ERASMUS+</a:t>
                      </a:r>
                      <a:r>
                        <a:rPr lang="uk-UA" sz="1600" baseline="0" dirty="0" smtClean="0"/>
                        <a:t> КА2 «Підвищення кваліфікації вчителів іноземних мов як шлях до багатомовної освіти та євроінтеграції»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доц. </a:t>
                      </a:r>
                      <a:r>
                        <a:rPr lang="uk-UA" sz="1600" dirty="0" err="1" smtClean="0"/>
                        <a:t>Гошилик</a:t>
                      </a:r>
                      <a:r>
                        <a:rPr lang="uk-UA" sz="1600" dirty="0" smtClean="0"/>
                        <a:t> Н.С.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31 881,67</a:t>
                      </a:r>
                      <a:endParaRPr lang="uk-U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401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err="1" smtClean="0"/>
                        <a:t>Проєкт</a:t>
                      </a:r>
                      <a:r>
                        <a:rPr lang="uk-UA" sz="1600" dirty="0" smtClean="0"/>
                        <a:t> транскордонного співробітництва програми «Україна-Польща-Білорусь</a:t>
                      </a:r>
                      <a:r>
                        <a:rPr lang="uk-UA" sz="1600" baseline="0" dirty="0" smtClean="0"/>
                        <a:t> 2014-2020» «Невидима спадщина: обмін та впровадження передового досвіду щодо доступу до культури для людей з вадами зору»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доц. Казимирів Х.Т.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20 899,31</a:t>
                      </a:r>
                      <a:endParaRPr lang="uk-U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314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err="1" smtClean="0"/>
                        <a:t>Проєкт</a:t>
                      </a:r>
                      <a:r>
                        <a:rPr lang="uk-UA" sz="1600" dirty="0" smtClean="0"/>
                        <a:t> фонду «Допомога полякам на Сході» «Підтримка порталу </a:t>
                      </a:r>
                      <a:r>
                        <a:rPr lang="en-US" sz="1600" dirty="0" smtClean="0"/>
                        <a:t>www.observatorium</a:t>
                      </a:r>
                      <a:r>
                        <a:rPr lang="uk-UA" sz="1600" dirty="0" smtClean="0"/>
                        <a:t>»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err="1" smtClean="0"/>
                        <a:t>Котневич</a:t>
                      </a:r>
                      <a:r>
                        <a:rPr lang="uk-UA" sz="1600" baseline="0" dirty="0" smtClean="0"/>
                        <a:t> Я.Я.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161 285,77</a:t>
                      </a:r>
                      <a:endParaRPr lang="uk-U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5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b="1" dirty="0" smtClean="0"/>
                        <a:t>Всього фінансування </a:t>
                      </a:r>
                      <a:endParaRPr lang="uk-U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-</a:t>
                      </a:r>
                      <a:endParaRPr lang="uk-U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7 872 656,64</a:t>
                      </a:r>
                      <a:endParaRPr lang="uk-UA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08365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669" y="3170145"/>
            <a:ext cx="988331" cy="8961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825" y="2380742"/>
            <a:ext cx="875285" cy="7393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5789" y="4667251"/>
            <a:ext cx="1048212" cy="2474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4825" y="5515630"/>
            <a:ext cx="988331" cy="37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1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2006599"/>
            <a:ext cx="7581899" cy="30511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600" b="1" dirty="0">
                <a:solidFill>
                  <a:schemeClr val="accent1">
                    <a:lumMod val="75000"/>
                  </a:schemeClr>
                </a:solidFill>
              </a:rPr>
              <a:t>Частина 3</a:t>
            </a:r>
          </a:p>
          <a:p>
            <a:pPr marL="0" indent="0" algn="ctr">
              <a:buNone/>
            </a:pPr>
            <a:endParaRPr lang="uk-UA" sz="3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uk-UA" sz="3600" b="1" dirty="0">
                <a:solidFill>
                  <a:schemeClr val="accent1">
                    <a:lumMod val="75000"/>
                  </a:schemeClr>
                </a:solidFill>
              </a:rPr>
              <a:t>Публікаційна активність науково-педагогічних працівників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88908" cy="14631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5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8630923"/>
              </p:ext>
            </p:extLst>
          </p:nvPr>
        </p:nvGraphicFramePr>
        <p:xfrm>
          <a:off x="285748" y="1514475"/>
          <a:ext cx="8524879" cy="3857192"/>
        </p:xfrm>
        <a:graphic>
          <a:graphicData uri="http://schemas.openxmlformats.org/drawingml/2006/table">
            <a:tbl>
              <a:tblPr firstRow="1" firstCol="1" bandRow="1"/>
              <a:tblGrid>
                <a:gridCol w="1533527">
                  <a:extLst>
                    <a:ext uri="{9D8B030D-6E8A-4147-A177-3AD203B41FA5}">
                      <a16:colId xmlns:a16="http://schemas.microsoft.com/office/drawing/2014/main" val="19138982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326929581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2669043270"/>
                    </a:ext>
                  </a:extLst>
                </a:gridCol>
                <a:gridCol w="1004207">
                  <a:extLst>
                    <a:ext uri="{9D8B030D-6E8A-4147-A177-3AD203B41FA5}">
                      <a16:colId xmlns:a16="http://schemas.microsoft.com/office/drawing/2014/main" val="2920849460"/>
                    </a:ext>
                  </a:extLst>
                </a:gridCol>
                <a:gridCol w="1357993">
                  <a:extLst>
                    <a:ext uri="{9D8B030D-6E8A-4147-A177-3AD203B41FA5}">
                      <a16:colId xmlns:a16="http://schemas.microsoft.com/office/drawing/2014/main" val="309725972"/>
                    </a:ext>
                  </a:extLst>
                </a:gridCol>
                <a:gridCol w="1077687">
                  <a:extLst>
                    <a:ext uri="{9D8B030D-6E8A-4147-A177-3AD203B41FA5}">
                      <a16:colId xmlns:a16="http://schemas.microsoft.com/office/drawing/2014/main" val="3691028625"/>
                    </a:ext>
                  </a:extLst>
                </a:gridCol>
                <a:gridCol w="1217840">
                  <a:extLst>
                    <a:ext uri="{9D8B030D-6E8A-4147-A177-3AD203B41FA5}">
                      <a16:colId xmlns:a16="http://schemas.microsoft.com/office/drawing/2014/main" val="1188340195"/>
                    </a:ext>
                  </a:extLst>
                </a:gridCol>
              </a:tblGrid>
              <a:tr h="24544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Показник</a:t>
                      </a:r>
                      <a:endParaRPr lang="uk-UA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5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Наукові напрями</a:t>
                      </a:r>
                      <a:endParaRPr lang="uk-UA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</a:t>
                      </a:r>
                      <a:endParaRPr lang="uk-UA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219371"/>
                  </a:ext>
                </a:extLst>
              </a:tr>
              <a:tr h="69201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Біологія та охорона здоров’я</a:t>
                      </a:r>
                      <a:endParaRPr lang="uk-UA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Математичні науки та природничі науки</a:t>
                      </a:r>
                      <a:endParaRPr lang="uk-UA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Суспільні науки</a:t>
                      </a:r>
                      <a:endParaRPr lang="uk-UA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Гуманітарні науки та мистецтво</a:t>
                      </a:r>
                      <a:endParaRPr lang="uk-UA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Технічні науки</a:t>
                      </a:r>
                      <a:endParaRPr lang="uk-UA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501836"/>
                  </a:ext>
                </a:extLst>
              </a:tr>
              <a:tr h="2578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Монографії </a:t>
                      </a:r>
                      <a:endParaRPr lang="uk-UA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624331"/>
                  </a:ext>
                </a:extLst>
              </a:tr>
              <a:tr h="3986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Підручники, навчальні посібники</a:t>
                      </a:r>
                      <a:endParaRPr lang="uk-UA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195814"/>
                  </a:ext>
                </a:extLst>
              </a:tr>
              <a:tr h="3939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Статті у виданнях SCOPUS</a:t>
                      </a:r>
                      <a:endParaRPr lang="uk-UA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  <a:endParaRPr lang="uk-UA" b="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</a:t>
                      </a:r>
                      <a:endParaRPr lang="uk-UA" b="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  <a:endParaRPr lang="uk-UA" b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  <a:endParaRPr lang="uk-UA" b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uk-UA" b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221</a:t>
                      </a:r>
                      <a:endParaRPr lang="uk-UA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978135"/>
                  </a:ext>
                </a:extLst>
              </a:tr>
              <a:tr h="4272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Статті у виданнях </a:t>
                      </a:r>
                      <a:r>
                        <a:rPr lang="uk-UA" sz="105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Web</a:t>
                      </a:r>
                      <a:r>
                        <a:rPr lang="uk-UA" sz="10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5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uk-UA" sz="10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5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Science</a:t>
                      </a:r>
                      <a:endParaRPr lang="uk-UA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  <a:endParaRPr lang="uk-UA" b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</a:t>
                      </a:r>
                      <a:endParaRPr lang="uk-UA" b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</a:t>
                      </a:r>
                      <a:endParaRPr lang="uk-UA" b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uk-UA" b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uk-UA" b="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190</a:t>
                      </a:r>
                      <a:endParaRPr lang="uk-UA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47639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Статті у фахових виданнях категорії «Б»</a:t>
                      </a:r>
                      <a:endParaRPr lang="uk-UA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484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804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73110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Статті у інших виданнях</a:t>
                      </a:r>
                      <a:endParaRPr lang="uk-UA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006470"/>
                  </a:ext>
                </a:extLst>
              </a:tr>
              <a:tr h="4190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Матеріали тез конференцій</a:t>
                      </a:r>
                      <a:endParaRPr lang="uk-UA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693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182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1076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37" marR="44937" marT="44937" marB="44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979132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95371" y="170804"/>
            <a:ext cx="66103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C000"/>
                </a:solidFill>
              </a:rPr>
              <a:t>Публікаційна активність науково-педагогічних працівників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304424" y="5527291"/>
            <a:ext cx="4192246" cy="98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rgbClr val="C49428"/>
                </a:solidFill>
              </a:rPr>
              <a:t>Охоронні документи:</a:t>
            </a:r>
          </a:p>
          <a:p>
            <a:pPr marL="342900" indent="-342900" algn="just">
              <a:buAutoNum type="arabicParenR"/>
            </a:pPr>
            <a:r>
              <a:rPr lang="uk-UA" sz="1400" b="1" dirty="0">
                <a:solidFill>
                  <a:srgbClr val="002060"/>
                </a:solidFill>
              </a:rPr>
              <a:t>Авторські свідоцтва – </a:t>
            </a:r>
            <a:r>
              <a:rPr lang="pl-PL" sz="1400" b="1" dirty="0">
                <a:solidFill>
                  <a:srgbClr val="C49428"/>
                </a:solidFill>
              </a:rPr>
              <a:t>29</a:t>
            </a:r>
            <a:r>
              <a:rPr lang="uk-UA" sz="1400" b="1" dirty="0">
                <a:solidFill>
                  <a:srgbClr val="002060"/>
                </a:solidFill>
              </a:rPr>
              <a:t> од. </a:t>
            </a:r>
          </a:p>
          <a:p>
            <a:pPr marL="342900" indent="-342900" algn="just">
              <a:buAutoNum type="arabicParenR"/>
            </a:pPr>
            <a:r>
              <a:rPr lang="uk-UA" sz="1400" b="1" dirty="0">
                <a:solidFill>
                  <a:srgbClr val="002060"/>
                </a:solidFill>
              </a:rPr>
              <a:t>Патенти на винаходи – </a:t>
            </a:r>
            <a:r>
              <a:rPr lang="uk-UA" sz="1400" b="1" dirty="0">
                <a:solidFill>
                  <a:srgbClr val="C49428"/>
                </a:solidFill>
              </a:rPr>
              <a:t>1 </a:t>
            </a:r>
            <a:r>
              <a:rPr lang="uk-UA" sz="1400" b="1" dirty="0">
                <a:solidFill>
                  <a:srgbClr val="002060"/>
                </a:solidFill>
              </a:rPr>
              <a:t>од.</a:t>
            </a:r>
          </a:p>
          <a:p>
            <a:pPr marL="342900" indent="-342900" algn="just">
              <a:buAutoNum type="arabicParenR"/>
            </a:pPr>
            <a:r>
              <a:rPr lang="uk-UA" sz="1400" b="1" dirty="0">
                <a:solidFill>
                  <a:srgbClr val="002060"/>
                </a:solidFill>
              </a:rPr>
              <a:t>Патенти на корисні моделі – </a:t>
            </a:r>
            <a:r>
              <a:rPr lang="en-US" sz="1400" b="1" dirty="0">
                <a:solidFill>
                  <a:srgbClr val="C49428"/>
                </a:solidFill>
              </a:rPr>
              <a:t>1</a:t>
            </a:r>
            <a:r>
              <a:rPr lang="en-US" sz="1400" b="1" dirty="0">
                <a:solidFill>
                  <a:srgbClr val="002060"/>
                </a:solidFill>
              </a:rPr>
              <a:t> </a:t>
            </a:r>
            <a:r>
              <a:rPr lang="uk-UA" sz="1400" b="1" dirty="0">
                <a:solidFill>
                  <a:srgbClr val="002060"/>
                </a:solidFill>
              </a:rPr>
              <a:t>од.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0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95371" y="170804"/>
            <a:ext cx="66103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C000"/>
                </a:solidFill>
              </a:rPr>
              <a:t>Публікаційна активність науково-педагогічних працівників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38975" y="1587645"/>
            <a:ext cx="2105025" cy="16744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870" y="3426775"/>
            <a:ext cx="2105025" cy="15053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807" y="5096834"/>
            <a:ext cx="1436355" cy="17287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884" y="2434466"/>
            <a:ext cx="6490165" cy="382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9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95371" y="170804"/>
            <a:ext cx="66103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C000"/>
                </a:solidFill>
              </a:rPr>
              <a:t>Публікаційна активність науково-педагогічних працівників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0036187"/>
              </p:ext>
            </p:extLst>
          </p:nvPr>
        </p:nvGraphicFramePr>
        <p:xfrm>
          <a:off x="409575" y="1647826"/>
          <a:ext cx="8296275" cy="4543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304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075" y="76201"/>
            <a:ext cx="1209675" cy="12052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2" y="7620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C49428"/>
                </a:solidFill>
                <a:latin typeface="+mn-lt"/>
              </a:rPr>
              <a:t>Підсумки науково-дослідної діяльності університету за 2020 рік</a:t>
            </a:r>
            <a:endParaRPr lang="uk-UA" sz="3600" dirty="0">
              <a:solidFill>
                <a:srgbClr val="C49428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sz="3600" b="1" dirty="0" err="1">
                <a:solidFill>
                  <a:srgbClr val="0070C0"/>
                </a:solidFill>
              </a:rPr>
              <a:t>Частина</a:t>
            </a:r>
            <a:r>
              <a:rPr lang="ru-RU" sz="3600" b="1" dirty="0">
                <a:solidFill>
                  <a:srgbClr val="0070C0"/>
                </a:solidFill>
              </a:rPr>
              <a:t> 1</a:t>
            </a:r>
          </a:p>
          <a:p>
            <a:pPr algn="ctr"/>
            <a:endParaRPr lang="ru-RU" sz="36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ru-RU" sz="3600" b="1" dirty="0" err="1">
                <a:solidFill>
                  <a:srgbClr val="0070C0"/>
                </a:solidFill>
              </a:rPr>
              <a:t>Загальна</a:t>
            </a:r>
            <a:r>
              <a:rPr lang="ru-RU" sz="3600" b="1" dirty="0">
                <a:solidFill>
                  <a:srgbClr val="0070C0"/>
                </a:solidFill>
              </a:rPr>
              <a:t> характеристика </a:t>
            </a:r>
            <a:r>
              <a:rPr lang="ru-RU" sz="3600" b="1" dirty="0" err="1">
                <a:solidFill>
                  <a:srgbClr val="0070C0"/>
                </a:solidFill>
              </a:rPr>
              <a:t>результатів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 err="1">
                <a:solidFill>
                  <a:srgbClr val="0070C0"/>
                </a:solidFill>
              </a:rPr>
              <a:t>наукової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 err="1">
                <a:solidFill>
                  <a:srgbClr val="0070C0"/>
                </a:solidFill>
              </a:rPr>
              <a:t>діяльності</a:t>
            </a:r>
            <a:endParaRPr lang="ru-RU" sz="3600" b="1" dirty="0">
              <a:solidFill>
                <a:srgbClr val="0070C0"/>
              </a:solidFill>
            </a:endParaRPr>
          </a:p>
          <a:p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248859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380" y="1590674"/>
            <a:ext cx="1993565" cy="804742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211614" y="3568085"/>
            <a:ext cx="2932386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uk-UA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Кількість публікацій - </a:t>
            </a: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221</a:t>
            </a:r>
          </a:p>
          <a:p>
            <a:pPr algn="just"/>
            <a:r>
              <a:rPr lang="uk-UA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Кількість цитувань - </a:t>
            </a: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2504</a:t>
            </a:r>
          </a:p>
          <a:p>
            <a:pPr algn="just"/>
            <a:r>
              <a:rPr lang="en-US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h-index</a:t>
            </a:r>
            <a:r>
              <a:rPr lang="uk-UA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університету</a:t>
            </a:r>
            <a:r>
              <a:rPr lang="en-US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45</a:t>
            </a:r>
          </a:p>
          <a:p>
            <a:pPr algn="just"/>
            <a:r>
              <a:rPr lang="uk-UA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Кількість публікацій на 1 НПП - </a:t>
            </a: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0,232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8062" y="30113"/>
            <a:ext cx="77986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3200" b="1" dirty="0">
                <a:solidFill>
                  <a:srgbClr val="FFC000"/>
                </a:solidFill>
                <a:cs typeface="Arial" pitchFamily="34" charset="0"/>
              </a:rPr>
              <a:t>Публікаційна активність НПП університету</a:t>
            </a:r>
            <a:r>
              <a:rPr lang="en-US" altLang="ru-RU" sz="3200" b="1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uk-UA" altLang="ru-RU" sz="3200" b="1" dirty="0">
                <a:solidFill>
                  <a:srgbClr val="FFC000"/>
                </a:solidFill>
                <a:cs typeface="Arial" pitchFamily="34" charset="0"/>
              </a:rPr>
              <a:t>у виданнях, що індексуються у</a:t>
            </a:r>
            <a:r>
              <a:rPr lang="en-US" altLang="ru-RU" sz="3200" b="1" dirty="0">
                <a:solidFill>
                  <a:srgbClr val="FFC000"/>
                </a:solidFill>
                <a:cs typeface="Arial" pitchFamily="34" charset="0"/>
              </a:rPr>
              <a:t> SCOPUS</a:t>
            </a:r>
            <a:endParaRPr lang="uk-UA" sz="3200" dirty="0">
              <a:solidFill>
                <a:srgbClr val="FFC000"/>
              </a:solidFill>
            </a:endParaRPr>
          </a:p>
        </p:txBody>
      </p:sp>
      <p:graphicFrame>
        <p:nvGraphicFramePr>
          <p:cNvPr id="12" name="Диаграмма 4">
            <a:extLst>
              <a:ext uri="{FF2B5EF4-FFF2-40B4-BE49-F238E27FC236}">
                <a16:creationId xmlns:a16="http://schemas.microsoft.com/office/drawing/2014/main" id="{00000000-0008-0000-0300-000005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1470996"/>
              </p:ext>
            </p:extLst>
          </p:nvPr>
        </p:nvGraphicFramePr>
        <p:xfrm>
          <a:off x="197725" y="2312276"/>
          <a:ext cx="6013889" cy="4225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9169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501" y="1415470"/>
            <a:ext cx="1993565" cy="8047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8062" y="30113"/>
            <a:ext cx="77986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3200" b="1" dirty="0">
                <a:solidFill>
                  <a:srgbClr val="FFC000"/>
                </a:solidFill>
                <a:cs typeface="Arial" pitchFamily="34" charset="0"/>
              </a:rPr>
              <a:t>Публікаційна активність НПП університету</a:t>
            </a:r>
            <a:r>
              <a:rPr lang="en-US" altLang="ru-RU" sz="3200" b="1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uk-UA" altLang="ru-RU" sz="3200" b="1" dirty="0">
                <a:solidFill>
                  <a:srgbClr val="FFC000"/>
                </a:solidFill>
                <a:cs typeface="Arial" pitchFamily="34" charset="0"/>
              </a:rPr>
              <a:t>у виданнях, що індексуються у</a:t>
            </a:r>
            <a:r>
              <a:rPr lang="en-US" altLang="ru-RU" sz="3200" b="1" dirty="0">
                <a:solidFill>
                  <a:srgbClr val="FFC000"/>
                </a:solidFill>
                <a:cs typeface="Arial" pitchFamily="34" charset="0"/>
              </a:rPr>
              <a:t> SCOPUS</a:t>
            </a:r>
            <a:endParaRPr lang="uk-UA" sz="3200" dirty="0">
              <a:solidFill>
                <a:srgbClr val="FFC000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32557" y="5357589"/>
            <a:ext cx="789226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Чисельність НПП в межах напрямів:</a:t>
            </a:r>
          </a:p>
          <a:p>
            <a:pPr marL="285750" indent="-285750" algn="just">
              <a:buFontTx/>
              <a:buChar char="-"/>
            </a:pP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математичні та природничі науки – </a:t>
            </a:r>
            <a:r>
              <a:rPr lang="uk-UA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97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осіб</a:t>
            </a:r>
          </a:p>
          <a:p>
            <a:pPr marL="285750" indent="-285750" algn="just">
              <a:buFontTx/>
              <a:buChar char="-"/>
            </a:pP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біологія і охорона здоров’я – </a:t>
            </a:r>
            <a:r>
              <a:rPr lang="uk-UA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осіб</a:t>
            </a:r>
          </a:p>
          <a:p>
            <a:pPr marL="285750" indent="-285750" algn="just">
              <a:buFontTx/>
              <a:buChar char="-"/>
            </a:pP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суспільні науки – </a:t>
            </a:r>
            <a:r>
              <a:rPr lang="uk-UA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323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особи</a:t>
            </a:r>
          </a:p>
          <a:p>
            <a:pPr marL="285750" indent="-285750" algn="just">
              <a:buFontTx/>
              <a:buChar char="-"/>
            </a:pP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гуманітарні науки – </a:t>
            </a:r>
            <a:r>
              <a:rPr lang="uk-UA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362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особи</a:t>
            </a:r>
          </a:p>
          <a:p>
            <a:pPr marL="285750" indent="-285750" algn="just">
              <a:buFontTx/>
              <a:buChar char="-"/>
            </a:pP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технічні науки – </a:t>
            </a:r>
            <a:r>
              <a:rPr lang="uk-UA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осіб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0595839"/>
              </p:ext>
            </p:extLst>
          </p:nvPr>
        </p:nvGraphicFramePr>
        <p:xfrm>
          <a:off x="232557" y="1510720"/>
          <a:ext cx="8549493" cy="3756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7104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797" y="1725560"/>
            <a:ext cx="1466095" cy="5918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8062" y="30113"/>
            <a:ext cx="77986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3200" b="1" dirty="0">
                <a:solidFill>
                  <a:srgbClr val="FFC000"/>
                </a:solidFill>
                <a:cs typeface="Arial" pitchFamily="34" charset="0"/>
              </a:rPr>
              <a:t>Публікаційна активність НПП університету</a:t>
            </a:r>
            <a:r>
              <a:rPr lang="en-US" altLang="ru-RU" sz="3200" b="1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uk-UA" altLang="ru-RU" sz="3200" b="1" dirty="0">
                <a:solidFill>
                  <a:srgbClr val="FFC000"/>
                </a:solidFill>
                <a:cs typeface="Arial" pitchFamily="34" charset="0"/>
              </a:rPr>
              <a:t>у виданнях, що індексуються у</a:t>
            </a:r>
            <a:r>
              <a:rPr lang="en-US" altLang="ru-RU" sz="3200" b="1" dirty="0">
                <a:solidFill>
                  <a:srgbClr val="FFC000"/>
                </a:solidFill>
                <a:cs typeface="Arial" pitchFamily="34" charset="0"/>
              </a:rPr>
              <a:t> SCOPUS</a:t>
            </a:r>
            <a:endParaRPr lang="uk-UA" sz="3200" dirty="0">
              <a:solidFill>
                <a:srgbClr val="FFC00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0754531"/>
              </p:ext>
            </p:extLst>
          </p:nvPr>
        </p:nvGraphicFramePr>
        <p:xfrm>
          <a:off x="88062" y="1825625"/>
          <a:ext cx="8897254" cy="488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3787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5200"/>
            <a:ext cx="1982065" cy="800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8062" y="30113"/>
            <a:ext cx="77986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3200" b="1" dirty="0">
                <a:solidFill>
                  <a:srgbClr val="FFC000"/>
                </a:solidFill>
                <a:cs typeface="Arial" pitchFamily="34" charset="0"/>
              </a:rPr>
              <a:t>Публікаційна активність НПП університету</a:t>
            </a:r>
            <a:r>
              <a:rPr lang="en-US" altLang="ru-RU" sz="3200" b="1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uk-UA" altLang="ru-RU" sz="3200" b="1" dirty="0">
                <a:solidFill>
                  <a:srgbClr val="FFC000"/>
                </a:solidFill>
                <a:cs typeface="Arial" pitchFamily="34" charset="0"/>
              </a:rPr>
              <a:t>у виданнях, що індексуються у</a:t>
            </a:r>
            <a:r>
              <a:rPr lang="en-US" altLang="ru-RU" sz="3200" b="1" dirty="0">
                <a:solidFill>
                  <a:srgbClr val="FFC000"/>
                </a:solidFill>
                <a:cs typeface="Arial" pitchFamily="34" charset="0"/>
              </a:rPr>
              <a:t> SCOPUS</a:t>
            </a:r>
            <a:endParaRPr lang="uk-UA" sz="3200" dirty="0">
              <a:solidFill>
                <a:srgbClr val="FFC000"/>
              </a:solidFill>
            </a:endParaRPr>
          </a:p>
        </p:txBody>
      </p:sp>
      <p:graphicFrame>
        <p:nvGraphicFramePr>
          <p:cNvPr id="2" name="Об'єкт 1">
            <a:extLst>
              <a:ext uri="{FF2B5EF4-FFF2-40B4-BE49-F238E27FC236}">
                <a16:creationId xmlns:a16="http://schemas.microsoft.com/office/drawing/2014/main" id="{9B758F7C-CBE5-482E-AD96-E1FF944B31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220068"/>
              </p:ext>
            </p:extLst>
          </p:nvPr>
        </p:nvGraphicFramePr>
        <p:xfrm>
          <a:off x="1982065" y="1401080"/>
          <a:ext cx="5774569" cy="56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Document" r:id="rId5" imgW="6119943" imgH="6461512" progId="Word.Document.12">
                  <p:embed/>
                </p:oleObj>
              </mc:Choice>
              <mc:Fallback>
                <p:oleObj name="Document" r:id="rId5" imgW="6119943" imgH="646151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82065" y="1401080"/>
                        <a:ext cx="5774569" cy="569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681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6746" y="50056"/>
            <a:ext cx="77986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3000" b="1" dirty="0">
                <a:solidFill>
                  <a:srgbClr val="FFC000"/>
                </a:solidFill>
                <a:cs typeface="Arial" pitchFamily="34" charset="0"/>
              </a:rPr>
              <a:t>Публікаційна активність НПП університету</a:t>
            </a:r>
            <a:r>
              <a:rPr lang="en-US" altLang="ru-RU" sz="3000" b="1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uk-UA" altLang="ru-RU" sz="3000" b="1" dirty="0">
                <a:solidFill>
                  <a:srgbClr val="FFC000"/>
                </a:solidFill>
                <a:cs typeface="Arial" pitchFamily="34" charset="0"/>
              </a:rPr>
              <a:t>у виданнях, що індексуються у</a:t>
            </a:r>
            <a:r>
              <a:rPr lang="en-US" altLang="ru-RU" sz="3000" b="1" dirty="0">
                <a:solidFill>
                  <a:srgbClr val="FFC000"/>
                </a:solidFill>
                <a:cs typeface="Arial" pitchFamily="34" charset="0"/>
              </a:rPr>
              <a:t> Web of Science</a:t>
            </a:r>
            <a:endParaRPr lang="uk-UA" sz="3000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750" y="1396054"/>
            <a:ext cx="1444825" cy="553673"/>
          </a:xfrm>
          <a:prstGeom prst="rect">
            <a:avLst/>
          </a:prstGeom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315075" y="3149357"/>
            <a:ext cx="267024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uk-UA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Кількість публікацій -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90</a:t>
            </a:r>
          </a:p>
          <a:p>
            <a:pPr algn="just"/>
            <a:r>
              <a:rPr lang="uk-UA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Кількість цитувань -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1944</a:t>
            </a:r>
            <a:endParaRPr lang="uk-UA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h-index</a:t>
            </a:r>
            <a:r>
              <a:rPr lang="uk-UA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університету</a:t>
            </a:r>
            <a:r>
              <a:rPr lang="en-US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uk-UA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Кількість публікацій на 1 НПП - 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0,19</a:t>
            </a:r>
          </a:p>
        </p:txBody>
      </p:sp>
      <p:graphicFrame>
        <p:nvGraphicFramePr>
          <p:cNvPr id="13" name="Диаграмма 8">
            <a:extLst>
              <a:ext uri="{FF2B5EF4-FFF2-40B4-BE49-F238E27FC236}">
                <a16:creationId xmlns:a16="http://schemas.microsoft.com/office/drawing/2014/main" id="{00000000-0008-0000-0300-000009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7272158"/>
              </p:ext>
            </p:extLst>
          </p:nvPr>
        </p:nvGraphicFramePr>
        <p:xfrm>
          <a:off x="158684" y="2280062"/>
          <a:ext cx="6156391" cy="3994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5174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0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ru-RU" sz="4000" b="1" dirty="0" err="1">
                <a:solidFill>
                  <a:srgbClr val="00B0F0"/>
                </a:solidFill>
              </a:rPr>
              <a:t>Частина</a:t>
            </a:r>
            <a:r>
              <a:rPr lang="ru-RU" sz="4000" b="1" dirty="0">
                <a:solidFill>
                  <a:srgbClr val="00B0F0"/>
                </a:solidFill>
              </a:rPr>
              <a:t> 4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00B0F0"/>
                </a:solidFill>
              </a:rPr>
              <a:t> </a:t>
            </a:r>
            <a:r>
              <a:rPr lang="ru-RU" sz="4000" b="1" dirty="0" err="1">
                <a:solidFill>
                  <a:srgbClr val="00B0F0"/>
                </a:solidFill>
              </a:rPr>
              <a:t>Результати</a:t>
            </a:r>
            <a:r>
              <a:rPr lang="ru-RU" sz="4000" b="1" dirty="0">
                <a:solidFill>
                  <a:srgbClr val="00B0F0"/>
                </a:solidFill>
              </a:rPr>
              <a:t> </a:t>
            </a:r>
            <a:r>
              <a:rPr lang="ru-RU" sz="4000" b="1" dirty="0" err="1">
                <a:solidFill>
                  <a:srgbClr val="00B0F0"/>
                </a:solidFill>
              </a:rPr>
              <a:t>студентської</a:t>
            </a:r>
            <a:r>
              <a:rPr lang="ru-RU" sz="4000" b="1" dirty="0">
                <a:solidFill>
                  <a:srgbClr val="00B0F0"/>
                </a:solidFill>
              </a:rPr>
              <a:t> </a:t>
            </a:r>
            <a:r>
              <a:rPr lang="ru-RU" sz="4000" b="1" dirty="0" err="1">
                <a:solidFill>
                  <a:srgbClr val="00B0F0"/>
                </a:solidFill>
              </a:rPr>
              <a:t>наукової</a:t>
            </a:r>
            <a:r>
              <a:rPr lang="ru-RU" sz="4000" b="1" dirty="0">
                <a:solidFill>
                  <a:srgbClr val="00B0F0"/>
                </a:solidFill>
              </a:rPr>
              <a:t> </a:t>
            </a:r>
            <a:r>
              <a:rPr lang="ru-RU" sz="4000" b="1" dirty="0" err="1">
                <a:solidFill>
                  <a:srgbClr val="00B0F0"/>
                </a:solidFill>
              </a:rPr>
              <a:t>роботи</a:t>
            </a:r>
            <a:endParaRPr lang="uk-UA" sz="4000" b="1" dirty="0">
              <a:solidFill>
                <a:srgbClr val="00B0F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0"/>
            <a:ext cx="7888908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0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6746" y="50056"/>
            <a:ext cx="77986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000" b="1" dirty="0" err="1">
                <a:solidFill>
                  <a:srgbClr val="FFC000"/>
                </a:solidFill>
                <a:cs typeface="Arial" pitchFamily="34" charset="0"/>
              </a:rPr>
              <a:t>Результати</a:t>
            </a:r>
            <a:r>
              <a:rPr lang="ru-RU" altLang="ru-RU" sz="3000" b="1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ru-RU" altLang="ru-RU" sz="3000" b="1" dirty="0" err="1">
                <a:solidFill>
                  <a:srgbClr val="FFC000"/>
                </a:solidFill>
                <a:cs typeface="Arial" pitchFamily="34" charset="0"/>
              </a:rPr>
              <a:t>участі</a:t>
            </a:r>
            <a:r>
              <a:rPr lang="ru-RU" altLang="ru-RU" sz="3000" b="1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ru-RU" altLang="ru-RU" sz="3000" b="1" dirty="0" err="1">
                <a:solidFill>
                  <a:srgbClr val="FFC000"/>
                </a:solidFill>
                <a:cs typeface="Arial" pitchFamily="34" charset="0"/>
              </a:rPr>
              <a:t>студентів</a:t>
            </a:r>
            <a:r>
              <a:rPr lang="ru-RU" altLang="ru-RU" sz="3000" b="1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ru-RU" altLang="ru-RU" sz="3000" b="1" dirty="0" err="1">
                <a:solidFill>
                  <a:srgbClr val="FFC000"/>
                </a:solidFill>
                <a:cs typeface="Arial" pitchFamily="34" charset="0"/>
              </a:rPr>
              <a:t>університету</a:t>
            </a:r>
            <a:r>
              <a:rPr lang="ru-RU" altLang="ru-RU" sz="3000" b="1" dirty="0">
                <a:solidFill>
                  <a:srgbClr val="FFC000"/>
                </a:solidFill>
                <a:cs typeface="Arial" pitchFamily="34" charset="0"/>
              </a:rPr>
              <a:t> у конкурсах </a:t>
            </a:r>
            <a:r>
              <a:rPr lang="ru-RU" altLang="ru-RU" sz="3000" b="1" dirty="0" err="1">
                <a:solidFill>
                  <a:srgbClr val="FFC000"/>
                </a:solidFill>
                <a:cs typeface="Arial" pitchFamily="34" charset="0"/>
              </a:rPr>
              <a:t>студентських</a:t>
            </a:r>
            <a:r>
              <a:rPr lang="ru-RU" altLang="ru-RU" sz="3000" b="1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ru-RU" altLang="ru-RU" sz="3000" b="1" dirty="0" err="1">
                <a:solidFill>
                  <a:srgbClr val="FFC000"/>
                </a:solidFill>
                <a:cs typeface="Arial" pitchFamily="34" charset="0"/>
              </a:rPr>
              <a:t>наукових</a:t>
            </a:r>
            <a:r>
              <a:rPr lang="ru-RU" altLang="ru-RU" sz="3000" b="1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ru-RU" altLang="ru-RU" sz="3000" b="1" dirty="0" err="1">
                <a:solidFill>
                  <a:srgbClr val="FFC000"/>
                </a:solidFill>
                <a:cs typeface="Arial" pitchFamily="34" charset="0"/>
              </a:rPr>
              <a:t>робіт</a:t>
            </a:r>
            <a:r>
              <a:rPr lang="ru-RU" altLang="ru-RU" sz="3000" b="1" dirty="0">
                <a:solidFill>
                  <a:srgbClr val="FFC000"/>
                </a:solidFill>
                <a:cs typeface="Arial" pitchFamily="34" charset="0"/>
              </a:rPr>
              <a:t> </a:t>
            </a:r>
            <a:endParaRPr lang="uk-UA" sz="3000" dirty="0">
              <a:solidFill>
                <a:srgbClr val="FFC000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7132661"/>
              </p:ext>
            </p:extLst>
          </p:nvPr>
        </p:nvGraphicFramePr>
        <p:xfrm>
          <a:off x="246746" y="1860402"/>
          <a:ext cx="3087004" cy="2186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61950" y="1428271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Кількість студентів-переможців наукових конкурсів</a:t>
            </a: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8936777"/>
              </p:ext>
            </p:extLst>
          </p:nvPr>
        </p:nvGraphicFramePr>
        <p:xfrm>
          <a:off x="5503928" y="1951491"/>
          <a:ext cx="3590925" cy="2335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775391" y="1428271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Студенти-переможці в розрізі наукових напрямів</a:t>
            </a: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6580792"/>
              </p:ext>
            </p:extLst>
          </p:nvPr>
        </p:nvGraphicFramePr>
        <p:xfrm>
          <a:off x="1181100" y="3895725"/>
          <a:ext cx="5562600" cy="2808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0306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6746" y="50056"/>
            <a:ext cx="77986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000" b="1" dirty="0" err="1">
                <a:solidFill>
                  <a:srgbClr val="FFC000"/>
                </a:solidFill>
                <a:cs typeface="Arial" pitchFamily="34" charset="0"/>
              </a:rPr>
              <a:t>Результати</a:t>
            </a:r>
            <a:r>
              <a:rPr lang="ru-RU" altLang="ru-RU" sz="3000" b="1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ru-RU" altLang="ru-RU" sz="3000" b="1" dirty="0" err="1">
                <a:solidFill>
                  <a:srgbClr val="FFC000"/>
                </a:solidFill>
                <a:cs typeface="Arial" pitchFamily="34" charset="0"/>
              </a:rPr>
              <a:t>участі</a:t>
            </a:r>
            <a:r>
              <a:rPr lang="ru-RU" altLang="ru-RU" sz="3000" b="1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ru-RU" altLang="ru-RU" sz="3000" b="1" dirty="0" err="1">
                <a:solidFill>
                  <a:srgbClr val="FFC000"/>
                </a:solidFill>
                <a:cs typeface="Arial" pitchFamily="34" charset="0"/>
              </a:rPr>
              <a:t>студентів</a:t>
            </a:r>
            <a:r>
              <a:rPr lang="ru-RU" altLang="ru-RU" sz="3000" b="1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ru-RU" altLang="ru-RU" sz="3000" b="1" dirty="0" err="1">
                <a:solidFill>
                  <a:srgbClr val="FFC000"/>
                </a:solidFill>
                <a:cs typeface="Arial" pitchFamily="34" charset="0"/>
              </a:rPr>
              <a:t>університету</a:t>
            </a:r>
            <a:r>
              <a:rPr lang="ru-RU" altLang="ru-RU" sz="3000" b="1" dirty="0">
                <a:solidFill>
                  <a:srgbClr val="FFC000"/>
                </a:solidFill>
                <a:cs typeface="Arial" pitchFamily="34" charset="0"/>
              </a:rPr>
              <a:t> у </a:t>
            </a:r>
            <a:r>
              <a:rPr lang="ru-RU" altLang="ru-RU" sz="3000" b="1" dirty="0" err="1">
                <a:solidFill>
                  <a:srgbClr val="FFC000"/>
                </a:solidFill>
                <a:cs typeface="Arial" pitchFamily="34" charset="0"/>
              </a:rPr>
              <a:t>творчих</a:t>
            </a:r>
            <a:r>
              <a:rPr lang="ru-RU" altLang="ru-RU" sz="3000" b="1" dirty="0">
                <a:solidFill>
                  <a:srgbClr val="FFC000"/>
                </a:solidFill>
                <a:cs typeface="Arial" pitchFamily="34" charset="0"/>
              </a:rPr>
              <a:t> конкурсах</a:t>
            </a:r>
            <a:endParaRPr lang="uk-UA" sz="3000" dirty="0">
              <a:solidFill>
                <a:srgbClr val="FFC00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7312462"/>
              </p:ext>
            </p:extLst>
          </p:nvPr>
        </p:nvGraphicFramePr>
        <p:xfrm>
          <a:off x="240027" y="2406950"/>
          <a:ext cx="5743575" cy="3613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05049" y="1685175"/>
            <a:ext cx="48101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Кількість студентів-переможців творчих конкурсів Навчально-наукового інститут мистецтв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72250" y="3162300"/>
            <a:ext cx="2571750" cy="16745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дипломів І ступеня</a:t>
            </a:r>
          </a:p>
          <a:p>
            <a:pPr marL="285750" indent="-285750">
              <a:buFontTx/>
              <a:buChar char="-"/>
            </a:pPr>
            <a:endParaRPr lang="uk-UA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дипломи ІІ ступеня</a:t>
            </a:r>
          </a:p>
          <a:p>
            <a:endParaRPr lang="uk-UA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3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ІІІ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ступеня</a:t>
            </a:r>
            <a:endParaRPr lang="uk-UA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60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6746" y="50056"/>
            <a:ext cx="77986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000" b="1" dirty="0" err="1">
                <a:solidFill>
                  <a:srgbClr val="FFC000"/>
                </a:solidFill>
                <a:cs typeface="Arial" pitchFamily="34" charset="0"/>
              </a:rPr>
              <a:t>Результати</a:t>
            </a:r>
            <a:r>
              <a:rPr lang="ru-RU" altLang="ru-RU" sz="3000" b="1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ru-RU" altLang="ru-RU" sz="3000" b="1" dirty="0" err="1">
                <a:solidFill>
                  <a:srgbClr val="FFC000"/>
                </a:solidFill>
                <a:cs typeface="Arial" pitchFamily="34" charset="0"/>
              </a:rPr>
              <a:t>участі</a:t>
            </a:r>
            <a:r>
              <a:rPr lang="ru-RU" altLang="ru-RU" sz="3000" b="1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ru-RU" altLang="ru-RU" sz="3000" b="1" dirty="0" err="1">
                <a:solidFill>
                  <a:srgbClr val="FFC000"/>
                </a:solidFill>
                <a:cs typeface="Arial" pitchFamily="34" charset="0"/>
              </a:rPr>
              <a:t>студентів</a:t>
            </a:r>
            <a:r>
              <a:rPr lang="ru-RU" altLang="ru-RU" sz="3000" b="1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ru-RU" altLang="ru-RU" sz="3000" b="1" dirty="0" err="1">
                <a:solidFill>
                  <a:srgbClr val="FFC000"/>
                </a:solidFill>
                <a:cs typeface="Arial" pitchFamily="34" charset="0"/>
              </a:rPr>
              <a:t>університету</a:t>
            </a:r>
            <a:r>
              <a:rPr lang="ru-RU" altLang="ru-RU" sz="3000" b="1" dirty="0">
                <a:solidFill>
                  <a:srgbClr val="FFC000"/>
                </a:solidFill>
                <a:cs typeface="Arial" pitchFamily="34" charset="0"/>
              </a:rPr>
              <a:t> у </a:t>
            </a:r>
            <a:r>
              <a:rPr lang="ru-RU" altLang="ru-RU" sz="3000" b="1" dirty="0" err="1">
                <a:solidFill>
                  <a:srgbClr val="FFC000"/>
                </a:solidFill>
                <a:cs typeface="Arial" pitchFamily="34" charset="0"/>
              </a:rPr>
              <a:t>спортивних</a:t>
            </a:r>
            <a:r>
              <a:rPr lang="ru-RU" altLang="ru-RU" sz="3000" b="1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ru-RU" altLang="ru-RU" sz="3000" b="1" dirty="0" err="1">
                <a:solidFill>
                  <a:srgbClr val="FFC000"/>
                </a:solidFill>
                <a:cs typeface="Arial" pitchFamily="34" charset="0"/>
              </a:rPr>
              <a:t>змаганнях</a:t>
            </a:r>
            <a:endParaRPr lang="uk-UA" sz="3000" dirty="0">
              <a:solidFill>
                <a:srgbClr val="FFC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114549" y="1723482"/>
            <a:ext cx="52426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Кількість студентів-переможців спортивних змагань Факультету фізичного виховання і спорту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90358" y="3429000"/>
            <a:ext cx="2135132" cy="17237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місце – 13</a:t>
            </a:r>
          </a:p>
          <a:p>
            <a:pPr marL="285750" indent="-285750">
              <a:buFontTx/>
              <a:buChar char="-"/>
            </a:pPr>
            <a:endParaRPr lang="uk-UA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місце – 6</a:t>
            </a:r>
          </a:p>
          <a:p>
            <a:pPr marL="285750" indent="-285750">
              <a:buFontTx/>
              <a:buChar char="-"/>
            </a:pPr>
            <a:endParaRPr lang="uk-UA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ІІІ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5</a:t>
            </a:r>
            <a:endParaRPr lang="uk-UA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Місце для вмісту 10">
            <a:extLst>
              <a:ext uri="{FF2B5EF4-FFF2-40B4-BE49-F238E27FC236}">
                <a16:creationId xmlns:a16="http://schemas.microsoft.com/office/drawing/2014/main" id="{03E0136A-E28C-4BA6-9F38-F63C7BADFB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9595340"/>
              </p:ext>
            </p:extLst>
          </p:nvPr>
        </p:nvGraphicFramePr>
        <p:xfrm>
          <a:off x="628650" y="2638097"/>
          <a:ext cx="5982357" cy="3538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9167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6443" y="170804"/>
            <a:ext cx="77986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3000" b="1" dirty="0">
                <a:solidFill>
                  <a:srgbClr val="FFC000"/>
                </a:solidFill>
                <a:cs typeface="Arial" pitchFamily="34" charset="0"/>
              </a:rPr>
              <a:t>Студенти-переможці стипендіальних фондів у 2020 р.</a:t>
            </a:r>
            <a:endParaRPr lang="uk-UA" sz="3000" dirty="0">
              <a:solidFill>
                <a:srgbClr val="FFC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8700040"/>
              </p:ext>
            </p:extLst>
          </p:nvPr>
        </p:nvGraphicFramePr>
        <p:xfrm>
          <a:off x="628649" y="2225675"/>
          <a:ext cx="7886700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7776">
                  <a:extLst>
                    <a:ext uri="{9D8B030D-6E8A-4147-A177-3AD203B41FA5}">
                      <a16:colId xmlns:a16="http://schemas.microsoft.com/office/drawing/2014/main" val="3698217376"/>
                    </a:ext>
                  </a:extLst>
                </a:gridCol>
                <a:gridCol w="2828924">
                  <a:extLst>
                    <a:ext uri="{9D8B030D-6E8A-4147-A177-3AD203B41FA5}">
                      <a16:colId xmlns:a16="http://schemas.microsoft.com/office/drawing/2014/main" val="36234096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Стипендіальні фонди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Кількість стипендіатів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828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Стипендіати Фундації Лозинських</a:t>
                      </a:r>
                      <a:r>
                        <a:rPr lang="uk-UA" baseline="0" dirty="0" smtClean="0"/>
                        <a:t> (США)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11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1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Стипендіати Фонду Інституту Східноєвропейських досліджень (Республіка Польща)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17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719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Стипендіати Благодійного фонду «</a:t>
                      </a:r>
                      <a:r>
                        <a:rPr lang="uk-UA" dirty="0" err="1" smtClean="0"/>
                        <a:t>Повір</a:t>
                      </a:r>
                      <a:r>
                        <a:rPr lang="uk-UA" dirty="0" smtClean="0"/>
                        <a:t> у себе»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25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351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Стипендіати конкурсу «Україна-Хорватія: 10 кроків назустріч»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348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55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3512" y="1425389"/>
            <a:ext cx="2508254" cy="52645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779" y="0"/>
            <a:ext cx="7886700" cy="1325563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Частина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 1.</a:t>
            </a:r>
            <a:r>
              <a:rPr lang="en-US" sz="36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uk-UA" sz="3600" b="1" dirty="0">
                <a:solidFill>
                  <a:srgbClr val="FFC000"/>
                </a:solidFill>
                <a:latin typeface="+mn-lt"/>
              </a:rPr>
              <a:t>Рейтинги університету 2020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 </a:t>
            </a:r>
            <a:endParaRPr lang="uk-UA" sz="36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8" y="1496367"/>
            <a:ext cx="4248801" cy="27170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15883" y="4384216"/>
            <a:ext cx="3499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/>
              <a:t>Двоє</a:t>
            </a:r>
            <a:r>
              <a:rPr lang="ru-RU" sz="1200" b="1" dirty="0"/>
              <a:t> </a:t>
            </a:r>
            <a:r>
              <a:rPr lang="ru-RU" sz="1200" b="1" dirty="0" err="1"/>
              <a:t>науковців</a:t>
            </a:r>
            <a:r>
              <a:rPr lang="ru-RU" sz="1200" b="1" dirty="0"/>
              <a:t> </a:t>
            </a:r>
            <a:r>
              <a:rPr lang="ru-RU" sz="1200" b="1" dirty="0" err="1"/>
              <a:t>Прикарпатського</a:t>
            </a:r>
            <a:r>
              <a:rPr lang="ru-RU" sz="1200" b="1" dirty="0"/>
              <a:t> </a:t>
            </a:r>
            <a:r>
              <a:rPr lang="ru-RU" sz="1200" b="1" dirty="0" err="1"/>
              <a:t>університету</a:t>
            </a:r>
            <a:r>
              <a:rPr lang="ru-RU" sz="1200" b="1" dirty="0"/>
              <a:t> – </a:t>
            </a:r>
            <a:r>
              <a:rPr lang="ru-RU" sz="1200" b="1" dirty="0" err="1"/>
              <a:t>професор</a:t>
            </a:r>
            <a:r>
              <a:rPr lang="ru-RU" sz="1200" b="1" dirty="0"/>
              <a:t> </a:t>
            </a:r>
            <a:r>
              <a:rPr lang="ru-RU" sz="1200" b="1" dirty="0" err="1"/>
              <a:t>Володимир</a:t>
            </a:r>
            <a:r>
              <a:rPr lang="ru-RU" sz="1200" b="1" dirty="0"/>
              <a:t> </a:t>
            </a:r>
            <a:r>
              <a:rPr lang="ru-RU" sz="1200" b="1" dirty="0" err="1"/>
              <a:t>Лущак</a:t>
            </a:r>
            <a:r>
              <a:rPr lang="ru-RU" sz="1200" b="1" dirty="0"/>
              <a:t> та </a:t>
            </a:r>
            <a:r>
              <a:rPr lang="ru-RU" sz="1200" b="1" dirty="0" err="1"/>
              <a:t>доцентка</a:t>
            </a:r>
            <a:r>
              <a:rPr lang="ru-RU" sz="1200" b="1" dirty="0"/>
              <a:t> </a:t>
            </a:r>
            <a:r>
              <a:rPr lang="ru-RU" sz="1200" b="1" dirty="0" err="1"/>
              <a:t>Тетяна</a:t>
            </a:r>
            <a:r>
              <a:rPr lang="ru-RU" sz="1200" b="1" dirty="0"/>
              <a:t> </a:t>
            </a:r>
            <a:r>
              <a:rPr lang="ru-RU" sz="1200" b="1" dirty="0" err="1"/>
              <a:t>Татарчук</a:t>
            </a:r>
            <a:r>
              <a:rPr lang="ru-RU" sz="1200" b="1" dirty="0"/>
              <a:t> </a:t>
            </a:r>
            <a:r>
              <a:rPr lang="ru-RU" sz="1200" b="1" dirty="0" err="1"/>
              <a:t>увійшли</a:t>
            </a:r>
            <a:r>
              <a:rPr lang="ru-RU" sz="1200" b="1" dirty="0"/>
              <a:t> у ТОП-2% </a:t>
            </a:r>
            <a:r>
              <a:rPr lang="ru-RU" sz="1200" b="1" dirty="0" err="1"/>
              <a:t>вчених</a:t>
            </a:r>
            <a:r>
              <a:rPr lang="ru-RU" sz="1200" b="1" dirty="0"/>
              <a:t> </a:t>
            </a:r>
            <a:r>
              <a:rPr lang="ru-RU" sz="1200" b="1" dirty="0" err="1"/>
              <a:t>світу</a:t>
            </a:r>
            <a:endParaRPr lang="uk-UA" sz="12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474" y="5189388"/>
            <a:ext cx="2800284" cy="150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8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0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ru-RU" sz="4000" b="1" dirty="0" err="1">
                <a:solidFill>
                  <a:srgbClr val="00B0F0"/>
                </a:solidFill>
              </a:rPr>
              <a:t>Частина</a:t>
            </a:r>
            <a:r>
              <a:rPr lang="ru-RU" sz="4000" b="1" dirty="0">
                <a:solidFill>
                  <a:srgbClr val="00B0F0"/>
                </a:solidFill>
              </a:rPr>
              <a:t> 5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00B0F0"/>
                </a:solidFill>
              </a:rPr>
              <a:t> </a:t>
            </a:r>
            <a:r>
              <a:rPr lang="ru-RU" sz="4000" b="1" dirty="0" err="1">
                <a:solidFill>
                  <a:srgbClr val="00B0F0"/>
                </a:solidFill>
              </a:rPr>
              <a:t>Наукові</a:t>
            </a:r>
            <a:r>
              <a:rPr lang="ru-RU" sz="4000" b="1" dirty="0">
                <a:solidFill>
                  <a:srgbClr val="00B0F0"/>
                </a:solidFill>
              </a:rPr>
              <a:t> </a:t>
            </a:r>
            <a:r>
              <a:rPr lang="ru-RU" sz="4000" b="1" dirty="0" err="1">
                <a:solidFill>
                  <a:srgbClr val="00B0F0"/>
                </a:solidFill>
              </a:rPr>
              <a:t>видання</a:t>
            </a:r>
            <a:r>
              <a:rPr lang="ru-RU" sz="4000" b="1" dirty="0">
                <a:solidFill>
                  <a:srgbClr val="00B0F0"/>
                </a:solidFill>
              </a:rPr>
              <a:t> </a:t>
            </a:r>
            <a:r>
              <a:rPr lang="ru-RU" sz="4000" b="1" dirty="0" err="1">
                <a:solidFill>
                  <a:srgbClr val="00B0F0"/>
                </a:solidFill>
              </a:rPr>
              <a:t>університету</a:t>
            </a:r>
            <a:endParaRPr lang="uk-UA" sz="4000" b="1" dirty="0">
              <a:solidFill>
                <a:srgbClr val="00B0F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0"/>
            <a:ext cx="7888908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6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6746" y="50056"/>
            <a:ext cx="77986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000" b="1" dirty="0" err="1" smtClean="0">
                <a:solidFill>
                  <a:srgbClr val="FFC000"/>
                </a:solidFill>
                <a:cs typeface="Arial" pitchFamily="34" charset="0"/>
              </a:rPr>
              <a:t>Наукові</a:t>
            </a:r>
            <a:r>
              <a:rPr lang="ru-RU" altLang="ru-RU" sz="3000" b="1" dirty="0" smtClean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ru-RU" altLang="ru-RU" sz="3000" b="1" dirty="0" err="1" smtClean="0">
                <a:solidFill>
                  <a:srgbClr val="FFC000"/>
                </a:solidFill>
                <a:cs typeface="Arial" pitchFamily="34" charset="0"/>
              </a:rPr>
              <a:t>періодичні</a:t>
            </a:r>
            <a:r>
              <a:rPr lang="ru-RU" altLang="ru-RU" sz="3000" b="1" dirty="0" smtClean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ru-RU" altLang="ru-RU" sz="3000" b="1" dirty="0" err="1" smtClean="0">
                <a:solidFill>
                  <a:srgbClr val="FFC000"/>
                </a:solidFill>
                <a:cs typeface="Arial" pitchFamily="34" charset="0"/>
              </a:rPr>
              <a:t>видання</a:t>
            </a:r>
            <a:r>
              <a:rPr lang="ru-RU" altLang="ru-RU" sz="3000" b="1" dirty="0" smtClean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ru-RU" altLang="ru-RU" sz="3000" b="1" dirty="0" err="1" smtClean="0">
                <a:solidFill>
                  <a:srgbClr val="FFC000"/>
                </a:solidFill>
                <a:cs typeface="Arial" pitchFamily="34" charset="0"/>
              </a:rPr>
              <a:t>університету</a:t>
            </a:r>
            <a:endParaRPr lang="uk-UA" sz="3000" dirty="0">
              <a:solidFill>
                <a:srgbClr val="FFC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76250" y="1535992"/>
            <a:ext cx="3048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400" b="1" dirty="0">
                <a:solidFill>
                  <a:srgbClr val="04324E"/>
                </a:solidFill>
              </a:rPr>
              <a:t>32 наукові періодичні видання</a:t>
            </a:r>
            <a:endParaRPr lang="ru-RU" sz="1400" b="1" dirty="0">
              <a:solidFill>
                <a:srgbClr val="04324E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759590" y="1451107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Наукові видання, що входять до категорії «А»</a:t>
            </a:r>
            <a:endParaRPr lang="uk-UA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7043" y="1890558"/>
            <a:ext cx="3382932" cy="20335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065" y="2019777"/>
            <a:ext cx="1247051" cy="17711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085" y="2121945"/>
            <a:ext cx="1151038" cy="1669005"/>
          </a:xfrm>
          <a:prstGeom prst="rect">
            <a:avLst/>
          </a:prstGeom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797337"/>
              </p:ext>
            </p:extLst>
          </p:nvPr>
        </p:nvGraphicFramePr>
        <p:xfrm>
          <a:off x="227043" y="4175760"/>
          <a:ext cx="8659129" cy="26822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963850">
                  <a:extLst>
                    <a:ext uri="{9D8B030D-6E8A-4147-A177-3AD203B41FA5}">
                      <a16:colId xmlns:a16="http://schemas.microsoft.com/office/drawing/2014/main" val="622372516"/>
                    </a:ext>
                  </a:extLst>
                </a:gridCol>
                <a:gridCol w="2695279">
                  <a:extLst>
                    <a:ext uri="{9D8B030D-6E8A-4147-A177-3AD203B41FA5}">
                      <a16:colId xmlns:a16="http://schemas.microsoft.com/office/drawing/2014/main" val="2412374995"/>
                    </a:ext>
                  </a:extLst>
                </a:gridCol>
              </a:tblGrid>
              <a:tr h="305514">
                <a:tc>
                  <a:txBody>
                    <a:bodyPr/>
                    <a:lstStyle/>
                    <a:p>
                      <a:pPr marL="179705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Journal of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Vasyl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Stefanyk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Precarpathian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National University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8" marR="601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Якубів </a:t>
                      </a: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В.М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Будник О.Б.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8" marR="601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2518994"/>
                  </a:ext>
                </a:extLst>
              </a:tr>
              <a:tr h="305514">
                <a:tc>
                  <a:txBody>
                    <a:bodyPr/>
                    <a:lstStyle/>
                    <a:p>
                      <a:pPr marL="179705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Збірник «Актуальні проблеми вдосконалення чинного законодавства України»</a:t>
                      </a:r>
                    </a:p>
                  </a:txBody>
                  <a:tcPr marL="60138" marR="601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      Васильєва </a:t>
                      </a:r>
                      <a:r>
                        <a:rPr lang="uk-UA" sz="11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В.А. 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8" marR="601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699549"/>
                  </a:ext>
                </a:extLst>
              </a:tr>
              <a:tr h="305514">
                <a:tc>
                  <a:txBody>
                    <a:bodyPr/>
                    <a:lstStyle/>
                    <a:p>
                      <a:pPr marL="179705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Актуальні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проблеми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розвитку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економіки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регіону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8" marR="601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      </a:t>
                      </a:r>
                      <a:r>
                        <a:rPr lang="uk-UA" sz="1100" kern="120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+mn-cs"/>
                        </a:rPr>
                        <a:t>Михайлишин</a:t>
                      </a:r>
                      <a:r>
                        <a:rPr lang="uk-UA" sz="1100" kern="12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+mn-cs"/>
                        </a:rPr>
                        <a:t> Л.І.</a:t>
                      </a:r>
                    </a:p>
                  </a:txBody>
                  <a:tcPr marL="60138" marR="601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202466"/>
                  </a:ext>
                </a:extLst>
              </a:tr>
              <a:tr h="305514">
                <a:tc>
                  <a:txBody>
                    <a:bodyPr/>
                    <a:lstStyle/>
                    <a:p>
                      <a:pPr marL="179705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uk-UA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Вісник Прикарпатського університету. Серія: Фізична культура</a:t>
                      </a:r>
                      <a:endParaRPr lang="uk-UA" sz="11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0138" marR="601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       </a:t>
                      </a:r>
                      <a:r>
                        <a:rPr lang="uk-UA" sz="1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Мицкан</a:t>
                      </a:r>
                      <a:r>
                        <a:rPr lang="uk-UA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Б.М</a:t>
                      </a:r>
                      <a:r>
                        <a:rPr lang="uk-UA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.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8" marR="601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2717194"/>
                  </a:ext>
                </a:extLst>
              </a:tr>
              <a:tr h="305514">
                <a:tc>
                  <a:txBody>
                    <a:bodyPr/>
                    <a:lstStyle/>
                    <a:p>
                      <a:pPr marL="179705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Науковий і культурно-просвітній краєзнавчий часопис «Галичина»</a:t>
                      </a:r>
                    </a:p>
                  </a:txBody>
                  <a:tcPr marL="60138" marR="601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       Волощук </a:t>
                      </a: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М.М</a:t>
                      </a:r>
                      <a:r>
                        <a:rPr lang="uk-UA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.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8" marR="601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828816"/>
                  </a:ext>
                </a:extLst>
              </a:tr>
              <a:tr h="3055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Гірська </a:t>
                      </a: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школа українських Карпат 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Mountain School of Ukrainian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Carpaty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8" marR="601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uk-UA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Білавич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Г. В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8" marR="601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528370"/>
                  </a:ext>
                </a:extLst>
              </a:tr>
              <a:tr h="305514">
                <a:tc>
                  <a:txBody>
                    <a:bodyPr/>
                    <a:lstStyle/>
                    <a:p>
                      <a:pPr marL="179705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Освітні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обрії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8" marR="601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Будник </a:t>
                      </a: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О.Б.</a:t>
                      </a:r>
                    </a:p>
                  </a:txBody>
                  <a:tcPr marL="60138" marR="601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3009033"/>
                  </a:ext>
                </a:extLst>
              </a:tr>
              <a:tr h="305514">
                <a:tc>
                  <a:txBody>
                    <a:bodyPr/>
                    <a:lstStyle/>
                    <a:p>
                      <a:pPr marL="179705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Прикарпатський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вісник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НТШ. Число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8" marR="601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Мойсишин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В. М. 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8" marR="601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241007"/>
                  </a:ext>
                </a:extLst>
              </a:tr>
            </a:tbl>
          </a:graphicData>
        </a:graphic>
      </p:graphicFrame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648994" y="3773856"/>
            <a:ext cx="42852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Наукові видання, що входять до категорії «Б»</a:t>
            </a:r>
            <a:endParaRPr lang="uk-UA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79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6746" y="50056"/>
            <a:ext cx="77986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000" b="1" dirty="0" err="1" smtClean="0">
                <a:solidFill>
                  <a:srgbClr val="FFC000"/>
                </a:solidFill>
                <a:cs typeface="Arial" pitchFamily="34" charset="0"/>
              </a:rPr>
              <a:t>Наукові</a:t>
            </a:r>
            <a:r>
              <a:rPr lang="ru-RU" altLang="ru-RU" sz="3000" b="1" dirty="0" smtClean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ru-RU" altLang="ru-RU" sz="3000" b="1" dirty="0" err="1" smtClean="0">
                <a:solidFill>
                  <a:srgbClr val="FFC000"/>
                </a:solidFill>
                <a:cs typeface="Arial" pitchFamily="34" charset="0"/>
              </a:rPr>
              <a:t>періодичні</a:t>
            </a:r>
            <a:r>
              <a:rPr lang="ru-RU" altLang="ru-RU" sz="3000" b="1" dirty="0" smtClean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ru-RU" altLang="ru-RU" sz="3000" b="1" dirty="0" err="1" smtClean="0">
                <a:solidFill>
                  <a:srgbClr val="FFC000"/>
                </a:solidFill>
                <a:cs typeface="Arial" pitchFamily="34" charset="0"/>
              </a:rPr>
              <a:t>видання</a:t>
            </a:r>
            <a:r>
              <a:rPr lang="ru-RU" altLang="ru-RU" sz="3000" b="1" dirty="0" smtClean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ru-RU" altLang="ru-RU" sz="3000" b="1" dirty="0" err="1" smtClean="0">
                <a:solidFill>
                  <a:srgbClr val="FFC000"/>
                </a:solidFill>
                <a:cs typeface="Arial" pitchFamily="34" charset="0"/>
              </a:rPr>
              <a:t>університету</a:t>
            </a:r>
            <a:endParaRPr lang="uk-UA" sz="3000" dirty="0">
              <a:solidFill>
                <a:srgbClr val="FFC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14349" y="1371270"/>
            <a:ext cx="7762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b="1" dirty="0"/>
              <a:t>Рейтинг наукових журналів університету у </a:t>
            </a:r>
            <a:r>
              <a:rPr lang="en-US" b="1" dirty="0"/>
              <a:t>Copernicus</a:t>
            </a:r>
            <a:endParaRPr lang="ru-RU" sz="1400" b="1" dirty="0">
              <a:solidFill>
                <a:srgbClr val="04324E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2539901"/>
              </p:ext>
            </p:extLst>
          </p:nvPr>
        </p:nvGraphicFramePr>
        <p:xfrm>
          <a:off x="314325" y="1874547"/>
          <a:ext cx="8305799" cy="4858049"/>
        </p:xfrm>
        <a:graphic>
          <a:graphicData uri="http://schemas.openxmlformats.org/drawingml/2006/table">
            <a:tbl>
              <a:tblPr firstRow="1" firstCol="1" bandRow="1"/>
              <a:tblGrid>
                <a:gridCol w="2768025">
                  <a:extLst>
                    <a:ext uri="{9D8B030D-6E8A-4147-A177-3AD203B41FA5}">
                      <a16:colId xmlns:a16="http://schemas.microsoft.com/office/drawing/2014/main" val="2524280496"/>
                    </a:ext>
                  </a:extLst>
                </a:gridCol>
                <a:gridCol w="2768887">
                  <a:extLst>
                    <a:ext uri="{9D8B030D-6E8A-4147-A177-3AD203B41FA5}">
                      <a16:colId xmlns:a16="http://schemas.microsoft.com/office/drawing/2014/main" val="258422432"/>
                    </a:ext>
                  </a:extLst>
                </a:gridCol>
                <a:gridCol w="2768887">
                  <a:extLst>
                    <a:ext uri="{9D8B030D-6E8A-4147-A177-3AD203B41FA5}">
                      <a16:colId xmlns:a16="http://schemas.microsoft.com/office/drawing/2014/main" val="2570234065"/>
                    </a:ext>
                  </a:extLst>
                </a:gridCol>
              </a:tblGrid>
              <a:tr h="251458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 журналу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Головний редактор, відповідальний секретар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ru-RU" sz="11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uk-UA" sz="11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індекс журналу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3332916"/>
                  </a:ext>
                </a:extLst>
              </a:tr>
              <a:tr h="431150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Карпатські математичні публікації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Carpathian</a:t>
                      </a:r>
                      <a:r>
                        <a:rPr lang="uk-UA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Mathematical</a:t>
                      </a:r>
                      <a:r>
                        <a:rPr lang="uk-UA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Publications</a:t>
                      </a:r>
                      <a:endParaRPr lang="uk-UA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Загороднюк</a:t>
                      </a: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А.В.,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Шарин</a:t>
                      </a: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С.В.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ICV 2019: </a:t>
                      </a:r>
                      <a:r>
                        <a:rPr lang="uk-UA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100.00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3105359"/>
                  </a:ext>
                </a:extLst>
              </a:tr>
              <a:tr h="287433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Фізика і хімія твердого тіла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Physics</a:t>
                      </a:r>
                      <a:r>
                        <a:rPr lang="uk-UA" sz="11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 </a:t>
                      </a:r>
                      <a:r>
                        <a:rPr lang="uk-UA" sz="1100" b="1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and</a:t>
                      </a:r>
                      <a:r>
                        <a:rPr lang="uk-UA" sz="11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 </a:t>
                      </a:r>
                      <a:r>
                        <a:rPr lang="uk-UA" sz="1100" b="1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Chemistry</a:t>
                      </a:r>
                      <a:r>
                        <a:rPr lang="uk-UA" sz="11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 </a:t>
                      </a:r>
                      <a:r>
                        <a:rPr lang="uk-UA" sz="1100" b="1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of</a:t>
                      </a:r>
                      <a:r>
                        <a:rPr lang="uk-UA" sz="11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 </a:t>
                      </a:r>
                      <a:r>
                        <a:rPr lang="uk-UA" sz="1100" b="1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Solid</a:t>
                      </a:r>
                      <a:r>
                        <a:rPr lang="uk-UA" sz="11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 </a:t>
                      </a:r>
                      <a:r>
                        <a:rPr lang="uk-UA" sz="1100" b="1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State</a:t>
                      </a:r>
                      <a:endParaRPr lang="uk-UA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Прокопів В.В., </a:t>
                      </a:r>
                      <a:r>
                        <a:rPr lang="uk-UA" sz="11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Никируй</a:t>
                      </a:r>
                      <a:r>
                        <a:rPr lang="uk-UA" sz="11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Л.І.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ICV 2019: </a:t>
                      </a:r>
                      <a:r>
                        <a:rPr lang="uk-UA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100.00 </a:t>
                      </a: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36472"/>
                  </a:ext>
                </a:extLst>
              </a:tr>
              <a:tr h="215575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Journal of </a:t>
                      </a:r>
                      <a:r>
                        <a:rPr lang="en-US" sz="11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Vasyl</a:t>
                      </a:r>
                      <a:r>
                        <a:rPr lang="en-US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Stefanyk</a:t>
                      </a:r>
                      <a:r>
                        <a:rPr lang="en-US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Precarpathian</a:t>
                      </a:r>
                      <a:r>
                        <a:rPr lang="en-US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National University</a:t>
                      </a:r>
                      <a:endParaRPr lang="uk-UA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Якубів В.М., Будник О.Б</a:t>
                      </a:r>
                      <a:r>
                        <a:rPr lang="uk-UA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Максимів Ю.В.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ICV 2019: </a:t>
                      </a:r>
                      <a:r>
                        <a:rPr lang="uk-UA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94.77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82967"/>
                  </a:ext>
                </a:extLst>
              </a:tr>
              <a:tr h="402892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Актуальні</a:t>
                      </a:r>
                      <a:r>
                        <a:rPr lang="ru-RU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проблеми</a:t>
                      </a:r>
                      <a:r>
                        <a:rPr lang="ru-RU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розвитку</a:t>
                      </a:r>
                      <a:r>
                        <a:rPr lang="ru-RU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економіки</a:t>
                      </a:r>
                      <a:r>
                        <a:rPr lang="ru-RU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регіону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err="1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Михайлишин</a:t>
                      </a:r>
                      <a:r>
                        <a:rPr lang="uk-UA" sz="1100" dirty="0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Л.І., </a:t>
                      </a:r>
                      <a:r>
                        <a:rPr lang="uk-UA" sz="1100" dirty="0" err="1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Криховецька</a:t>
                      </a:r>
                      <a:r>
                        <a:rPr lang="uk-UA" sz="1100" dirty="0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З.М.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ICV 2019: </a:t>
                      </a:r>
                      <a:r>
                        <a:rPr lang="uk-UA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80.82</a:t>
                      </a: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0651790"/>
                  </a:ext>
                </a:extLst>
              </a:tr>
              <a:tr h="268595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Освітні</a:t>
                      </a:r>
                      <a:r>
                        <a:rPr lang="ru-RU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обрії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Будник О.Б., Василечко О.М.</a:t>
                      </a: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ICV 2019: </a:t>
                      </a:r>
                      <a:r>
                        <a:rPr lang="uk-UA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77.46</a:t>
                      </a: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712301"/>
                  </a:ext>
                </a:extLst>
              </a:tr>
              <a:tr h="402892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Гірська школа українських Карпат	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Mountain School of Ukrainian </a:t>
                      </a:r>
                      <a:r>
                        <a:rPr lang="en-US" sz="11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Carpaty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Білавич</a:t>
                      </a:r>
                      <a:r>
                        <a:rPr lang="uk-UA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Г. В., </a:t>
                      </a:r>
                      <a:r>
                        <a:rPr lang="uk-UA" sz="11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Червінська</a:t>
                      </a:r>
                      <a:r>
                        <a:rPr lang="uk-UA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І.Б.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ICV 2019: </a:t>
                      </a:r>
                      <a:r>
                        <a:rPr lang="uk-UA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64.04</a:t>
                      </a: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9448539"/>
                  </a:ext>
                </a:extLst>
              </a:tr>
              <a:tr h="402892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Науковий і культурно-просвітній краєзнавчий часопис «Галичина»</a:t>
                      </a: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Волощук М.М</a:t>
                      </a:r>
                      <a:r>
                        <a:rPr lang="uk-UA" sz="1100" dirty="0" smtClean="0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., </a:t>
                      </a:r>
                      <a:r>
                        <a:rPr lang="uk-UA" sz="1100" dirty="0" err="1" smtClean="0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Єгрешій</a:t>
                      </a:r>
                      <a:r>
                        <a:rPr lang="uk-UA" sz="1100" dirty="0" smtClean="0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dirty="0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О.І.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ICV 2019: </a:t>
                      </a:r>
                      <a:r>
                        <a:rPr lang="uk-UA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62.54</a:t>
                      </a: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6211826"/>
                  </a:ext>
                </a:extLst>
              </a:tr>
              <a:tr h="537189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Збірник наукових статей «Актуальні проблеми вдосконалення чинного законодавства України»</a:t>
                      </a: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Васильєва В.А.</a:t>
                      </a:r>
                      <a:r>
                        <a:rPr lang="ru-RU" sz="1100" dirty="0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uk-UA" sz="1100" dirty="0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Микитин Ю.І. 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Non-indexed in the ICI Journals Master List 2019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9120285"/>
                  </a:ext>
                </a:extLst>
              </a:tr>
              <a:tr h="402892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hlinkClick r:id="rId4"/>
                        </a:rPr>
                        <a:t>Вісник Прикарпатського університету. Серія: Фізична культура </a:t>
                      </a:r>
                      <a:endParaRPr lang="uk-UA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err="1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Мицкан</a:t>
                      </a:r>
                      <a:r>
                        <a:rPr lang="uk-UA" sz="1100" dirty="0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Б.М</a:t>
                      </a:r>
                      <a:r>
                        <a:rPr lang="uk-UA" sz="1100" dirty="0" smtClean="0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., Лісовський </a:t>
                      </a:r>
                      <a:r>
                        <a:rPr lang="uk-UA" sz="1100" dirty="0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Б.П.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Non-indexed in the ICI Journals Master List 2019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0302747"/>
                  </a:ext>
                </a:extLst>
              </a:tr>
              <a:tr h="430870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Прикарпатський вісник НТШ. Число</a:t>
                      </a: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Мойсишин</a:t>
                      </a: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В.М.,</a:t>
                      </a:r>
                      <a:r>
                        <a:rPr lang="uk-UA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Бандура А.І.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uk-UA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81" marR="25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6209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362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6746" y="50056"/>
            <a:ext cx="77986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000" b="1" dirty="0" err="1" smtClean="0">
                <a:solidFill>
                  <a:srgbClr val="FFC000"/>
                </a:solidFill>
                <a:cs typeface="Arial" pitchFamily="34" charset="0"/>
              </a:rPr>
              <a:t>Наукові</a:t>
            </a:r>
            <a:r>
              <a:rPr lang="ru-RU" altLang="ru-RU" sz="3000" b="1" dirty="0" smtClean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ru-RU" altLang="ru-RU" sz="3000" b="1" dirty="0" err="1" smtClean="0">
                <a:solidFill>
                  <a:srgbClr val="FFC000"/>
                </a:solidFill>
                <a:cs typeface="Arial" pitchFamily="34" charset="0"/>
              </a:rPr>
              <a:t>періодичні</a:t>
            </a:r>
            <a:r>
              <a:rPr lang="ru-RU" altLang="ru-RU" sz="3000" b="1" dirty="0" smtClean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ru-RU" altLang="ru-RU" sz="3000" b="1" dirty="0" err="1" smtClean="0">
                <a:solidFill>
                  <a:srgbClr val="FFC000"/>
                </a:solidFill>
                <a:cs typeface="Arial" pitchFamily="34" charset="0"/>
              </a:rPr>
              <a:t>видання</a:t>
            </a:r>
            <a:r>
              <a:rPr lang="ru-RU" altLang="ru-RU" sz="3000" b="1" dirty="0" smtClean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ru-RU" altLang="ru-RU" sz="3000" b="1" dirty="0" err="1" smtClean="0">
                <a:solidFill>
                  <a:srgbClr val="FFC000"/>
                </a:solidFill>
                <a:cs typeface="Arial" pitchFamily="34" charset="0"/>
              </a:rPr>
              <a:t>університету</a:t>
            </a:r>
            <a:endParaRPr lang="uk-UA" sz="3000" dirty="0">
              <a:solidFill>
                <a:srgbClr val="FFC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14349" y="1371270"/>
            <a:ext cx="7762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b="1" dirty="0"/>
              <a:t>Рейтинг наукових журналів університету у </a:t>
            </a:r>
            <a:r>
              <a:rPr lang="en-US" b="1" dirty="0" smtClean="0"/>
              <a:t>Google Scholar</a:t>
            </a:r>
            <a:endParaRPr lang="ru-RU" sz="1400" b="1" dirty="0">
              <a:solidFill>
                <a:srgbClr val="04324E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0284749"/>
              </p:ext>
            </p:extLst>
          </p:nvPr>
        </p:nvGraphicFramePr>
        <p:xfrm>
          <a:off x="246746" y="1740602"/>
          <a:ext cx="8668653" cy="4846293"/>
        </p:xfrm>
        <a:graphic>
          <a:graphicData uri="http://schemas.openxmlformats.org/drawingml/2006/table">
            <a:tbl>
              <a:tblPr firstRow="1" firstCol="1" bandRow="1"/>
              <a:tblGrid>
                <a:gridCol w="3906154">
                  <a:extLst>
                    <a:ext uri="{9D8B030D-6E8A-4147-A177-3AD203B41FA5}">
                      <a16:colId xmlns:a16="http://schemas.microsoft.com/office/drawing/2014/main" val="2139501344"/>
                    </a:ext>
                  </a:extLst>
                </a:gridCol>
                <a:gridCol w="2809875">
                  <a:extLst>
                    <a:ext uri="{9D8B030D-6E8A-4147-A177-3AD203B41FA5}">
                      <a16:colId xmlns:a16="http://schemas.microsoft.com/office/drawing/2014/main" val="3443955122"/>
                    </a:ext>
                  </a:extLst>
                </a:gridCol>
                <a:gridCol w="1952624">
                  <a:extLst>
                    <a:ext uri="{9D8B030D-6E8A-4147-A177-3AD203B41FA5}">
                      <a16:colId xmlns:a16="http://schemas.microsoft.com/office/drawing/2014/main" val="3424628725"/>
                    </a:ext>
                  </a:extLst>
                </a:gridCol>
              </a:tblGrid>
              <a:tr h="276170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 журналу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Головний редактор, відповідальний секретар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ru-RU" sz="11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uk-UA" sz="11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індекс журналу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5808434"/>
                  </a:ext>
                </a:extLst>
              </a:tr>
              <a:tr h="383528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Фізика і хімія твердого тіла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u="none" strike="noStrike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Physics</a:t>
                      </a:r>
                      <a:r>
                        <a:rPr lang="uk-UA" sz="11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 </a:t>
                      </a:r>
                      <a:r>
                        <a:rPr lang="uk-UA" sz="1100" u="none" strike="noStrike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and</a:t>
                      </a:r>
                      <a:r>
                        <a:rPr lang="uk-UA" sz="11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 </a:t>
                      </a:r>
                      <a:r>
                        <a:rPr lang="uk-UA" sz="1100" u="none" strike="noStrike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Chemistry</a:t>
                      </a:r>
                      <a:r>
                        <a:rPr lang="uk-UA" sz="11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 </a:t>
                      </a:r>
                      <a:r>
                        <a:rPr lang="uk-UA" sz="1100" u="none" strike="noStrike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of</a:t>
                      </a:r>
                      <a:r>
                        <a:rPr lang="uk-UA" sz="11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 </a:t>
                      </a:r>
                      <a:r>
                        <a:rPr lang="uk-UA" sz="1100" u="none" strike="noStrike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Solid</a:t>
                      </a:r>
                      <a:r>
                        <a:rPr lang="uk-UA" sz="11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 </a:t>
                      </a:r>
                      <a:r>
                        <a:rPr lang="uk-UA" sz="1100" u="none" strike="noStrike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State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Прокопів В.В., </a:t>
                      </a:r>
                      <a:r>
                        <a:rPr lang="uk-UA" sz="11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Никируй</a:t>
                      </a:r>
                      <a:r>
                        <a:rPr lang="uk-UA" sz="11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Л.І.</a:t>
                      </a: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Citations</a:t>
                      </a: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3750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h-індекс	</a:t>
                      </a:r>
                      <a:r>
                        <a:rPr lang="uk-UA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1548949"/>
                  </a:ext>
                </a:extLst>
              </a:tr>
              <a:tr h="442485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Актуальні</a:t>
                      </a: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проблеми</a:t>
                      </a: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розвитку</a:t>
                      </a: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економіки</a:t>
                      </a: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регіону</a:t>
                      </a:r>
                      <a:endParaRPr lang="uk-UA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err="1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Михайлишин</a:t>
                      </a:r>
                      <a:r>
                        <a:rPr lang="uk-UA" sz="1100" dirty="0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Л.І., </a:t>
                      </a:r>
                      <a:r>
                        <a:rPr lang="uk-UA" sz="1100" dirty="0" err="1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Криховецька</a:t>
                      </a:r>
                      <a:r>
                        <a:rPr lang="uk-UA" sz="1100" dirty="0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З.М.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Citations</a:t>
                      </a: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975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h-індекс	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693741"/>
                  </a:ext>
                </a:extLst>
              </a:tr>
              <a:tr h="315681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Journal of </a:t>
                      </a:r>
                      <a:r>
                        <a:rPr lang="en-US" sz="11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Vasyl</a:t>
                      </a: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Stefanyk</a:t>
                      </a: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Precarpathian</a:t>
                      </a: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National University 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Якубів В.М. </a:t>
                      </a:r>
                      <a:r>
                        <a:rPr lang="uk-UA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Будник О.Б., Максимів Ю.В.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Citations</a:t>
                      </a: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480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h-</a:t>
                      </a:r>
                      <a:r>
                        <a:rPr lang="uk-UA" sz="11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index</a:t>
                      </a: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uk-UA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3027354"/>
                  </a:ext>
                </a:extLst>
              </a:tr>
              <a:tr h="442485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hlinkClick r:id="rId4"/>
                        </a:rPr>
                        <a:t>Вісник Прикарпатського університету. Серія: Фізична культура </a:t>
                      </a:r>
                      <a:endParaRPr lang="uk-UA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err="1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Мицкан</a:t>
                      </a:r>
                      <a:r>
                        <a:rPr lang="uk-UA" sz="1100" dirty="0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Б.М.,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Лісовський Б.П.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Citations</a:t>
                      </a: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uk-UA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449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h-індекс	10</a:t>
                      </a: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550906"/>
                  </a:ext>
                </a:extLst>
              </a:tr>
              <a:tr h="315681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Карпатські математичні публікації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Carpathian Mathematical Publications</a:t>
                      </a: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Загороднюк А.В.,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Шарин С.В.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Citations	255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h-index	8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6924467"/>
                  </a:ext>
                </a:extLst>
              </a:tr>
              <a:tr h="442485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Науковий і культурно-просвітній краєзнавчий часопис «Галичина»</a:t>
                      </a: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Волощук М.М.,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Єгрешій О.І.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Citations	242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h-індекс	5</a:t>
                      </a: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219883"/>
                  </a:ext>
                </a:extLst>
              </a:tr>
              <a:tr h="473214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Прикарпатський вісник НТШ. Число</a:t>
                      </a:r>
                      <a:endParaRPr lang="uk-UA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Мойсишин В.М., Бандура  А.І.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Citations	110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h-індекс	4</a:t>
                      </a: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6502765"/>
                  </a:ext>
                </a:extLst>
              </a:tr>
              <a:tr h="294990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Освітні обрії</a:t>
                      </a: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Будник О.Б., Василечко О.М.</a:t>
                      </a: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Citations	22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h-індекс	2</a:t>
                      </a: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331134"/>
                  </a:ext>
                </a:extLst>
              </a:tr>
              <a:tr h="589981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Збірник наукових статей «Актуальні проблеми вдосконалення чинного законодавства України»</a:t>
                      </a: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Васильєва В.А.</a:t>
                      </a:r>
                      <a:r>
                        <a:rPr lang="ru-RU" sz="1100" dirty="0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uk-UA" sz="1100" dirty="0">
                          <a:effectLst/>
                          <a:latin typeface="+mn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Микитин Ю.І. 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7642428"/>
                  </a:ext>
                </a:extLst>
              </a:tr>
              <a:tr h="442485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Гірська школа українських Карпат	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Mountain School of Ukrainian Carpaty</a:t>
                      </a:r>
                      <a:endParaRPr lang="uk-UA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Білавич Г.В., Червінська І.Б.</a:t>
                      </a: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55" marR="276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3890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597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0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endParaRPr lang="en-US" sz="4000" b="1" dirty="0" smtClean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uk-UA" sz="4000" b="1" dirty="0" smtClean="0">
                <a:solidFill>
                  <a:srgbClr val="00B0F0"/>
                </a:solidFill>
              </a:rPr>
              <a:t>Висновки і перспективи розвитку</a:t>
            </a:r>
            <a:endParaRPr lang="uk-UA" sz="4000" b="1" dirty="0">
              <a:solidFill>
                <a:srgbClr val="00B0F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0"/>
            <a:ext cx="7888908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6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9367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Висновки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і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перспективи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розвитку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наукової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діяльності</a:t>
            </a:r>
            <a:endParaRPr lang="uk-UA" sz="3600" b="1" dirty="0">
              <a:solidFill>
                <a:srgbClr val="C49428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3279233"/>
              </p:ext>
            </p:extLst>
          </p:nvPr>
        </p:nvGraphicFramePr>
        <p:xfrm>
          <a:off x="123824" y="1457960"/>
          <a:ext cx="8877300" cy="430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0226">
                  <a:extLst>
                    <a:ext uri="{9D8B030D-6E8A-4147-A177-3AD203B41FA5}">
                      <a16:colId xmlns:a16="http://schemas.microsoft.com/office/drawing/2014/main" val="892744053"/>
                    </a:ext>
                  </a:extLst>
                </a:gridCol>
                <a:gridCol w="3267074">
                  <a:extLst>
                    <a:ext uri="{9D8B030D-6E8A-4147-A177-3AD203B41FA5}">
                      <a16:colId xmlns:a16="http://schemas.microsoft.com/office/drawing/2014/main" val="39000489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Сильні сторони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Слабкі сторони</a:t>
                      </a:r>
                      <a:r>
                        <a:rPr lang="uk-UA" baseline="0" dirty="0" smtClean="0"/>
                        <a:t> 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873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1) У 2020 р. </a:t>
                      </a:r>
                      <a:r>
                        <a:rPr lang="ru-RU" dirty="0" err="1" smtClean="0"/>
                        <a:t>спостерігаються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позитивні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тенденції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збільшення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результативних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показників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ефективності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наукової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діяльності</a:t>
                      </a:r>
                      <a:r>
                        <a:rPr lang="ru-RU" dirty="0" smtClean="0"/>
                        <a:t> в </a:t>
                      </a:r>
                      <a:r>
                        <a:rPr lang="ru-RU" dirty="0" err="1" smtClean="0"/>
                        <a:t>університеті</a:t>
                      </a:r>
                      <a:r>
                        <a:rPr lang="ru-RU" dirty="0" smtClean="0"/>
                        <a:t>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err="1" smtClean="0"/>
                        <a:t>підвищення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місця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університету</a:t>
                      </a:r>
                      <a:r>
                        <a:rPr lang="ru-RU" baseline="0" dirty="0" smtClean="0"/>
                        <a:t> в рейтингах ЗВО</a:t>
                      </a:r>
                      <a:endParaRPr lang="ru-RU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err="1" smtClean="0"/>
                        <a:t>підвищення</a:t>
                      </a:r>
                      <a:r>
                        <a:rPr lang="ru-RU" dirty="0" smtClean="0"/>
                        <a:t> </a:t>
                      </a:r>
                      <a:r>
                        <a:rPr lang="en-US" dirty="0" smtClean="0"/>
                        <a:t>h</a:t>
                      </a:r>
                      <a:r>
                        <a:rPr lang="uk-UA" dirty="0" smtClean="0"/>
                        <a:t>-індексу</a:t>
                      </a:r>
                      <a:r>
                        <a:rPr lang="uk-UA" baseline="0" dirty="0" smtClean="0"/>
                        <a:t> університету в </a:t>
                      </a:r>
                      <a:r>
                        <a:rPr lang="en-US" baseline="0" dirty="0" smtClean="0"/>
                        <a:t>Scopus</a:t>
                      </a:r>
                      <a:r>
                        <a:rPr lang="uk-UA" baseline="0" dirty="0" smtClean="0"/>
                        <a:t> та </a:t>
                      </a:r>
                      <a:r>
                        <a:rPr lang="en-US" baseline="0" dirty="0" smtClean="0"/>
                        <a:t>Web of Science</a:t>
                      </a:r>
                      <a:endParaRPr lang="uk-UA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uk-UA" baseline="0" dirty="0" smtClean="0"/>
                        <a:t>підвищення публікаційної активності НПП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uk-UA" baseline="0" dirty="0" smtClean="0"/>
                        <a:t>публікація унікальних монографічних видань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uk-UA" baseline="0" dirty="0" smtClean="0"/>
                        <a:t>збільшення обсягу фінансування наукових </a:t>
                      </a:r>
                      <a:r>
                        <a:rPr lang="uk-UA" baseline="0" dirty="0" err="1" smtClean="0"/>
                        <a:t>проєктів</a:t>
                      </a:r>
                      <a:endParaRPr lang="uk-UA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uk-UA" baseline="0" dirty="0" smtClean="0"/>
                        <a:t>збільшення обсягу фінансування міжнародних грантових </a:t>
                      </a:r>
                      <a:r>
                        <a:rPr lang="uk-UA" baseline="0" dirty="0" err="1" smtClean="0"/>
                        <a:t>проєктів</a:t>
                      </a:r>
                      <a:endParaRPr lang="uk-UA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err="1" smtClean="0"/>
                        <a:t>активізація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студентської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наукової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роботи</a:t>
                      </a:r>
                      <a:endParaRPr lang="ru-RU" baseline="0" dirty="0" smtClean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baseline="0" dirty="0" smtClean="0"/>
                        <a:t>2) У 2020 р. </a:t>
                      </a:r>
                      <a:r>
                        <a:rPr lang="ru-RU" baseline="0" dirty="0" err="1" smtClean="0"/>
                        <a:t>продовжувалась</a:t>
                      </a:r>
                      <a:r>
                        <a:rPr lang="ru-RU" baseline="0" dirty="0" smtClean="0"/>
                        <a:t> активна </a:t>
                      </a:r>
                      <a:r>
                        <a:rPr lang="ru-RU" baseline="0" dirty="0" err="1" smtClean="0"/>
                        <a:t>підтримка</a:t>
                      </a:r>
                      <a:r>
                        <a:rPr lang="ru-RU" baseline="0" dirty="0" smtClean="0"/>
                        <a:t> і </a:t>
                      </a:r>
                      <a:r>
                        <a:rPr lang="ru-RU" baseline="0" dirty="0" err="1" smtClean="0"/>
                        <a:t>мотивація</a:t>
                      </a:r>
                      <a:r>
                        <a:rPr lang="ru-RU" baseline="0" dirty="0" smtClean="0"/>
                        <a:t> НПП до </a:t>
                      </a:r>
                      <a:r>
                        <a:rPr lang="ru-RU" baseline="0" dirty="0" err="1" smtClean="0"/>
                        <a:t>активізації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наукової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діяльності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uk-UA" dirty="0" smtClean="0"/>
                        <a:t>Формування результативних показників ефективності наукової діяльності мають не системний характер </a:t>
                      </a:r>
                      <a:r>
                        <a:rPr lang="uk-UA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(попередній</a:t>
                      </a:r>
                      <a:r>
                        <a:rPr lang="uk-UA" i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аналіз результатів державної атестації)</a:t>
                      </a:r>
                      <a:endParaRPr lang="uk-UA" i="1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82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9367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Висновки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і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перспективи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розвитку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наукової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діяльності</a:t>
            </a:r>
            <a:endParaRPr lang="uk-UA" sz="3600" b="1" dirty="0">
              <a:solidFill>
                <a:srgbClr val="C49428"/>
              </a:solidFill>
              <a:latin typeface="+mn-lt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703881" y="1519239"/>
            <a:ext cx="8125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</a:rPr>
              <a:t>Завдання науково-педагогічних працівників та структурних </a:t>
            </a: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</a:rPr>
              <a:t>підрозділів щодо підвищення ефективності </a:t>
            </a:r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</a:rPr>
              <a:t>наукової роботи у 2021 р.</a:t>
            </a:r>
            <a:endParaRPr lang="uk-UA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502" y="3047118"/>
            <a:ext cx="3741098" cy="2511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59" y="2227703"/>
            <a:ext cx="3184097" cy="43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5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9367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Висновки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і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перспективи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розвитку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наукової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діяльності</a:t>
            </a:r>
            <a:endParaRPr lang="uk-UA" sz="3600" b="1" dirty="0">
              <a:solidFill>
                <a:srgbClr val="C49428"/>
              </a:solidFill>
              <a:latin typeface="+mn-lt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49651" y="1366341"/>
            <a:ext cx="687029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uk-UA" sz="1600" b="1" dirty="0" smtClean="0">
                <a:solidFill>
                  <a:schemeClr val="accent1">
                    <a:lumMod val="75000"/>
                  </a:schemeClr>
                </a:solidFill>
              </a:rPr>
              <a:t>Завдання науково-педагогічних працівників та структурних </a:t>
            </a:r>
            <a:r>
              <a:rPr lang="uk-UA" sz="1600" b="1" dirty="0">
                <a:solidFill>
                  <a:schemeClr val="accent1">
                    <a:lumMod val="75000"/>
                  </a:schemeClr>
                </a:solidFill>
              </a:rPr>
              <a:t>підрозділів щодо підвищення ефективності </a:t>
            </a:r>
            <a:r>
              <a:rPr lang="uk-UA" sz="1600" b="1" dirty="0" smtClean="0">
                <a:solidFill>
                  <a:schemeClr val="accent1">
                    <a:lumMod val="75000"/>
                  </a:schemeClr>
                </a:solidFill>
              </a:rPr>
              <a:t>наукової роботи у 2021 р.</a:t>
            </a:r>
            <a:endParaRPr lang="uk-UA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9773"/>
            <a:ext cx="7749206" cy="48482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544" y="3438525"/>
            <a:ext cx="1308456" cy="180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2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9367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Висновки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і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перспективи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розвитку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наукової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діяльності</a:t>
            </a:r>
            <a:endParaRPr lang="uk-UA" sz="3600" b="1" dirty="0">
              <a:solidFill>
                <a:srgbClr val="C49428"/>
              </a:solidFill>
              <a:latin typeface="+mn-lt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08175" y="1519239"/>
            <a:ext cx="8527649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uk-UA" sz="1600" b="1" dirty="0" smtClean="0">
                <a:solidFill>
                  <a:schemeClr val="accent1">
                    <a:lumMod val="75000"/>
                  </a:schemeClr>
                </a:solidFill>
              </a:rPr>
              <a:t>Удосконалено організацію роботи з аспірантами</a:t>
            </a:r>
            <a:endParaRPr lang="uk-UA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981" y="4791075"/>
            <a:ext cx="4502615" cy="1678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455" y="2319292"/>
            <a:ext cx="4355638" cy="16788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76" y="1925157"/>
            <a:ext cx="3282132" cy="454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3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9367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Висновки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і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перспективи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розвитку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наукової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діяльності</a:t>
            </a:r>
            <a:endParaRPr lang="uk-UA" sz="3600" b="1" dirty="0">
              <a:solidFill>
                <a:srgbClr val="C49428"/>
              </a:solidFill>
              <a:latin typeface="+mn-lt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08175" y="1519239"/>
            <a:ext cx="8527649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uk-UA" sz="1600" b="1" dirty="0" smtClean="0">
                <a:solidFill>
                  <a:schemeClr val="accent1">
                    <a:lumMod val="75000"/>
                  </a:schemeClr>
                </a:solidFill>
              </a:rPr>
              <a:t>Удосконалено організацію роботи з аспірантами</a:t>
            </a:r>
            <a:endParaRPr lang="uk-UA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19" y="1906621"/>
            <a:ext cx="7491959" cy="477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9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779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C000"/>
                </a:solidFill>
                <a:latin typeface="+mn-lt"/>
              </a:rPr>
              <a:t>Рейтинг «</a:t>
            </a:r>
            <a:r>
              <a:rPr lang="en-US" sz="3600" b="1" dirty="0" err="1">
                <a:solidFill>
                  <a:srgbClr val="FFC000"/>
                </a:solidFill>
                <a:latin typeface="+mn-lt"/>
              </a:rPr>
              <a:t>SCImago</a:t>
            </a:r>
            <a:r>
              <a:rPr lang="en-US" sz="3600" b="1" dirty="0">
                <a:solidFill>
                  <a:srgbClr val="FFC000"/>
                </a:solidFill>
                <a:latin typeface="+mn-lt"/>
              </a:rPr>
              <a:t> Journal &amp; Country Rank</a:t>
            </a:r>
            <a:r>
              <a:rPr lang="uk-UA" sz="3600" b="1" dirty="0">
                <a:solidFill>
                  <a:srgbClr val="FFC000"/>
                </a:solidFill>
                <a:latin typeface="+mn-lt"/>
              </a:rPr>
              <a:t> 2020»</a:t>
            </a:r>
            <a:r>
              <a:rPr lang="en-US" sz="3600" b="1" dirty="0">
                <a:solidFill>
                  <a:srgbClr val="FFC000"/>
                </a:solidFill>
                <a:latin typeface="+mn-lt"/>
              </a:rPr>
              <a:t> </a:t>
            </a:r>
            <a:endParaRPr lang="uk-UA" sz="36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graphicFrame>
        <p:nvGraphicFramePr>
          <p:cNvPr id="20" name="Объект 1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7350421"/>
              </p:ext>
            </p:extLst>
          </p:nvPr>
        </p:nvGraphicFramePr>
        <p:xfrm>
          <a:off x="0" y="2034015"/>
          <a:ext cx="5202702" cy="39723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5968">
                  <a:extLst>
                    <a:ext uri="{9D8B030D-6E8A-4147-A177-3AD203B41FA5}">
                      <a16:colId xmlns:a16="http://schemas.microsoft.com/office/drawing/2014/main" val="3262137164"/>
                    </a:ext>
                  </a:extLst>
                </a:gridCol>
                <a:gridCol w="4536734">
                  <a:extLst>
                    <a:ext uri="{9D8B030D-6E8A-4147-A177-3AD203B41FA5}">
                      <a16:colId xmlns:a16="http://schemas.microsoft.com/office/drawing/2014/main" val="1223029750"/>
                    </a:ext>
                  </a:extLst>
                </a:gridCol>
              </a:tblGrid>
              <a:tr h="703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</a:rPr>
                        <a:t>Місце у рейтингу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</a:rPr>
                        <a:t>Назва закладу вищої освіти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961601910"/>
                  </a:ext>
                </a:extLst>
              </a:tr>
              <a:tr h="3208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</a:rPr>
                        <a:t>1 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u="non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Національний авіаційний університет</a:t>
                      </a:r>
                      <a:endParaRPr lang="uk-UA" sz="1100" u="none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710011319"/>
                  </a:ext>
                </a:extLst>
              </a:tr>
              <a:tr h="3196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+mn-lt"/>
                        </a:rPr>
                        <a:t>2 </a:t>
                      </a:r>
                      <a:endParaRPr lang="uk-UA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Прикарпатський національний університет імені Василя Стефаника</a:t>
                      </a:r>
                      <a:endParaRPr lang="uk-UA" sz="1100" b="1" u="none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586104429"/>
                  </a:ext>
                </a:extLst>
              </a:tr>
              <a:tr h="3208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3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Київський</a:t>
                      </a:r>
                      <a:r>
                        <a:rPr lang="ru-RU" sz="11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національний</a:t>
                      </a:r>
                      <a:r>
                        <a:rPr lang="ru-RU" sz="11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університет</a:t>
                      </a:r>
                      <a:r>
                        <a:rPr lang="ru-RU" sz="11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імені</a:t>
                      </a:r>
                      <a:r>
                        <a:rPr lang="ru-RU" sz="11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Тараса </a:t>
                      </a:r>
                      <a:r>
                        <a:rPr lang="ru-RU" sz="110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Шевченка</a:t>
                      </a:r>
                      <a:endParaRPr lang="uk-UA" sz="1100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825887575"/>
                  </a:ext>
                </a:extLst>
              </a:tr>
              <a:tr h="5117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4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Національний університет «Полтавська політехніка імені Юрія Кондратюка»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309403959"/>
                  </a:ext>
                </a:extLst>
              </a:tr>
              <a:tr h="5117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5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Львівський</a:t>
                      </a:r>
                      <a:r>
                        <a:rPr lang="ru-RU" sz="11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національний</a:t>
                      </a:r>
                      <a:r>
                        <a:rPr lang="ru-RU" sz="11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медичний</a:t>
                      </a:r>
                      <a:r>
                        <a:rPr lang="ru-RU" sz="11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університет</a:t>
                      </a:r>
                      <a:r>
                        <a:rPr lang="ru-RU" sz="11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імені</a:t>
                      </a:r>
                      <a:r>
                        <a:rPr lang="ru-RU" sz="11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Данила </a:t>
                      </a:r>
                      <a:r>
                        <a:rPr lang="ru-RU" sz="110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Галицького</a:t>
                      </a:r>
                      <a:endParaRPr lang="uk-UA" sz="1100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368489413"/>
                  </a:ext>
                </a:extLst>
              </a:tr>
              <a:tr h="3208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6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Національний медичний університет імені О.О. Богомольця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4210676694"/>
                  </a:ext>
                </a:extLst>
              </a:tr>
              <a:tr h="3208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7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Національний фармацевтичний університет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069283658"/>
                  </a:ext>
                </a:extLst>
              </a:tr>
              <a:tr h="3208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8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Національний університет "Львівська політехніка"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4200531691"/>
                  </a:ext>
                </a:extLst>
              </a:tr>
              <a:tr h="3208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9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Сумський державний університет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4010926366"/>
                  </a:ext>
                </a:extLst>
              </a:tr>
            </a:tbl>
          </a:graphicData>
        </a:graphic>
      </p:graphicFrame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064" y="3262871"/>
            <a:ext cx="3101633" cy="188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0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888908" cy="146316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025" y="1609725"/>
            <a:ext cx="8743950" cy="306705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З 2020-2021 </a:t>
            </a:r>
            <a:r>
              <a:rPr lang="uk-UA" dirty="0" err="1" smtClean="0">
                <a:solidFill>
                  <a:srgbClr val="0070C0"/>
                </a:solidFill>
              </a:rPr>
              <a:t>н.р</a:t>
            </a:r>
            <a:r>
              <a:rPr lang="uk-UA" dirty="0" smtClean="0">
                <a:solidFill>
                  <a:srgbClr val="0070C0"/>
                </a:solidFill>
              </a:rPr>
              <a:t>. для здобувачів ОР «Доктор філософії» </a:t>
            </a:r>
            <a:r>
              <a:rPr lang="uk-UA" dirty="0">
                <a:solidFill>
                  <a:srgbClr val="0070C0"/>
                </a:solidFill>
              </a:rPr>
              <a:t>всіх спеціальностей введено </a:t>
            </a:r>
            <a:r>
              <a:rPr lang="uk-UA" dirty="0" smtClean="0">
                <a:solidFill>
                  <a:srgbClr val="0070C0"/>
                </a:solidFill>
              </a:rPr>
              <a:t>новий курс </a:t>
            </a:r>
            <a:r>
              <a:rPr lang="uk-UA" b="1" dirty="0">
                <a:solidFill>
                  <a:srgbClr val="0070C0"/>
                </a:solidFill>
              </a:rPr>
              <a:t>«Інноваційні педагогічні технології у вищій освіті та професійна етика</a:t>
            </a:r>
            <a:r>
              <a:rPr lang="uk-UA" b="1" dirty="0" smtClean="0">
                <a:solidFill>
                  <a:srgbClr val="0070C0"/>
                </a:solidFill>
              </a:rPr>
              <a:t>»</a:t>
            </a:r>
          </a:p>
          <a:p>
            <a:pPr algn="ctr"/>
            <a:endParaRPr lang="uk-UA" b="1" dirty="0" smtClean="0">
              <a:solidFill>
                <a:srgbClr val="0070C0"/>
              </a:solidFill>
            </a:endParaRPr>
          </a:p>
          <a:p>
            <a:r>
              <a:rPr lang="uk-UA" b="1" dirty="0"/>
              <a:t>Програмні результати навчання</a:t>
            </a:r>
            <a:r>
              <a:rPr lang="uk-UA" dirty="0" smtClean="0"/>
              <a:t>: </a:t>
            </a:r>
          </a:p>
          <a:p>
            <a:r>
              <a:rPr lang="uk-UA" dirty="0" smtClean="0"/>
              <a:t>1) </a:t>
            </a:r>
            <a:r>
              <a:rPr lang="uk-UA" dirty="0"/>
              <a:t>Уміти організовувати </a:t>
            </a:r>
            <a:r>
              <a:rPr lang="uk-UA" dirty="0" smtClean="0"/>
              <a:t>навчальний </a:t>
            </a:r>
            <a:r>
              <a:rPr lang="uk-UA" dirty="0"/>
              <a:t>процес у вищій школі, розробляти методичне забезпечення </a:t>
            </a:r>
            <a:r>
              <a:rPr lang="uk-UA" dirty="0" smtClean="0"/>
              <a:t>з використанням інноваційних освітніх технологій</a:t>
            </a:r>
          </a:p>
          <a:p>
            <a:r>
              <a:rPr lang="uk-UA" dirty="0" smtClean="0"/>
              <a:t>2) </a:t>
            </a:r>
            <a:r>
              <a:rPr lang="uk-UA" dirty="0"/>
              <a:t>Знати та дотримуватися основних засад академічної доброчесності у науковій і освітній (педагогічній) діяльності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000" y="4676775"/>
            <a:ext cx="3996626" cy="18589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760" y="4676775"/>
            <a:ext cx="2756952" cy="17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4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025" y="1609724"/>
            <a:ext cx="8743950" cy="2828925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З 2020-2021 </a:t>
            </a:r>
            <a:r>
              <a:rPr lang="uk-UA" dirty="0" err="1" smtClean="0">
                <a:solidFill>
                  <a:srgbClr val="0070C0"/>
                </a:solidFill>
              </a:rPr>
              <a:t>н.р</a:t>
            </a:r>
            <a:r>
              <a:rPr lang="uk-UA" dirty="0" smtClean="0">
                <a:solidFill>
                  <a:srgbClr val="0070C0"/>
                </a:solidFill>
              </a:rPr>
              <a:t>. для здобувачів ОР «Доктор філософії» </a:t>
            </a:r>
            <a:r>
              <a:rPr lang="uk-UA" dirty="0">
                <a:solidFill>
                  <a:srgbClr val="0070C0"/>
                </a:solidFill>
              </a:rPr>
              <a:t>всіх спеціальностей введено </a:t>
            </a:r>
            <a:r>
              <a:rPr lang="uk-UA" dirty="0" smtClean="0">
                <a:solidFill>
                  <a:srgbClr val="0070C0"/>
                </a:solidFill>
              </a:rPr>
              <a:t>новий курс </a:t>
            </a:r>
            <a:r>
              <a:rPr lang="uk-UA" b="1" dirty="0">
                <a:solidFill>
                  <a:srgbClr val="0070C0"/>
                </a:solidFill>
              </a:rPr>
              <a:t>«Управління науково-дослідницькими проектами</a:t>
            </a:r>
            <a:r>
              <a:rPr lang="uk-UA" b="1" dirty="0" smtClean="0">
                <a:solidFill>
                  <a:srgbClr val="0070C0"/>
                </a:solidFill>
              </a:rPr>
              <a:t>»</a:t>
            </a:r>
          </a:p>
          <a:p>
            <a:r>
              <a:rPr lang="uk-UA" dirty="0" smtClean="0"/>
              <a:t>Мета: </a:t>
            </a:r>
          </a:p>
          <a:p>
            <a:r>
              <a:rPr lang="uk-UA" dirty="0" smtClean="0"/>
              <a:t>1) </a:t>
            </a:r>
            <a:r>
              <a:rPr lang="uk-UA" b="1" dirty="0" smtClean="0"/>
              <a:t>підготувати </a:t>
            </a:r>
            <a:r>
              <a:rPr lang="uk-UA" b="1" dirty="0"/>
              <a:t>заповнену аплікаційну форму</a:t>
            </a:r>
            <a:r>
              <a:rPr lang="uk-UA" dirty="0"/>
              <a:t>, яка дотична до тематики власного дисертаційного дослідження для участі у конкурсі проектів молодих вчених, який оголошує МОНУ</a:t>
            </a:r>
            <a:r>
              <a:rPr lang="uk-UA" dirty="0" smtClean="0"/>
              <a:t>.</a:t>
            </a:r>
          </a:p>
          <a:p>
            <a:r>
              <a:rPr lang="uk-UA" dirty="0" smtClean="0"/>
              <a:t>2) </a:t>
            </a:r>
            <a:r>
              <a:rPr lang="uk-UA" b="1" dirty="0" smtClean="0"/>
              <a:t>забезпечити </a:t>
            </a:r>
            <a:r>
              <a:rPr lang="uk-UA" b="1" dirty="0"/>
              <a:t>здобувачами виконання формальних вимог </a:t>
            </a:r>
            <a:r>
              <a:rPr lang="uk-UA" dirty="0"/>
              <a:t>щодо отримання максимальних балів оцінювання за незалежними від думки експертів </a:t>
            </a:r>
            <a:r>
              <a:rPr lang="uk-UA" dirty="0" smtClean="0"/>
              <a:t>пунктами 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777" y="4572000"/>
            <a:ext cx="4520929" cy="2152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46" y="0"/>
            <a:ext cx="7888908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7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940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rgbClr val="C49428"/>
                </a:solidFill>
                <a:latin typeface="+mn-lt"/>
              </a:rPr>
              <a:t>Висновки і перспективи розвитку наукової діяльності</a:t>
            </a:r>
            <a:endParaRPr lang="uk-UA" sz="3600" b="1" dirty="0">
              <a:solidFill>
                <a:srgbClr val="C49428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51" y="1866969"/>
            <a:ext cx="3865704" cy="46052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800" y="1866969"/>
            <a:ext cx="4882200" cy="470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0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940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rgbClr val="C49428"/>
                </a:solidFill>
                <a:latin typeface="+mn-lt"/>
              </a:rPr>
              <a:t>Висновки і перспективи розвитку наукової діяльності</a:t>
            </a:r>
            <a:endParaRPr lang="uk-UA" sz="3600" b="1" dirty="0">
              <a:solidFill>
                <a:srgbClr val="C49428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482725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000" dirty="0" smtClean="0">
                <a:solidFill>
                  <a:srgbClr val="0070C0"/>
                </a:solidFill>
              </a:rPr>
              <a:t>Розробка 2 електронних каталогів</a:t>
            </a:r>
          </a:p>
          <a:p>
            <a:r>
              <a:rPr lang="uk-UA" sz="2000" dirty="0" smtClean="0"/>
              <a:t>Каталог інноваційних розробок та комерційних пропозицій</a:t>
            </a:r>
          </a:p>
          <a:p>
            <a:r>
              <a:rPr lang="uk-UA" sz="2000" dirty="0" smtClean="0"/>
              <a:t>Каталог монографій, навчальних посібників, авторських </a:t>
            </a:r>
            <a:r>
              <a:rPr lang="uk-UA" sz="2000" dirty="0" err="1" smtClean="0"/>
              <a:t>свідоцтв</a:t>
            </a:r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421" y="2808288"/>
            <a:ext cx="3949089" cy="40497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78" y="2714625"/>
            <a:ext cx="392901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9367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Висновки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і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перспективи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розвитку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наукової</a:t>
            </a:r>
            <a:r>
              <a:rPr lang="ru-RU" sz="3600" b="1" dirty="0">
                <a:solidFill>
                  <a:srgbClr val="C49428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C49428"/>
                </a:solidFill>
                <a:latin typeface="+mn-lt"/>
              </a:rPr>
              <a:t>діяльності</a:t>
            </a:r>
            <a:endParaRPr lang="uk-UA" sz="3600" b="1" dirty="0">
              <a:solidFill>
                <a:srgbClr val="C49428"/>
              </a:solidFill>
              <a:latin typeface="+mn-lt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49651" y="1366341"/>
            <a:ext cx="865147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uk-UA" sz="1800" b="1" dirty="0" smtClean="0">
                <a:solidFill>
                  <a:schemeClr val="accent1">
                    <a:lumMod val="75000"/>
                  </a:schemeClr>
                </a:solidFill>
              </a:rPr>
              <a:t>Завдання науково-педагогічних працівників та структурних </a:t>
            </a:r>
            <a:r>
              <a:rPr lang="uk-UA" sz="1800" b="1" dirty="0">
                <a:solidFill>
                  <a:schemeClr val="accent1">
                    <a:lumMod val="75000"/>
                  </a:schemeClr>
                </a:solidFill>
              </a:rPr>
              <a:t>підрозділів щодо підвищення ефективності </a:t>
            </a:r>
            <a:r>
              <a:rPr lang="uk-UA" sz="1800" b="1" dirty="0" smtClean="0">
                <a:solidFill>
                  <a:schemeClr val="accent1">
                    <a:lumMod val="75000"/>
                  </a:schemeClr>
                </a:solidFill>
              </a:rPr>
              <a:t>наукової роботи у 2021 р.</a:t>
            </a:r>
            <a:endParaRPr lang="uk-UA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383" y="1981200"/>
            <a:ext cx="3694826" cy="47860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150" y="2520454"/>
            <a:ext cx="2705619" cy="373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3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9401"/>
            <a:ext cx="7886700" cy="882649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rgbClr val="C49428"/>
                </a:solidFill>
                <a:latin typeface="+mn-lt"/>
              </a:rPr>
              <a:t>Дякую за увагу!</a:t>
            </a:r>
            <a:endParaRPr lang="uk-UA" sz="4000" b="1" dirty="0">
              <a:solidFill>
                <a:srgbClr val="C49428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0" y="1631206"/>
            <a:ext cx="1833848" cy="17017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446" y="3557340"/>
            <a:ext cx="4697554" cy="2742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94" y="3609203"/>
            <a:ext cx="4226653" cy="26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6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779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C000"/>
                </a:solidFill>
                <a:latin typeface="+mn-lt"/>
              </a:rPr>
              <a:t>Рейтинг «</a:t>
            </a:r>
            <a:r>
              <a:rPr lang="en-US" sz="3600" b="1" dirty="0">
                <a:solidFill>
                  <a:srgbClr val="FFC000"/>
                </a:solidFill>
                <a:latin typeface="+mn-lt"/>
              </a:rPr>
              <a:t>SCOPUS  </a:t>
            </a:r>
            <a:r>
              <a:rPr lang="uk-UA" sz="3600" b="1" dirty="0">
                <a:solidFill>
                  <a:srgbClr val="FFC000"/>
                </a:solidFill>
                <a:latin typeface="+mn-lt"/>
              </a:rPr>
              <a:t>2020»</a:t>
            </a:r>
            <a:r>
              <a:rPr lang="en-US" sz="3600" b="1" dirty="0">
                <a:solidFill>
                  <a:srgbClr val="FFC000"/>
                </a:solidFill>
                <a:latin typeface="+mn-lt"/>
              </a:rPr>
              <a:t> </a:t>
            </a:r>
            <a:endParaRPr lang="uk-UA" sz="36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8150038"/>
              </p:ext>
            </p:extLst>
          </p:nvPr>
        </p:nvGraphicFramePr>
        <p:xfrm>
          <a:off x="62755" y="1448847"/>
          <a:ext cx="5163670" cy="54538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2241">
                  <a:extLst>
                    <a:ext uri="{9D8B030D-6E8A-4147-A177-3AD203B41FA5}">
                      <a16:colId xmlns:a16="http://schemas.microsoft.com/office/drawing/2014/main" val="2669685197"/>
                    </a:ext>
                  </a:extLst>
                </a:gridCol>
                <a:gridCol w="1998710">
                  <a:extLst>
                    <a:ext uri="{9D8B030D-6E8A-4147-A177-3AD203B41FA5}">
                      <a16:colId xmlns:a16="http://schemas.microsoft.com/office/drawing/2014/main" val="3482183990"/>
                    </a:ext>
                  </a:extLst>
                </a:gridCol>
                <a:gridCol w="807480">
                  <a:extLst>
                    <a:ext uri="{9D8B030D-6E8A-4147-A177-3AD203B41FA5}">
                      <a16:colId xmlns:a16="http://schemas.microsoft.com/office/drawing/2014/main" val="751442799"/>
                    </a:ext>
                  </a:extLst>
                </a:gridCol>
                <a:gridCol w="778998">
                  <a:extLst>
                    <a:ext uri="{9D8B030D-6E8A-4147-A177-3AD203B41FA5}">
                      <a16:colId xmlns:a16="http://schemas.microsoft.com/office/drawing/2014/main" val="1573873124"/>
                    </a:ext>
                  </a:extLst>
                </a:gridCol>
                <a:gridCol w="594617">
                  <a:extLst>
                    <a:ext uri="{9D8B030D-6E8A-4147-A177-3AD203B41FA5}">
                      <a16:colId xmlns:a16="http://schemas.microsoft.com/office/drawing/2014/main" val="2893323294"/>
                    </a:ext>
                  </a:extLst>
                </a:gridCol>
                <a:gridCol w="581624">
                  <a:extLst>
                    <a:ext uri="{9D8B030D-6E8A-4147-A177-3AD203B41FA5}">
                      <a16:colId xmlns:a16="http://schemas.microsoft.com/office/drawing/2014/main" val="3099819800"/>
                    </a:ext>
                  </a:extLst>
                </a:gridCol>
              </a:tblGrid>
              <a:tr h="8091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№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Назва закладу вищої освіти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Кількість публікацій</a:t>
                      </a:r>
                    </a:p>
                    <a:p>
                      <a:pPr marL="36195" marR="361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у 2020 р.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Кількість цитувань</a:t>
                      </a:r>
                    </a:p>
                    <a:p>
                      <a:pPr marL="36195" marR="361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у 2020 р.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Індекс Гірша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Приріст </a:t>
                      </a:r>
                      <a:r>
                        <a:rPr lang="en-US" sz="1000" dirty="0">
                          <a:effectLst/>
                        </a:rPr>
                        <a:t>h</a:t>
                      </a: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uk-UA" sz="1000" dirty="0" err="1">
                          <a:effectLst/>
                        </a:rPr>
                        <a:t>індекса</a:t>
                      </a:r>
                      <a:r>
                        <a:rPr lang="uk-UA" sz="1000" dirty="0">
                          <a:effectLst/>
                        </a:rPr>
                        <a:t> за рік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extLst>
                  <a:ext uri="{0D108BD9-81ED-4DB2-BD59-A6C34878D82A}">
                    <a16:rowId xmlns:a16="http://schemas.microsoft.com/office/drawing/2014/main" val="703358731"/>
                  </a:ext>
                </a:extLst>
              </a:tr>
              <a:tr h="330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Київський національний університет ім. Тараса Шевченка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206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18844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69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114254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93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4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extLst>
                  <a:ext uri="{0D108BD9-81ED-4DB2-BD59-A6C34878D82A}">
                    <a16:rowId xmlns:a16="http://schemas.microsoft.com/office/drawing/2014/main" val="3842601251"/>
                  </a:ext>
                </a:extLst>
              </a:tr>
              <a:tr h="330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Харківський національний університет ім. В. Н. Каразіна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206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10110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69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61988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73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3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extLst>
                  <a:ext uri="{0D108BD9-81ED-4DB2-BD59-A6C34878D82A}">
                    <a16:rowId xmlns:a16="http://schemas.microsoft.com/office/drawing/2014/main" val="3713666643"/>
                  </a:ext>
                </a:extLst>
              </a:tr>
              <a:tr h="330114">
                <a:tc>
                  <a:txBody>
                    <a:bodyPr/>
                    <a:lstStyle/>
                    <a:p>
                      <a:pPr indent="304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3 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Львівський національний університет ім. Івана Франка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206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7272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69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44141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64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4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extLst>
                  <a:ext uri="{0D108BD9-81ED-4DB2-BD59-A6C34878D82A}">
                    <a16:rowId xmlns:a16="http://schemas.microsoft.com/office/drawing/2014/main" val="1389088970"/>
                  </a:ext>
                </a:extLst>
              </a:tr>
              <a:tr h="330114">
                <a:tc>
                  <a:txBody>
                    <a:bodyPr/>
                    <a:lstStyle/>
                    <a:p>
                      <a:pPr indent="304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4 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Одеський національний університет ім. І. І. Мечникова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206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3673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69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22754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62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extLst>
                  <a:ext uri="{0D108BD9-81ED-4DB2-BD59-A6C34878D82A}">
                    <a16:rowId xmlns:a16="http://schemas.microsoft.com/office/drawing/2014/main" val="2678748687"/>
                  </a:ext>
                </a:extLst>
              </a:tr>
              <a:tr h="330114">
                <a:tc>
                  <a:txBody>
                    <a:bodyPr/>
                    <a:lstStyle/>
                    <a:p>
                      <a:pPr indent="304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5 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Чернівецький національний університет ім. Юрія Федьковича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206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3708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69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17879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61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0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extLst>
                  <a:ext uri="{0D108BD9-81ED-4DB2-BD59-A6C34878D82A}">
                    <a16:rowId xmlns:a16="http://schemas.microsoft.com/office/drawing/2014/main" val="160880941"/>
                  </a:ext>
                </a:extLst>
              </a:tr>
              <a:tr h="330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НТУУ "Київський політехнічний інститут ім. Ігоря Сікорського"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206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8518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69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29551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60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extLst>
                  <a:ext uri="{0D108BD9-81ED-4DB2-BD59-A6C34878D82A}">
                    <a16:rowId xmlns:a16="http://schemas.microsoft.com/office/drawing/2014/main" val="350619674"/>
                  </a:ext>
                </a:extLst>
              </a:tr>
              <a:tr h="330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7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Донецький національний медичний університет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206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1363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69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8970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48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extLst>
                  <a:ext uri="{0D108BD9-81ED-4DB2-BD59-A6C34878D82A}">
                    <a16:rowId xmlns:a16="http://schemas.microsoft.com/office/drawing/2014/main" val="2949605178"/>
                  </a:ext>
                </a:extLst>
              </a:tr>
              <a:tr h="3301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8 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Національний університет "Львівська політехніка"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206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7573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69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25429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45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3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extLst>
                  <a:ext uri="{0D108BD9-81ED-4DB2-BD59-A6C34878D82A}">
                    <a16:rowId xmlns:a16="http://schemas.microsoft.com/office/drawing/2014/main" val="621532709"/>
                  </a:ext>
                </a:extLst>
              </a:tr>
              <a:tr h="184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9 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Сумський державний університет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206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2745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69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17345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45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extLst>
                  <a:ext uri="{0D108BD9-81ED-4DB2-BD59-A6C34878D82A}">
                    <a16:rowId xmlns:a16="http://schemas.microsoft.com/office/drawing/2014/main" val="2103388337"/>
                  </a:ext>
                </a:extLst>
              </a:tr>
              <a:tr h="167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……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 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206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 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69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 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 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 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extLst>
                  <a:ext uri="{0D108BD9-81ED-4DB2-BD59-A6C34878D82A}">
                    <a16:rowId xmlns:a16="http://schemas.microsoft.com/office/drawing/2014/main" val="3969466601"/>
                  </a:ext>
                </a:extLst>
              </a:tr>
              <a:tr h="4762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12 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Львівський національний медичний університет ім. Данила Галицького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206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1042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69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8024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45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4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extLst>
                  <a:ext uri="{0D108BD9-81ED-4DB2-BD59-A6C34878D82A}">
                    <a16:rowId xmlns:a16="http://schemas.microsoft.com/office/drawing/2014/main" val="2934997797"/>
                  </a:ext>
                </a:extLst>
              </a:tr>
              <a:tr h="4762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13</a:t>
                      </a:r>
                      <a:endParaRPr lang="uk-UA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Прикарпатський національний університет ім. Василя Стефаника</a:t>
                      </a:r>
                      <a:endParaRPr lang="uk-UA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206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879</a:t>
                      </a:r>
                      <a:endParaRPr lang="uk-UA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69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8697</a:t>
                      </a:r>
                      <a:endParaRPr lang="uk-UA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42</a:t>
                      </a:r>
                      <a:endParaRPr lang="uk-UA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5</a:t>
                      </a:r>
                      <a:endParaRPr lang="uk-UA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extLst>
                  <a:ext uri="{0D108BD9-81ED-4DB2-BD59-A6C34878D82A}">
                    <a16:rowId xmlns:a16="http://schemas.microsoft.com/office/drawing/2014/main" val="818700275"/>
                  </a:ext>
                </a:extLst>
              </a:tr>
              <a:tr h="3443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14</a:t>
                      </a:r>
                      <a:br>
                        <a:rPr lang="uk-UA" sz="1000">
                          <a:effectLst/>
                        </a:rPr>
                      </a:b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Ужгородський національний університет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206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2414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69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12270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40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tc>
                  <a:txBody>
                    <a:bodyPr/>
                    <a:lstStyle/>
                    <a:p>
                      <a:pPr indent="177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3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6" marR="63346" marT="15837" marB="15837" anchor="ctr"/>
                </a:tc>
                <a:extLst>
                  <a:ext uri="{0D108BD9-81ED-4DB2-BD59-A6C34878D82A}">
                    <a16:rowId xmlns:a16="http://schemas.microsoft.com/office/drawing/2014/main" val="3448361687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2411506" y="123287"/>
            <a:ext cx="1024152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1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*станом на квітень 2020 р.</a:t>
            </a: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5226424" y="3011517"/>
          <a:ext cx="3917576" cy="226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5375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858" y="3068965"/>
            <a:ext cx="3490045" cy="22232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779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C000"/>
                </a:solidFill>
                <a:latin typeface="+mn-lt"/>
              </a:rPr>
              <a:t>Консолідований рейтинг університетів 2020</a:t>
            </a:r>
            <a:r>
              <a:rPr lang="en-US" sz="3600" b="1" dirty="0">
                <a:solidFill>
                  <a:srgbClr val="FFC000"/>
                </a:solidFill>
                <a:latin typeface="+mn-lt"/>
              </a:rPr>
              <a:t> </a:t>
            </a:r>
            <a:endParaRPr lang="uk-UA" sz="36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7283912"/>
              </p:ext>
            </p:extLst>
          </p:nvPr>
        </p:nvGraphicFramePr>
        <p:xfrm>
          <a:off x="131323" y="1495424"/>
          <a:ext cx="5517003" cy="49258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493">
                  <a:extLst>
                    <a:ext uri="{9D8B030D-6E8A-4147-A177-3AD203B41FA5}">
                      <a16:colId xmlns:a16="http://schemas.microsoft.com/office/drawing/2014/main" val="391383925"/>
                    </a:ext>
                  </a:extLst>
                </a:gridCol>
                <a:gridCol w="1906405">
                  <a:extLst>
                    <a:ext uri="{9D8B030D-6E8A-4147-A177-3AD203B41FA5}">
                      <a16:colId xmlns:a16="http://schemas.microsoft.com/office/drawing/2014/main" val="2852068484"/>
                    </a:ext>
                  </a:extLst>
                </a:gridCol>
                <a:gridCol w="712037">
                  <a:extLst>
                    <a:ext uri="{9D8B030D-6E8A-4147-A177-3AD203B41FA5}">
                      <a16:colId xmlns:a16="http://schemas.microsoft.com/office/drawing/2014/main" val="3452969147"/>
                    </a:ext>
                  </a:extLst>
                </a:gridCol>
                <a:gridCol w="683395">
                  <a:extLst>
                    <a:ext uri="{9D8B030D-6E8A-4147-A177-3AD203B41FA5}">
                      <a16:colId xmlns:a16="http://schemas.microsoft.com/office/drawing/2014/main" val="3571245353"/>
                    </a:ext>
                  </a:extLst>
                </a:gridCol>
                <a:gridCol w="759011">
                  <a:extLst>
                    <a:ext uri="{9D8B030D-6E8A-4147-A177-3AD203B41FA5}">
                      <a16:colId xmlns:a16="http://schemas.microsoft.com/office/drawing/2014/main" val="3103560905"/>
                    </a:ext>
                  </a:extLst>
                </a:gridCol>
                <a:gridCol w="584868">
                  <a:extLst>
                    <a:ext uri="{9D8B030D-6E8A-4147-A177-3AD203B41FA5}">
                      <a16:colId xmlns:a16="http://schemas.microsoft.com/office/drawing/2014/main" val="1659248558"/>
                    </a:ext>
                  </a:extLst>
                </a:gridCol>
                <a:gridCol w="670794">
                  <a:extLst>
                    <a:ext uri="{9D8B030D-6E8A-4147-A177-3AD203B41FA5}">
                      <a16:colId xmlns:a16="http://schemas.microsoft.com/office/drawing/2014/main" val="1336075112"/>
                    </a:ext>
                  </a:extLst>
                </a:gridCol>
              </a:tblGrid>
              <a:tr h="5926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</a:rPr>
                        <a:t>№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</a:rPr>
                        <a:t>Назва закладу освіти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89" marR="72989" marT="14598" marB="1459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</a:rPr>
                        <a:t>Місце у рейтингу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89" marR="72989" marT="14598" marB="1459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ТОП 200 Україна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89" marR="72989" marT="14598" marB="1459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Бал ЗНО на контракт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89" marR="72989" marT="14598" marB="1459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Scopus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89" marR="72989" marT="14598" marB="1459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Підсумковий бал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89" marR="72989" marT="14598" marB="14598" anchor="ctr"/>
                </a:tc>
                <a:extLst>
                  <a:ext uri="{0D108BD9-81ED-4DB2-BD59-A6C34878D82A}">
                    <a16:rowId xmlns:a16="http://schemas.microsoft.com/office/drawing/2014/main" val="4123904570"/>
                  </a:ext>
                </a:extLst>
              </a:tr>
              <a:tr h="6233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1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</a:rPr>
                        <a:t>Київський національний університет імені Тараса Шевченка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</a:rPr>
                        <a:t>1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</a:rPr>
                        <a:t>2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4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1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7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extLst>
                  <a:ext uri="{0D108BD9-81ED-4DB2-BD59-A6C34878D82A}">
                    <a16:rowId xmlns:a16="http://schemas.microsoft.com/office/drawing/2014/main" val="1400622423"/>
                  </a:ext>
                </a:extLst>
              </a:tr>
              <a:tr h="5538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2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Національний університет "Києво-Могилянська академія"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2-3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</a:rPr>
                        <a:t>7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</a:rPr>
                        <a:t>2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19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28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extLst>
                  <a:ext uri="{0D108BD9-81ED-4DB2-BD59-A6C34878D82A}">
                    <a16:rowId xmlns:a16="http://schemas.microsoft.com/office/drawing/2014/main" val="4051637228"/>
                  </a:ext>
                </a:extLst>
              </a:tr>
              <a:tr h="6233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3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Національний технічний університет України «КПІ імені Ігоря Сікорського»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2-3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</a:rPr>
                        <a:t>1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</a:rPr>
                        <a:t>21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6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28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extLst>
                  <a:ext uri="{0D108BD9-81ED-4DB2-BD59-A6C34878D82A}">
                    <a16:rowId xmlns:a16="http://schemas.microsoft.com/office/drawing/2014/main" val="32109554"/>
                  </a:ext>
                </a:extLst>
              </a:tr>
              <a:tr h="422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4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Львівський національний університет імені Івана Франка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4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</a:rPr>
                        <a:t>8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</a:rPr>
                        <a:t>20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3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31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extLst>
                  <a:ext uri="{0D108BD9-81ED-4DB2-BD59-A6C34878D82A}">
                    <a16:rowId xmlns:a16="http://schemas.microsoft.com/office/drawing/2014/main" val="4009688463"/>
                  </a:ext>
                </a:extLst>
              </a:tr>
              <a:tr h="422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5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Харківський національний університет імені В.Н. Каразіна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5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6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</a:rPr>
                        <a:t>24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</a:rPr>
                        <a:t>2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32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extLst>
                  <a:ext uri="{0D108BD9-81ED-4DB2-BD59-A6C34878D82A}">
                    <a16:rowId xmlns:a16="http://schemas.microsoft.com/office/drawing/2014/main" val="1817109842"/>
                  </a:ext>
                </a:extLst>
              </a:tr>
              <a:tr h="220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</a:rPr>
                        <a:t>….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100">
                        <a:effectLst/>
                        <a:latin typeface="+mn-lt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100">
                        <a:effectLst/>
                        <a:latin typeface="+mn-lt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100">
                        <a:effectLst/>
                        <a:latin typeface="+mn-lt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100" dirty="0">
                        <a:effectLst/>
                        <a:latin typeface="+mn-lt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100" dirty="0">
                        <a:effectLst/>
                        <a:latin typeface="+mn-lt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100">
                        <a:effectLst/>
                        <a:latin typeface="+mn-lt"/>
                      </a:endParaRPr>
                    </a:p>
                  </a:txBody>
                  <a:tcPr marL="7299" marR="7299" marT="7299" marB="7299" anchor="ctr"/>
                </a:tc>
                <a:extLst>
                  <a:ext uri="{0D108BD9-81ED-4DB2-BD59-A6C34878D82A}">
                    <a16:rowId xmlns:a16="http://schemas.microsoft.com/office/drawing/2014/main" val="3198849924"/>
                  </a:ext>
                </a:extLst>
              </a:tr>
              <a:tr h="6233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</a:rPr>
                        <a:t>22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+mn-lt"/>
                        </a:rPr>
                        <a:t>Прикарпатський національний університет імені Василя Стефаника</a:t>
                      </a:r>
                      <a:endParaRPr lang="uk-UA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+mn-lt"/>
                        </a:rPr>
                        <a:t>22</a:t>
                      </a:r>
                      <a:endParaRPr lang="uk-UA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+mn-lt"/>
                        </a:rPr>
                        <a:t>31</a:t>
                      </a:r>
                      <a:endParaRPr lang="uk-UA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+mn-lt"/>
                        </a:rPr>
                        <a:t>65</a:t>
                      </a:r>
                      <a:endParaRPr lang="uk-UA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+mn-lt"/>
                        </a:rPr>
                        <a:t>13</a:t>
                      </a:r>
                      <a:endParaRPr lang="uk-UA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+mn-lt"/>
                        </a:rPr>
                        <a:t>109</a:t>
                      </a:r>
                      <a:endParaRPr lang="uk-UA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extLst>
                  <a:ext uri="{0D108BD9-81ED-4DB2-BD59-A6C34878D82A}">
                    <a16:rowId xmlns:a16="http://schemas.microsoft.com/office/drawing/2014/main" val="200438796"/>
                  </a:ext>
                </a:extLst>
              </a:tr>
              <a:tr h="220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….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100">
                        <a:effectLst/>
                        <a:latin typeface="+mn-lt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100">
                        <a:effectLst/>
                        <a:latin typeface="+mn-lt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100">
                        <a:effectLst/>
                        <a:latin typeface="+mn-lt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100">
                        <a:effectLst/>
                        <a:latin typeface="+mn-lt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100" dirty="0">
                        <a:effectLst/>
                        <a:latin typeface="+mn-lt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100" dirty="0">
                        <a:effectLst/>
                        <a:latin typeface="+mn-lt"/>
                      </a:endParaRPr>
                    </a:p>
                  </a:txBody>
                  <a:tcPr marL="7299" marR="7299" marT="7299" marB="7299" anchor="ctr"/>
                </a:tc>
                <a:extLst>
                  <a:ext uri="{0D108BD9-81ED-4DB2-BD59-A6C34878D82A}">
                    <a16:rowId xmlns:a16="http://schemas.microsoft.com/office/drawing/2014/main" val="2929774975"/>
                  </a:ext>
                </a:extLst>
              </a:tr>
              <a:tr h="6233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44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Івано-Франківський національний технічний університет нафти і газу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44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41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+mn-lt"/>
                        </a:rPr>
                        <a:t>77</a:t>
                      </a:r>
                      <a:endParaRPr lang="uk-UA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</a:rPr>
                        <a:t>80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+mn-lt"/>
                        </a:rPr>
                        <a:t>198</a:t>
                      </a:r>
                      <a:endParaRPr lang="uk-UA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9" marR="7299" marT="7299" marB="7299" anchor="ctr"/>
                </a:tc>
                <a:extLst>
                  <a:ext uri="{0D108BD9-81ED-4DB2-BD59-A6C34878D82A}">
                    <a16:rowId xmlns:a16="http://schemas.microsoft.com/office/drawing/2014/main" val="1610462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745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779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C000"/>
                </a:solidFill>
                <a:latin typeface="+mn-lt"/>
              </a:rPr>
              <a:t>Рейтинг «</a:t>
            </a:r>
            <a:r>
              <a:rPr lang="en-US" sz="3600" b="1" dirty="0" err="1">
                <a:solidFill>
                  <a:srgbClr val="FFC000"/>
                </a:solidFill>
                <a:latin typeface="+mn-lt"/>
              </a:rPr>
              <a:t>Webometrix</a:t>
            </a:r>
            <a:r>
              <a:rPr lang="en-US" sz="36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uk-UA" sz="3600" b="1" dirty="0">
                <a:solidFill>
                  <a:srgbClr val="FFC000"/>
                </a:solidFill>
                <a:latin typeface="+mn-lt"/>
              </a:rPr>
              <a:t> 2020»</a:t>
            </a:r>
            <a:r>
              <a:rPr lang="en-US" sz="3600" b="1" dirty="0">
                <a:solidFill>
                  <a:srgbClr val="FFC000"/>
                </a:solidFill>
                <a:latin typeface="+mn-lt"/>
              </a:rPr>
              <a:t> </a:t>
            </a:r>
            <a:endParaRPr lang="uk-UA" sz="36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6569850"/>
              </p:ext>
            </p:extLst>
          </p:nvPr>
        </p:nvGraphicFramePr>
        <p:xfrm>
          <a:off x="191592" y="1628775"/>
          <a:ext cx="5151932" cy="49669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2855">
                  <a:extLst>
                    <a:ext uri="{9D8B030D-6E8A-4147-A177-3AD203B41FA5}">
                      <a16:colId xmlns:a16="http://schemas.microsoft.com/office/drawing/2014/main" val="3403845282"/>
                    </a:ext>
                  </a:extLst>
                </a:gridCol>
                <a:gridCol w="2441109">
                  <a:extLst>
                    <a:ext uri="{9D8B030D-6E8A-4147-A177-3AD203B41FA5}">
                      <a16:colId xmlns:a16="http://schemas.microsoft.com/office/drawing/2014/main" val="852748464"/>
                    </a:ext>
                  </a:extLst>
                </a:gridCol>
                <a:gridCol w="708366">
                  <a:extLst>
                    <a:ext uri="{9D8B030D-6E8A-4147-A177-3AD203B41FA5}">
                      <a16:colId xmlns:a16="http://schemas.microsoft.com/office/drawing/2014/main" val="2031611821"/>
                    </a:ext>
                  </a:extLst>
                </a:gridCol>
                <a:gridCol w="774801">
                  <a:extLst>
                    <a:ext uri="{9D8B030D-6E8A-4147-A177-3AD203B41FA5}">
                      <a16:colId xmlns:a16="http://schemas.microsoft.com/office/drawing/2014/main" val="3505121655"/>
                    </a:ext>
                  </a:extLst>
                </a:gridCol>
                <a:gridCol w="774801">
                  <a:extLst>
                    <a:ext uri="{9D8B030D-6E8A-4147-A177-3AD203B41FA5}">
                      <a16:colId xmlns:a16="http://schemas.microsoft.com/office/drawing/2014/main" val="3406575979"/>
                    </a:ext>
                  </a:extLst>
                </a:gridCol>
              </a:tblGrid>
              <a:tr h="6408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Рейтинг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68" marR="25268" marT="33690" marB="336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Університет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68" marR="25268" marT="33690" marB="336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Рейтинг впливовості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68" marR="25268" marT="33690" marB="336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Рейтинг відкритості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68" marR="25268" marT="33690" marB="336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Рейтинг якості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68" marR="25268" marT="33690" marB="33690" anchor="ctr"/>
                </a:tc>
                <a:extLst>
                  <a:ext uri="{0D108BD9-81ED-4DB2-BD59-A6C34878D82A}">
                    <a16:rowId xmlns:a16="http://schemas.microsoft.com/office/drawing/2014/main" val="3782513938"/>
                  </a:ext>
                </a:extLst>
              </a:tr>
              <a:tr h="4866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</a:rPr>
                        <a:t>Київський національний університет Тараса Шевченка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1870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894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1402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extLst>
                  <a:ext uri="{0D108BD9-81ED-4DB2-BD59-A6C34878D82A}">
                    <a16:rowId xmlns:a16="http://schemas.microsoft.com/office/drawing/2014/main" val="3717923017"/>
                  </a:ext>
                </a:extLst>
              </a:tr>
              <a:tr h="6764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</a:rPr>
                        <a:t>Національний технічний університет України Київський політехнічний інститут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1193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934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2847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extLst>
                  <a:ext uri="{0D108BD9-81ED-4DB2-BD59-A6C34878D82A}">
                    <a16:rowId xmlns:a16="http://schemas.microsoft.com/office/drawing/2014/main" val="1794108951"/>
                  </a:ext>
                </a:extLst>
              </a:tr>
              <a:tr h="296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</a:rPr>
                        <a:t>Сумський державний університет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2767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1099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2459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extLst>
                  <a:ext uri="{0D108BD9-81ED-4DB2-BD59-A6C34878D82A}">
                    <a16:rowId xmlns:a16="http://schemas.microsoft.com/office/drawing/2014/main" val="1162122769"/>
                  </a:ext>
                </a:extLst>
              </a:tr>
              <a:tr h="4866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4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</a:rPr>
                        <a:t>Харківський національний університет ім.</a:t>
                      </a:r>
                      <a:r>
                        <a:rPr lang="uk-UA" sz="1100" baseline="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В Н Каразіна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3586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4689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2212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extLst>
                  <a:ext uri="{0D108BD9-81ED-4DB2-BD59-A6C34878D82A}">
                    <a16:rowId xmlns:a16="http://schemas.microsoft.com/office/drawing/2014/main" val="3420597797"/>
                  </a:ext>
                </a:extLst>
              </a:tr>
              <a:tr h="6105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5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</a:rPr>
                        <a:t>Національний технічний університет Харківський політехнічний інститут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4589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1069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3277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extLst>
                  <a:ext uri="{0D108BD9-81ED-4DB2-BD59-A6C34878D82A}">
                    <a16:rowId xmlns:a16="http://schemas.microsoft.com/office/drawing/2014/main" val="3405925701"/>
                  </a:ext>
                </a:extLst>
              </a:tr>
              <a:tr h="296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…….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extLst>
                  <a:ext uri="{0D108BD9-81ED-4DB2-BD59-A6C34878D82A}">
                    <a16:rowId xmlns:a16="http://schemas.microsoft.com/office/drawing/2014/main" val="918412810"/>
                  </a:ext>
                </a:extLst>
              </a:tr>
              <a:tr h="656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28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strike="noStrike" dirty="0">
                          <a:effectLst/>
                          <a:hlinkClick r:id="rId4"/>
                        </a:rPr>
                        <a:t>Прикарпатський національний університет Василя Стефаника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</a:rPr>
                        <a:t>7096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</a:rPr>
                        <a:t>5954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</a:rPr>
                        <a:t>3382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extLst>
                  <a:ext uri="{0D108BD9-81ED-4DB2-BD59-A6C34878D82A}">
                    <a16:rowId xmlns:a16="http://schemas.microsoft.com/office/drawing/2014/main" val="2550218861"/>
                  </a:ext>
                </a:extLst>
              </a:tr>
              <a:tr h="296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……..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extLst>
                  <a:ext uri="{0D108BD9-81ED-4DB2-BD59-A6C34878D82A}">
                    <a16:rowId xmlns:a16="http://schemas.microsoft.com/office/drawing/2014/main" val="496820461"/>
                  </a:ext>
                </a:extLst>
              </a:tr>
              <a:tr h="518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33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Івано-Франківський національний технічний університет нафти і газу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</a:rPr>
                        <a:t>5802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</a:rPr>
                        <a:t>5954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</a:rPr>
                        <a:t>4275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81" marR="67381" marT="50536" marB="50536" anchor="ctr"/>
                </a:tc>
                <a:extLst>
                  <a:ext uri="{0D108BD9-81ED-4DB2-BD59-A6C34878D82A}">
                    <a16:rowId xmlns:a16="http://schemas.microsoft.com/office/drawing/2014/main" val="2464578312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167" y="3053918"/>
            <a:ext cx="3268233" cy="195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7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779" y="0"/>
            <a:ext cx="78867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C000"/>
                </a:solidFill>
                <a:latin typeface="+mn-lt"/>
              </a:rPr>
              <a:t>Рейтинг «ТОП-200 </a:t>
            </a:r>
            <a:r>
              <a:rPr lang="ru-RU" sz="3600" b="1" dirty="0" err="1">
                <a:solidFill>
                  <a:srgbClr val="FFC000"/>
                </a:solidFill>
                <a:latin typeface="+mn-lt"/>
              </a:rPr>
              <a:t>університетів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  2020»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383" y="170804"/>
            <a:ext cx="939933" cy="936527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2343331" y="1532987"/>
            <a:ext cx="4236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dirty="0">
              <a:solidFill>
                <a:srgbClr val="0070C0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/>
          </p:nvPr>
        </p:nvGraphicFramePr>
        <p:xfrm>
          <a:off x="86253" y="1685924"/>
          <a:ext cx="5149872" cy="47955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0961">
                  <a:extLst>
                    <a:ext uri="{9D8B030D-6E8A-4147-A177-3AD203B41FA5}">
                      <a16:colId xmlns:a16="http://schemas.microsoft.com/office/drawing/2014/main" val="1945504046"/>
                    </a:ext>
                  </a:extLst>
                </a:gridCol>
                <a:gridCol w="3699178">
                  <a:extLst>
                    <a:ext uri="{9D8B030D-6E8A-4147-A177-3AD203B41FA5}">
                      <a16:colId xmlns:a16="http://schemas.microsoft.com/office/drawing/2014/main" val="1575189670"/>
                    </a:ext>
                  </a:extLst>
                </a:gridCol>
                <a:gridCol w="919733">
                  <a:extLst>
                    <a:ext uri="{9D8B030D-6E8A-4147-A177-3AD203B41FA5}">
                      <a16:colId xmlns:a16="http://schemas.microsoft.com/office/drawing/2014/main" val="2505307766"/>
                    </a:ext>
                  </a:extLst>
                </a:gridCol>
              </a:tblGrid>
              <a:tr h="5158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Рейтинг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Університет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Сумарний індекс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extLst>
                  <a:ext uri="{0D108BD9-81ED-4DB2-BD59-A6C34878D82A}">
                    <a16:rowId xmlns:a16="http://schemas.microsoft.com/office/drawing/2014/main" val="2707099288"/>
                  </a:ext>
                </a:extLst>
              </a:tr>
              <a:tr h="730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Національний технічний університет України Київський політехнічний інститут імені Ігоря Сікорського"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3.75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extLst>
                  <a:ext uri="{0D108BD9-81ED-4DB2-BD59-A6C34878D82A}">
                    <a16:rowId xmlns:a16="http://schemas.microsoft.com/office/drawing/2014/main" val="1753018436"/>
                  </a:ext>
                </a:extLst>
              </a:tr>
              <a:tr h="515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Київський національний університет імені Тараса Шевченка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3.81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extLst>
                  <a:ext uri="{0D108BD9-81ED-4DB2-BD59-A6C34878D82A}">
                    <a16:rowId xmlns:a16="http://schemas.microsoft.com/office/drawing/2014/main" val="3038320030"/>
                  </a:ext>
                </a:extLst>
              </a:tr>
              <a:tr h="441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3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Сумський державний університет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7.89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extLst>
                  <a:ext uri="{0D108BD9-81ED-4DB2-BD59-A6C34878D82A}">
                    <a16:rowId xmlns:a16="http://schemas.microsoft.com/office/drawing/2014/main" val="3903399264"/>
                  </a:ext>
                </a:extLst>
              </a:tr>
              <a:tr h="515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4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Національний технічний університет "Харківський політехнічний інститут"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8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extLst>
                  <a:ext uri="{0D108BD9-81ED-4DB2-BD59-A6C34878D82A}">
                    <a16:rowId xmlns:a16="http://schemas.microsoft.com/office/drawing/2014/main" val="1873162474"/>
                  </a:ext>
                </a:extLst>
              </a:tr>
              <a:tr h="441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5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Національний університет "Львівська політехніка"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14.46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extLst>
                  <a:ext uri="{0D108BD9-81ED-4DB2-BD59-A6C34878D82A}">
                    <a16:rowId xmlns:a16="http://schemas.microsoft.com/office/drawing/2014/main" val="2075506376"/>
                  </a:ext>
                </a:extLst>
              </a:tr>
              <a:tr h="301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….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extLst>
                  <a:ext uri="{0D108BD9-81ED-4DB2-BD59-A6C34878D82A}">
                    <a16:rowId xmlns:a16="http://schemas.microsoft.com/office/drawing/2014/main" val="3956642572"/>
                  </a:ext>
                </a:extLst>
              </a:tr>
              <a:tr h="515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</a:rPr>
                        <a:t>31</a:t>
                      </a:r>
                      <a:endParaRPr lang="uk-U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u="none" strike="noStrike" dirty="0">
                          <a:effectLst/>
                          <a:hlinkClick r:id="rId4"/>
                        </a:rPr>
                        <a:t>Прикарпатський національний університет Василя Стефаника</a:t>
                      </a:r>
                      <a:endParaRPr lang="uk-U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</a:rPr>
                        <a:t> 31.18</a:t>
                      </a:r>
                      <a:endParaRPr lang="uk-U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extLst>
                  <a:ext uri="{0D108BD9-81ED-4DB2-BD59-A6C34878D82A}">
                    <a16:rowId xmlns:a16="http://schemas.microsoft.com/office/drawing/2014/main" val="2169478214"/>
                  </a:ext>
                </a:extLst>
              </a:tr>
              <a:tr h="301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….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extLst>
                  <a:ext uri="{0D108BD9-81ED-4DB2-BD59-A6C34878D82A}">
                    <a16:rowId xmlns:a16="http://schemas.microsoft.com/office/drawing/2014/main" val="842461110"/>
                  </a:ext>
                </a:extLst>
              </a:tr>
              <a:tr h="515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41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Івано-Франківський національний технічний університет нафти і газу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49.33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5" marR="47295" marT="31530" marB="47295" anchor="ctr"/>
                </a:tc>
                <a:extLst>
                  <a:ext uri="{0D108BD9-81ED-4DB2-BD59-A6C34878D82A}">
                    <a16:rowId xmlns:a16="http://schemas.microsoft.com/office/drawing/2014/main" val="214514854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125" y="3074194"/>
            <a:ext cx="3907875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7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2540</TotalTime>
  <Words>4072</Words>
  <Application>Microsoft Office PowerPoint</Application>
  <PresentationFormat>Экран (4:3)</PresentationFormat>
  <Paragraphs>1015</Paragraphs>
  <Slides>55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2" baseType="lpstr">
      <vt:lpstr>Microsoft YaHei</vt:lpstr>
      <vt:lpstr>Arial</vt:lpstr>
      <vt:lpstr>Calibri</vt:lpstr>
      <vt:lpstr>Calibri Light</vt:lpstr>
      <vt:lpstr>Times New Roman</vt:lpstr>
      <vt:lpstr>Office Theme</vt:lpstr>
      <vt:lpstr>Document</vt:lpstr>
      <vt:lpstr>Підсумки науково-дослідної діяльності університету за 2020 рік  і завдання структурних підрозділів щодо підвищення ефективності наукових досліджень</vt:lpstr>
      <vt:lpstr>Структура звіту</vt:lpstr>
      <vt:lpstr>Підсумки науково-дослідної діяльності університету за 2020 рік</vt:lpstr>
      <vt:lpstr>Частина 1. Рейтинги університету 2020 </vt:lpstr>
      <vt:lpstr>Рейтинг «SCImago Journal &amp; Country Rank 2020» </vt:lpstr>
      <vt:lpstr>Рейтинг «SCOPUS  2020» </vt:lpstr>
      <vt:lpstr>Консолідований рейтинг університетів 2020 </vt:lpstr>
      <vt:lpstr>Рейтинг «Webometrix  2020» </vt:lpstr>
      <vt:lpstr>Рейтинг «ТОП-200 університетів  2020» </vt:lpstr>
      <vt:lpstr>Основні показники, які враховуються при формуванні рейтингів</vt:lpstr>
      <vt:lpstr>Кількісний та якісний склад науково-педагогічних працівників</vt:lpstr>
      <vt:lpstr>Кількісний та якісний склад науково-педагогічних працівників</vt:lpstr>
      <vt:lpstr>Кількісний та якісний склад науково-педагогічних працівників</vt:lpstr>
      <vt:lpstr>Кількісний та якісний склад науково-педагогічних працівників</vt:lpstr>
      <vt:lpstr>Кількісний та якісний склад науково-педагогічних працівників</vt:lpstr>
      <vt:lpstr>Презентация PowerPoint</vt:lpstr>
      <vt:lpstr>Фінансування науково-дослідних проєктів, наукових робіт</vt:lpstr>
      <vt:lpstr>Фінансування науково-дослідних проєктів, наукових робіт</vt:lpstr>
      <vt:lpstr>Фінансування науково-дослідних проєктів, наукових робіт</vt:lpstr>
      <vt:lpstr>Фінансування науково-дослідних проєктів, наукових робіт</vt:lpstr>
      <vt:lpstr>Фінансування науково-дослідних проєктів, наукових робіт</vt:lpstr>
      <vt:lpstr>Фінансування науково-дослідних проєктів, наукових робіт</vt:lpstr>
      <vt:lpstr>Фінансування науково-дослідних проєктів, наукових робіт</vt:lpstr>
      <vt:lpstr>Фінансування в межах міжнародних грантових проєктів</vt:lpstr>
      <vt:lpstr>Фінансування в межах міжнародних грантових проєктів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Висновки і перспективи розвитку наукової діяльності</vt:lpstr>
      <vt:lpstr>Висновки і перспективи розвитку наукової діяльності</vt:lpstr>
      <vt:lpstr>Висновки і перспективи розвитку наукової діяльності</vt:lpstr>
      <vt:lpstr>Висновки і перспективи розвитку наукової діяльності</vt:lpstr>
      <vt:lpstr>Висновки і перспективи розвитку наукової діяльності</vt:lpstr>
      <vt:lpstr>Презентация PowerPoint</vt:lpstr>
      <vt:lpstr>Презентация PowerPoint</vt:lpstr>
      <vt:lpstr>Висновки і перспективи розвитку наукової діяльності</vt:lpstr>
      <vt:lpstr>Висновки і перспективи розвитку наукової діяльності</vt:lpstr>
      <vt:lpstr>Висновки і перспективи розвитку наукової діяльності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admin</cp:lastModifiedBy>
  <cp:revision>147</cp:revision>
  <dcterms:created xsi:type="dcterms:W3CDTF">2018-09-04T12:10:47Z</dcterms:created>
  <dcterms:modified xsi:type="dcterms:W3CDTF">2021-03-02T14:33:06Z</dcterms:modified>
</cp:coreProperties>
</file>