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14"/>
  </p:notesMasterIdLst>
  <p:handoutMasterIdLst>
    <p:handoutMasterId r:id="rId15"/>
  </p:handoutMasterIdLst>
  <p:sldIdLst>
    <p:sldId id="283" r:id="rId3"/>
    <p:sldId id="312" r:id="rId4"/>
    <p:sldId id="315" r:id="rId5"/>
    <p:sldId id="316" r:id="rId6"/>
    <p:sldId id="321" r:id="rId7"/>
    <p:sldId id="323" r:id="rId8"/>
    <p:sldId id="317" r:id="rId9"/>
    <p:sldId id="318" r:id="rId10"/>
    <p:sldId id="320" r:id="rId11"/>
    <p:sldId id="319" r:id="rId12"/>
    <p:sldId id="313" r:id="rId13"/>
  </p:sldIdLst>
  <p:sldSz cx="12192000" cy="6858000"/>
  <p:notesSz cx="6888163" cy="100203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4EF"/>
    <a:srgbClr val="290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20" autoAdjust="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909CE-C572-4098-9B3E-54FA7CBD296D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0FADE-F8E5-4EE3-A3AF-4B59AC55F1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076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57670F0-3F86-4689-A63B-CD181B719E77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5144EB4-0EC3-4948-93FA-E3B6D55DB9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81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28120" indent="-22476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91" algn="l"/>
                <a:tab pos="949382" algn="l"/>
                <a:tab pos="1424073" algn="l"/>
                <a:tab pos="1898763" algn="l"/>
                <a:tab pos="2373454" algn="l"/>
                <a:tab pos="284814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91" algn="l"/>
                <a:tab pos="949382" algn="l"/>
                <a:tab pos="1424073" algn="l"/>
                <a:tab pos="1898763" algn="l"/>
                <a:tab pos="2373454" algn="l"/>
                <a:tab pos="284814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91" algn="l"/>
                <a:tab pos="949382" algn="l"/>
                <a:tab pos="1424073" algn="l"/>
                <a:tab pos="1898763" algn="l"/>
                <a:tab pos="2373454" algn="l"/>
                <a:tab pos="284814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91" algn="l"/>
                <a:tab pos="949382" algn="l"/>
                <a:tab pos="1424073" algn="l"/>
                <a:tab pos="1898763" algn="l"/>
                <a:tab pos="2373454" algn="l"/>
                <a:tab pos="284814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91" algn="l"/>
                <a:tab pos="949382" algn="l"/>
                <a:tab pos="1424073" algn="l"/>
                <a:tab pos="1898763" algn="l"/>
                <a:tab pos="2373454" algn="l"/>
                <a:tab pos="284814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6926" indent="-241539" defTabSz="4746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91" algn="l"/>
                <a:tab pos="949382" algn="l"/>
                <a:tab pos="1424073" algn="l"/>
                <a:tab pos="1898763" algn="l"/>
                <a:tab pos="2373454" algn="l"/>
                <a:tab pos="284814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0004" indent="-241539" defTabSz="4746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91" algn="l"/>
                <a:tab pos="949382" algn="l"/>
                <a:tab pos="1424073" algn="l"/>
                <a:tab pos="1898763" algn="l"/>
                <a:tab pos="2373454" algn="l"/>
                <a:tab pos="284814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3081" indent="-241539" defTabSz="4746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91" algn="l"/>
                <a:tab pos="949382" algn="l"/>
                <a:tab pos="1424073" algn="l"/>
                <a:tab pos="1898763" algn="l"/>
                <a:tab pos="2373454" algn="l"/>
                <a:tab pos="284814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6159" indent="-241539" defTabSz="4746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91" algn="l"/>
                <a:tab pos="949382" algn="l"/>
                <a:tab pos="1424073" algn="l"/>
                <a:tab pos="1898763" algn="l"/>
                <a:tab pos="2373454" algn="l"/>
                <a:tab pos="284814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ABBA1E6-3FC6-456C-8103-90BF5BFE6120}" type="slidenum">
              <a:rPr lang="en-US" altLang="uk-UA">
                <a:solidFill>
                  <a:srgbClr val="595959"/>
                </a:solidFill>
                <a:ea typeface="WenQuanYi Micro Hei" charset="0"/>
              </a:rPr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en-US" altLang="uk-UA">
              <a:solidFill>
                <a:srgbClr val="595959"/>
              </a:solidFill>
              <a:ea typeface="WenQuanYi Micro Hei" charset="0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9738" y="1252538"/>
            <a:ext cx="6008687" cy="33813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0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4EB4-0EC3-4948-93FA-E3B6D55DB9CD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1192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4EB4-0EC3-4948-93FA-E3B6D55DB9C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40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4EB4-0EC3-4948-93FA-E3B6D55DB9CD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4EB4-0EC3-4948-93FA-E3B6D55DB9CD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378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4EB4-0EC3-4948-93FA-E3B6D55DB9CD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57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4EB4-0EC3-4948-93FA-E3B6D55DB9CD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49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4EB4-0EC3-4948-93FA-E3B6D55DB9CD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264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95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958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234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white">
          <a:xfrm>
            <a:off x="8429625" y="0"/>
            <a:ext cx="3762375" cy="6858000"/>
          </a:xfrm>
          <a:custGeom>
            <a:avLst/>
            <a:gdLst>
              <a:gd name="T0" fmla="*/ 0 w 3762978"/>
              <a:gd name="T1" fmla="*/ 0 h 6858000"/>
              <a:gd name="T2" fmla="*/ 3752138 w 3762978"/>
              <a:gd name="T3" fmla="*/ 0 h 6858000"/>
              <a:gd name="T4" fmla="*/ 3752138 w 3762978"/>
              <a:gd name="T5" fmla="*/ 6858000 h 6858000"/>
              <a:gd name="T6" fmla="*/ 337695 w 3762978"/>
              <a:gd name="T7" fmla="*/ 6858000 h 6858000"/>
              <a:gd name="T8" fmla="*/ 1186142 w 3762978"/>
              <a:gd name="T9" fmla="*/ 433705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8145463" y="0"/>
            <a:ext cx="1671637" cy="6858000"/>
          </a:xfrm>
          <a:custGeom>
            <a:avLst/>
            <a:gdLst>
              <a:gd name="T0" fmla="*/ 0 w 1254127"/>
              <a:gd name="T1" fmla="*/ 0 h 6858000"/>
              <a:gd name="T2" fmla="*/ 64394933 w 1254127"/>
              <a:gd name="T3" fmla="*/ 0 h 6858000"/>
              <a:gd name="T4" fmla="*/ 221182088 w 1254127"/>
              <a:gd name="T5" fmla="*/ 4337050 h 6858000"/>
              <a:gd name="T6" fmla="*/ 109191379 w 1254127"/>
              <a:gd name="T7" fmla="*/ 6858000 h 6858000"/>
              <a:gd name="T8" fmla="*/ 45356183 w 1254127"/>
              <a:gd name="T9" fmla="*/ 6858000 h 6858000"/>
              <a:gd name="T10" fmla="*/ 157346941 w 1254127"/>
              <a:gd name="T11" fmla="*/ 4337050 h 6858000"/>
              <a:gd name="T12" fmla="*/ 0 w 1254127"/>
              <a:gd name="T13" fmla="*/ 0 h 6858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5505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B5D40-4F50-4EA1-AF75-F9C1B8B369A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B396E9-2782-4278-9633-8D987D15FDC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03315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white">
          <a:xfrm>
            <a:off x="6540500" y="0"/>
            <a:ext cx="5651500" cy="6858000"/>
          </a:xfrm>
          <a:custGeom>
            <a:avLst/>
            <a:gdLst>
              <a:gd name="T0" fmla="*/ 0 w 4238622"/>
              <a:gd name="T1" fmla="*/ 0 h 6858000"/>
              <a:gd name="T2" fmla="*/ 724810952 w 4238622"/>
              <a:gd name="T3" fmla="*/ 0 h 6858000"/>
              <a:gd name="T4" fmla="*/ 751562023 w 4238622"/>
              <a:gd name="T5" fmla="*/ 0 h 6858000"/>
              <a:gd name="T6" fmla="*/ 751843585 w 4238622"/>
              <a:gd name="T7" fmla="*/ 0 h 6858000"/>
              <a:gd name="T8" fmla="*/ 751843585 w 4238622"/>
              <a:gd name="T9" fmla="*/ 6858000 h 6858000"/>
              <a:gd name="T10" fmla="*/ 751562023 w 4238622"/>
              <a:gd name="T11" fmla="*/ 6858000 h 6858000"/>
              <a:gd name="T12" fmla="*/ 724810952 w 4238622"/>
              <a:gd name="T13" fmla="*/ 6858000 h 6858000"/>
              <a:gd name="T14" fmla="*/ 45054292 w 4238622"/>
              <a:gd name="T15" fmla="*/ 6858000 h 6858000"/>
              <a:gd name="T16" fmla="*/ 158253397 w 4238622"/>
              <a:gd name="T17" fmla="*/ 4337050 h 6858000"/>
              <a:gd name="T18" fmla="*/ 0 w 4238622"/>
              <a:gd name="T19" fmla="*/ 0 h 6858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8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8240896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white">
          <a:xfrm>
            <a:off x="9621838" y="0"/>
            <a:ext cx="2570162" cy="6858000"/>
          </a:xfrm>
          <a:custGeom>
            <a:avLst/>
            <a:gdLst>
              <a:gd name="T0" fmla="*/ 0 w 1927224"/>
              <a:gd name="T1" fmla="*/ 0 h 6858000"/>
              <a:gd name="T2" fmla="*/ 343116454 w 1927224"/>
              <a:gd name="T3" fmla="*/ 0 h 6858000"/>
              <a:gd name="T4" fmla="*/ 343116454 w 1927224"/>
              <a:gd name="T5" fmla="*/ 6858000 h 6858000"/>
              <a:gd name="T6" fmla="*/ 45221303 w 1927224"/>
              <a:gd name="T7" fmla="*/ 6858000 h 6858000"/>
              <a:gd name="T8" fmla="*/ 158839856 w 1927224"/>
              <a:gd name="T9" fmla="*/ 4337050 h 6858000"/>
              <a:gd name="T10" fmla="*/ 0 w 1927224"/>
              <a:gd name="T11" fmla="*/ 0 h 6858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9237663" y="0"/>
            <a:ext cx="167163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9174163" y="0"/>
            <a:ext cx="1460500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874769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6045B-FA7E-478F-9C55-18F7C8119CEE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498E5D-829D-43F5-B296-E30DA249993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96843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AAE21-19CC-4F5D-8FB8-DC6A459318C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1CA01D-05CC-4936-B58D-7802C6776DF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71788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E3296-4953-498A-ACDD-A1DFA9C04639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6990E7-273F-47D6-9975-3ABE2FEEF27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75925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94C442-566C-4D14-A88A-CF7A74DE885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C69F01-C36D-417C-B2EE-643E2F3CDDA0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78449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1498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8CEB0-3CC7-400F-B502-33A5CF3CCDF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18B917-AF58-40D8-8806-279ABD32575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9514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7C299-1C03-4271-9D62-64A9F8A5E0A3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DB8C8-70C5-4AAD-843B-BAE090A28B5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19636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63246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1295400" y="5257800"/>
            <a:ext cx="4572000" cy="5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6324600" y="5257800"/>
            <a:ext cx="4572000" cy="5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1B0A5-32B3-4E62-9EB7-F19A5F7A5E58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F9460B-D7B0-4BB0-9998-AB5D388A3DD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19808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6C569-DF18-4848-AEA3-F6696AB5E2B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8FDC9-FF80-4BB1-93B4-AFE93CCF80C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98246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Rectangle 7"/>
          <p:cNvSpPr/>
          <p:nvPr/>
        </p:nvSpPr>
        <p:spPr>
          <a:xfrm rot="5400000">
            <a:off x="6330950" y="3387725"/>
            <a:ext cx="6858000" cy="82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Rectangle 8"/>
          <p:cNvSpPr/>
          <p:nvPr/>
        </p:nvSpPr>
        <p:spPr>
          <a:xfrm rot="5400000">
            <a:off x="6251575" y="3387725"/>
            <a:ext cx="6858000" cy="82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D14C37-3D95-42AE-8E21-FEAC548CA001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0B38AB-EE8C-4890-A4FD-0564726A0BB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25952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91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31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619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93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BE81A8-27BC-4E09-AD22-49AF71301EB7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0E73C-1973-4BAC-A5AA-8AE89C905B1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595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76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BE81A8-27BC-4E09-AD22-49AF71301EB7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440E73C-1973-4BAC-A5AA-8AE89C905B1F}" type="slidenum">
              <a:rPr lang="uk-UA" smtClean="0"/>
              <a:t>‹№›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26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12192000" cy="82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43038"/>
            <a:ext cx="12192000" cy="82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255588"/>
            <a:ext cx="96012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1828800"/>
            <a:ext cx="960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50" y="6375400"/>
            <a:ext cx="148113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F7ABB-B9C2-4459-B0B9-2CC8D9C0AC8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75400"/>
            <a:ext cx="624363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5400"/>
            <a:ext cx="1371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43EEF-EF03-4988-BB6E-653815BF0C5F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84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docs.google.com/forms/d/e/1FAIpQLSfUQwCKpg828aQ71oMIDACeiv7K342DIzlRYH1bhSn96-RAKg/viewfor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docs.google.com/forms/d/e/1FAIpQLSfUQwCKpg828aQ71oMIDACeiv7K342DIzlRYH1bhSn96-RAKg/viewfor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22" y="447"/>
            <a:ext cx="5447591" cy="685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 flipV="1">
            <a:off x="662453" y="5626370"/>
            <a:ext cx="6101556" cy="4444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50000">
                <a:srgbClr val="0B6095"/>
              </a:gs>
              <a:gs pos="100000">
                <a:srgbClr val="FFFFFF">
                  <a:alpha val="0"/>
                </a:srgbClr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uk-UA">
              <a:latin typeface="Book Antiqua" pitchFamily="16" charset="0"/>
              <a:cs typeface="Arial" charset="0"/>
            </a:endParaRPr>
          </a:p>
        </p:txBody>
      </p:sp>
      <p:pic>
        <p:nvPicPr>
          <p:cNvPr id="9225" name="Picture 10" descr="C:\Users\Admin\Desktop\logo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25" y="447"/>
            <a:ext cx="1813564" cy="181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408" y="2267563"/>
            <a:ext cx="70136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uk-UA" sz="2400" dirty="0"/>
              <a:t>Про зміни до Положення про стажування та підвищення кваліфікації наукових, педагогічних і науково-педагогічних працівників у Державному вищому навчальному закладі «Прикарпатський національний університет  імені Василя Стефаника</a:t>
            </a:r>
            <a:r>
              <a:rPr lang="uk-UA" sz="2400" dirty="0" smtClean="0"/>
              <a:t>»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uk-UA" sz="2400" dirty="0" smtClean="0"/>
              <a:t> </a:t>
            </a:r>
            <a:r>
              <a:rPr lang="uk-UA" sz="2400" dirty="0"/>
              <a:t>та впровадження електронної форми подання документів щодо проходження підвищення кваліфікації для працівників університету</a:t>
            </a:r>
            <a:endParaRPr lang="uk-UA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846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14" y="2208221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460" y="10635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85459" y="1399073"/>
            <a:ext cx="12106539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C00000"/>
                </a:solidFill>
              </a:rPr>
              <a:t>Важливо!</a:t>
            </a:r>
            <a:endParaRPr lang="uk-UA" sz="2400" b="1" dirty="0">
              <a:solidFill>
                <a:srgbClr val="C00000"/>
              </a:solidFill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2000" dirty="0" smtClean="0"/>
              <a:t>Підвищення </a:t>
            </a:r>
            <a:r>
              <a:rPr lang="uk-UA" sz="2000" dirty="0"/>
              <a:t>кваліфікації </a:t>
            </a:r>
            <a:r>
              <a:rPr lang="uk-UA" sz="2000" dirty="0" smtClean="0"/>
              <a:t>потрібно проходити у </a:t>
            </a:r>
            <a:r>
              <a:rPr lang="uk-UA" sz="2000" b="1" dirty="0"/>
              <a:t>суб’єктів</a:t>
            </a:r>
            <a:r>
              <a:rPr lang="uk-UA" sz="2000" dirty="0"/>
              <a:t> підвищення кваліфікації, що </a:t>
            </a:r>
            <a:r>
              <a:rPr lang="uk-UA" sz="2000" b="1" dirty="0"/>
              <a:t>мають ліцензію на підвищення кваліфікації</a:t>
            </a:r>
            <a:r>
              <a:rPr lang="uk-UA" sz="2000" dirty="0"/>
              <a:t> або </a:t>
            </a:r>
            <a:r>
              <a:rPr lang="uk-UA" sz="2000" b="1" dirty="0"/>
              <a:t>провадять освітню діяльність за акредитованою освітньою </a:t>
            </a:r>
            <a:r>
              <a:rPr lang="uk-UA" sz="2000" b="1" dirty="0" smtClean="0"/>
              <a:t>програмою</a:t>
            </a:r>
            <a:r>
              <a:rPr lang="uk-UA" sz="2000" dirty="0"/>
              <a:t> </a:t>
            </a:r>
            <a:r>
              <a:rPr lang="uk-UA" sz="2000" dirty="0" smtClean="0"/>
              <a:t>(у іншому випадку підвищення кваліфікації визнаватиметься як </a:t>
            </a:r>
            <a:r>
              <a:rPr lang="uk-UA" sz="2000" dirty="0" err="1" smtClean="0"/>
              <a:t>інформальна</a:t>
            </a:r>
            <a:r>
              <a:rPr lang="uk-UA" sz="2000" dirty="0" smtClean="0"/>
              <a:t> освіта в обсязі 1 кредиту ЄКТС або 30 год)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uk-UA" sz="2000" dirty="0" smtClean="0"/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2000" dirty="0" smtClean="0"/>
              <a:t>Працівник </a:t>
            </a:r>
            <a:r>
              <a:rPr lang="uk-UA" sz="2000" b="1" dirty="0"/>
              <a:t>протягом одного місяця після завершення підвищення кваліфікації</a:t>
            </a:r>
            <a:r>
              <a:rPr lang="uk-UA" sz="2000" dirty="0"/>
              <a:t> подає до вченої ради закладу освіти </a:t>
            </a:r>
            <a:r>
              <a:rPr lang="uk-UA" sz="2000" b="1" dirty="0"/>
              <a:t>клопотання</a:t>
            </a:r>
            <a:r>
              <a:rPr lang="uk-UA" sz="2000" dirty="0"/>
              <a:t> про визнання результатів підвищення кваліфікації та </a:t>
            </a:r>
            <a:r>
              <a:rPr lang="uk-UA" sz="2000" b="1" dirty="0"/>
              <a:t>документ</a:t>
            </a:r>
            <a:r>
              <a:rPr lang="uk-UA" sz="2000" dirty="0"/>
              <a:t> про проходження підвищення </a:t>
            </a:r>
            <a:r>
              <a:rPr lang="uk-UA" sz="2000" dirty="0" smtClean="0"/>
              <a:t>кваліфікації </a:t>
            </a:r>
            <a:r>
              <a:rPr lang="uk-UA" sz="2000" i="1" dirty="0" smtClean="0"/>
              <a:t>(у вигляді електронного службового подання). </a:t>
            </a:r>
            <a:r>
              <a:rPr lang="uk-UA" sz="2000" dirty="0" smtClean="0"/>
              <a:t>У разі якщо документ, що підтверджує проходження підвищення кваліфікації не надійде своєчасно, то потрібно подати електронне службове подання в НДЧ, де повідомити про закінчення підвищення кваліфікації, і після надходження сертифікату подати службове подання-клопотання про визнання результатів підвищення кваліфікації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uk-UA" sz="2000" dirty="0" smtClean="0"/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2000" dirty="0" smtClean="0"/>
              <a:t>ЗВО України, де науково-педагогічний працівник проходив підвищення кваліфікації (стажування) </a:t>
            </a:r>
            <a:r>
              <a:rPr lang="uk-UA" sz="2000" dirty="0"/>
              <a:t>повинен </a:t>
            </a:r>
            <a:r>
              <a:rPr lang="uk-UA" sz="2000" dirty="0" smtClean="0"/>
              <a:t>оприлюднити відповідну інформацію </a:t>
            </a:r>
            <a:r>
              <a:rPr lang="uk-UA" sz="2000" dirty="0"/>
              <a:t>на веб-сайті суб’єкта підвищення </a:t>
            </a:r>
            <a:r>
              <a:rPr lang="uk-UA" sz="2000" dirty="0" smtClean="0"/>
              <a:t>кваліфікації </a:t>
            </a:r>
            <a:r>
              <a:rPr lang="uk-UA" sz="2000" b="1" dirty="0" smtClean="0"/>
              <a:t>протягом </a:t>
            </a:r>
            <a:r>
              <a:rPr lang="uk-UA" sz="2000" b="1" dirty="0"/>
              <a:t>15 календарних днів після </a:t>
            </a:r>
            <a:r>
              <a:rPr lang="uk-UA" sz="2000" b="1" dirty="0" smtClean="0"/>
              <a:t>видачі документів</a:t>
            </a:r>
            <a:endParaRPr lang="uk-UA" sz="2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2000" dirty="0" smtClean="0"/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uk-UA" sz="2000" dirty="0"/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uk-UA" sz="2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10" descr="C:\Users\Admin\Desktop\logo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4018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4227" y="2216965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460" y="10635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55575" y="1492281"/>
            <a:ext cx="116267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Зміни щодо організації проходження підвищення кваліфікації науково-педагогічними працівниками університету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" name="Picture 10" descr="C:\Users\Admin\Desktop\logo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887" y="2074817"/>
            <a:ext cx="5399613" cy="47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4767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14" y="2208221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460" y="10635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55575" y="1423532"/>
            <a:ext cx="11856170" cy="592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err="1" smtClean="0">
                <a:solidFill>
                  <a:srgbClr val="C00000"/>
                </a:solidFill>
              </a:rPr>
              <a:t>Основні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вимоги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щодо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підвищення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кваліфікації</a:t>
            </a:r>
            <a:r>
              <a:rPr lang="ru-RU" sz="2200" b="1" dirty="0" smtClean="0">
                <a:solidFill>
                  <a:srgbClr val="C00000"/>
                </a:solidFill>
              </a:rPr>
              <a:t> (</a:t>
            </a:r>
            <a:r>
              <a:rPr lang="ru-RU" sz="2200" b="1" dirty="0" err="1" smtClean="0">
                <a:solidFill>
                  <a:srgbClr val="C00000"/>
                </a:solidFill>
              </a:rPr>
              <a:t>стажування</a:t>
            </a:r>
            <a:r>
              <a:rPr lang="ru-RU" sz="2200" b="1" dirty="0" smtClean="0">
                <a:solidFill>
                  <a:srgbClr val="C00000"/>
                </a:solidFill>
              </a:rPr>
              <a:t>) </a:t>
            </a:r>
            <a:r>
              <a:rPr lang="ru-RU" sz="2200" b="1" dirty="0" err="1" smtClean="0">
                <a:solidFill>
                  <a:srgbClr val="C00000"/>
                </a:solidFill>
              </a:rPr>
              <a:t>науково-педагогічних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працівників</a:t>
            </a:r>
            <a:r>
              <a:rPr lang="ru-RU" sz="2200" b="1" dirty="0" smtClean="0">
                <a:solidFill>
                  <a:srgbClr val="C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err="1" smtClean="0">
                <a:solidFill>
                  <a:schemeClr val="accent5">
                    <a:lumMod val="75000"/>
                  </a:schemeClr>
                </a:solidFill>
              </a:rPr>
              <a:t>Нормативні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75000"/>
                  </a:schemeClr>
                </a:solidFill>
              </a:rPr>
              <a:t>документи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</a:rPr>
              <a:t>Порядок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підвищення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кваліфікації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педагогічних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і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науково-педагогічних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працівників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затвердженого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постановою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Кабінету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Міністрів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України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від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21.08.2019 р. № </a:t>
            </a:r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</a:rPr>
              <a:t>800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sz="1700" dirty="0" err="1" smtClean="0">
                <a:solidFill>
                  <a:schemeClr val="accent5">
                    <a:lumMod val="75000"/>
                  </a:schemeClr>
                </a:solidFill>
              </a:rPr>
              <a:t>Положення</a:t>
            </a:r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1700" dirty="0">
                <a:solidFill>
                  <a:schemeClr val="accent5">
                    <a:lumMod val="75000"/>
                  </a:schemeClr>
                </a:solidFill>
              </a:rPr>
              <a:t>про стажування та підвищення кваліфікації наукових, педагогічних і науково-педагогічних працівників у Державному вищому навчальному закладі «Прикарпатський національний університет  імені Василя Стефаника</a:t>
            </a:r>
            <a:r>
              <a:rPr lang="uk-UA" sz="1700" dirty="0" smtClean="0">
                <a:solidFill>
                  <a:schemeClr val="accent5">
                    <a:lumMod val="75000"/>
                  </a:schemeClr>
                </a:solidFill>
              </a:rPr>
              <a:t>» </a:t>
            </a:r>
            <a:r>
              <a:rPr lang="uk-UA" sz="1700" dirty="0">
                <a:solidFill>
                  <a:schemeClr val="accent5">
                    <a:lumMod val="75000"/>
                  </a:schemeClr>
                </a:solidFill>
              </a:rPr>
              <a:t>від </a:t>
            </a:r>
            <a:r>
              <a:rPr lang="uk-UA" sz="1700" dirty="0" smtClean="0">
                <a:solidFill>
                  <a:schemeClr val="accent5">
                    <a:lumMod val="75000"/>
                  </a:schemeClr>
                </a:solidFill>
              </a:rPr>
              <a:t>24 червня 2021 </a:t>
            </a:r>
            <a:r>
              <a:rPr lang="uk-UA" sz="1700" dirty="0">
                <a:solidFill>
                  <a:schemeClr val="accent5">
                    <a:lumMod val="75000"/>
                  </a:schemeClr>
                </a:solidFill>
              </a:rPr>
              <a:t>року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solidFill>
                <a:srgbClr val="C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C00000"/>
                </a:solidFill>
              </a:rPr>
              <a:t>*   *   *</a:t>
            </a:r>
            <a:endParaRPr lang="ru-RU" sz="2200" b="1" dirty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п. 21</a:t>
            </a:r>
            <a:r>
              <a:rPr lang="uk-UA" dirty="0"/>
              <a:t>. Педагогічні та науково-педагогічні працівники закладів вищої та післядипломної освіти підвищують свою кваліфікацію згідно з цим Порядком не рідше одного разу на п’ять років</a:t>
            </a:r>
            <a:r>
              <a:rPr lang="uk-UA" dirty="0" smtClean="0"/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          Результати </a:t>
            </a:r>
            <a:r>
              <a:rPr lang="uk-UA" dirty="0"/>
              <a:t>підвищення кваліфікації враховуються під час </a:t>
            </a:r>
            <a:r>
              <a:rPr lang="uk-UA" dirty="0" smtClean="0"/>
              <a:t>обрання </a:t>
            </a:r>
            <a:r>
              <a:rPr lang="uk-UA" dirty="0"/>
              <a:t>на посаду за конкурсом чи укладення трудового договору з науково-педагогічними працівниками таких закладів.</a:t>
            </a:r>
            <a:endParaRPr lang="uk-UA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п. 23</a:t>
            </a:r>
            <a:r>
              <a:rPr lang="uk-UA" dirty="0"/>
              <a:t>. Обсяг підвищення кваліфікації педагогічних та науково-педагогічних працівників закладів вищої і післядипломної освіти протягом п’яти років не може бути меншим ніж шість кредитів </a:t>
            </a:r>
            <a:r>
              <a:rPr lang="uk-UA" dirty="0" smtClean="0"/>
              <a:t>ЄКТС або 180 год.</a:t>
            </a:r>
            <a:endParaRPr lang="uk-UA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C:\Users\Admin\Desktop\logo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47030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14" y="2208221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460" y="10635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54855" y="1825343"/>
            <a:ext cx="1185617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err="1" smtClean="0">
                <a:solidFill>
                  <a:srgbClr val="C00000"/>
                </a:solidFill>
              </a:rPr>
              <a:t>Підвищення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кваліфікації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науково-педагогічних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працівників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може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здійснюватись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</a:rPr>
              <a:t>в розрізі </a:t>
            </a:r>
            <a:r>
              <a:rPr lang="ru-RU" sz="2200" b="1" dirty="0" smtClean="0">
                <a:solidFill>
                  <a:srgbClr val="C00000"/>
                </a:solidFill>
              </a:rPr>
              <a:t>таких </a:t>
            </a:r>
            <a:r>
              <a:rPr lang="ru-RU" sz="2200" b="1" dirty="0" err="1" smtClean="0">
                <a:solidFill>
                  <a:srgbClr val="C00000"/>
                </a:solidFill>
              </a:rPr>
              <a:t>видів</a:t>
            </a:r>
            <a:r>
              <a:rPr lang="ru-RU" sz="2200" b="1" dirty="0" smtClean="0">
                <a:solidFill>
                  <a:srgbClr val="C00000"/>
                </a:solidFill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 dirty="0">
              <a:solidFill>
                <a:srgbClr val="C00000"/>
              </a:solidFill>
            </a:endParaRP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uk-UA" sz="2400" dirty="0" smtClean="0"/>
              <a:t>планового підвищення кваліфікації (стажування) у ЗВО України;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uk-UA" sz="2400" dirty="0" smtClean="0"/>
              <a:t>міжнародного підвищення кваліфікації (в </a:t>
            </a:r>
            <a:r>
              <a:rPr lang="uk-UA" sz="2400" dirty="0" err="1" smtClean="0"/>
              <a:t>т.ч</a:t>
            </a:r>
            <a:r>
              <a:rPr lang="uk-UA" sz="2400" dirty="0" smtClean="0"/>
              <a:t>. онлайн);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uk-UA" sz="2400" dirty="0" err="1"/>
              <a:t>інформальної</a:t>
            </a:r>
            <a:r>
              <a:rPr lang="uk-UA" sz="2400" dirty="0"/>
              <a:t> освіти (самоосвіти</a:t>
            </a:r>
            <a:r>
              <a:rPr lang="uk-UA" sz="2400" dirty="0" smtClean="0"/>
              <a:t>);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uk-UA" sz="2400" dirty="0" smtClean="0"/>
              <a:t>інші види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arenR"/>
            </a:pPr>
            <a:endParaRPr lang="uk-UA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C:\Users\Admin\Desktop\logo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05439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14" y="2208221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460" y="10635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253375" y="1566481"/>
            <a:ext cx="1185617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C00000"/>
                </a:solidFill>
              </a:rPr>
              <a:t>Оформлення </a:t>
            </a:r>
            <a:r>
              <a:rPr lang="uk-UA" sz="2000" b="1" dirty="0">
                <a:solidFill>
                  <a:srgbClr val="C00000"/>
                </a:solidFill>
              </a:rPr>
              <a:t>результатів підвищення кваліфікації педагогічних і науково-педагогічних </a:t>
            </a:r>
            <a:r>
              <a:rPr lang="uk-UA" sz="2000" b="1" dirty="0" smtClean="0">
                <a:solidFill>
                  <a:srgbClr val="C00000"/>
                </a:solidFill>
              </a:rPr>
              <a:t>працівників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 dirty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C:\Users\Admin\Desktop\logo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51855"/>
              </p:ext>
            </p:extLst>
          </p:nvPr>
        </p:nvGraphicFramePr>
        <p:xfrm>
          <a:off x="319313" y="2324397"/>
          <a:ext cx="11691712" cy="4381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260">
                  <a:extLst>
                    <a:ext uri="{9D8B030D-6E8A-4147-A177-3AD203B41FA5}">
                      <a16:colId xmlns:a16="http://schemas.microsoft.com/office/drawing/2014/main" val="130465260"/>
                    </a:ext>
                  </a:extLst>
                </a:gridCol>
                <a:gridCol w="2026876">
                  <a:extLst>
                    <a:ext uri="{9D8B030D-6E8A-4147-A177-3AD203B41FA5}">
                      <a16:colId xmlns:a16="http://schemas.microsoft.com/office/drawing/2014/main" val="3458933750"/>
                    </a:ext>
                  </a:extLst>
                </a:gridCol>
                <a:gridCol w="3240570">
                  <a:extLst>
                    <a:ext uri="{9D8B030D-6E8A-4147-A177-3AD203B41FA5}">
                      <a16:colId xmlns:a16="http://schemas.microsoft.com/office/drawing/2014/main" val="2845024871"/>
                    </a:ext>
                  </a:extLst>
                </a:gridCol>
                <a:gridCol w="4439006">
                  <a:extLst>
                    <a:ext uri="{9D8B030D-6E8A-4147-A177-3AD203B41FA5}">
                      <a16:colId xmlns:a16="http://schemas.microsoft.com/office/drawing/2014/main" val="98383064"/>
                    </a:ext>
                  </a:extLst>
                </a:gridCol>
              </a:tblGrid>
              <a:tr h="995728">
                <a:tc>
                  <a:txBody>
                    <a:bodyPr/>
                    <a:lstStyle/>
                    <a:p>
                      <a:r>
                        <a:rPr lang="uk-UA" dirty="0" smtClean="0"/>
                        <a:t>Вид підвищення</a:t>
                      </a:r>
                      <a:r>
                        <a:rPr lang="uk-UA" baseline="0" dirty="0" smtClean="0"/>
                        <a:t> кваліфікації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Необхідність визнання на вченій раді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Організація оформлення проходження</a:t>
                      </a:r>
                      <a:r>
                        <a:rPr lang="uk-UA" baseline="0" dirty="0" smtClean="0"/>
                        <a:t> підвищення кваліфікації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Спосіб оформлення проходження підвищення кваліфікації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525116"/>
                  </a:ext>
                </a:extLst>
              </a:tr>
              <a:tr h="3385475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Планове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підвищення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кваліфікації</a:t>
                      </a:r>
                      <a:r>
                        <a:rPr lang="ru-RU" b="1" dirty="0" smtClean="0"/>
                        <a:t> у ЗВО </a:t>
                      </a:r>
                      <a:r>
                        <a:rPr lang="ru-RU" b="1" dirty="0" err="1" smtClean="0"/>
                        <a:t>України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Не потребує визнання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uk-UA" baseline="0" dirty="0" smtClean="0"/>
                        <a:t>Договір між ЗВО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uk-UA" baseline="0" dirty="0" smtClean="0"/>
                        <a:t>Заява (електронна форма)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Витяг-рекомендація з протоколу засідання кафедри</a:t>
                      </a:r>
                      <a:endParaRPr lang="uk-U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baseline="0" dirty="0" smtClean="0"/>
                        <a:t>Для оформлення планового підвищення кваліфікації потрібно слідувати </a:t>
                      </a:r>
                      <a:r>
                        <a:rPr lang="uk-UA" b="1" i="1" baseline="0" dirty="0" smtClean="0"/>
                        <a:t>Інструкції з оформлення проходження підвищення кваліфікації (стажування) науково-педагогічних працівників</a:t>
                      </a:r>
                      <a:r>
                        <a:rPr lang="uk-UA" baseline="0" dirty="0" smtClean="0"/>
                        <a:t> Прикарпатського  національного університету  імені Василя Стефаника </a:t>
                      </a:r>
                      <a:r>
                        <a:rPr lang="en-US" baseline="0" dirty="0" smtClean="0"/>
                        <a:t>https://nauka.pnu.edu.ua/%d1%81%d1%82%d0%b0%d0%b6%d1%83%d0%b2%d0%b0%d0%bd%d0%bd%d1%8f/</a:t>
                      </a:r>
                      <a:endParaRPr lang="uk-UA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98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46874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14" y="2208221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460" y="10635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253375" y="1566481"/>
            <a:ext cx="1185617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C00000"/>
                </a:solidFill>
              </a:rPr>
              <a:t>Оформлення </a:t>
            </a:r>
            <a:r>
              <a:rPr lang="uk-UA" sz="2000" b="1" dirty="0">
                <a:solidFill>
                  <a:srgbClr val="C00000"/>
                </a:solidFill>
              </a:rPr>
              <a:t>результатів підвищення кваліфікації педагогічних і науково-педагогічних </a:t>
            </a:r>
            <a:r>
              <a:rPr lang="uk-UA" sz="2000" b="1" dirty="0" smtClean="0">
                <a:solidFill>
                  <a:srgbClr val="C00000"/>
                </a:solidFill>
              </a:rPr>
              <a:t>працівників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 dirty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C:\Users\Admin\Desktop\logo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98875"/>
              </p:ext>
            </p:extLst>
          </p:nvPr>
        </p:nvGraphicFramePr>
        <p:xfrm>
          <a:off x="319313" y="2324398"/>
          <a:ext cx="11615512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321">
                  <a:extLst>
                    <a:ext uri="{9D8B030D-6E8A-4147-A177-3AD203B41FA5}">
                      <a16:colId xmlns:a16="http://schemas.microsoft.com/office/drawing/2014/main" val="130465260"/>
                    </a:ext>
                  </a:extLst>
                </a:gridCol>
                <a:gridCol w="1766016">
                  <a:extLst>
                    <a:ext uri="{9D8B030D-6E8A-4147-A177-3AD203B41FA5}">
                      <a16:colId xmlns:a16="http://schemas.microsoft.com/office/drawing/2014/main" val="3458933750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2845024871"/>
                    </a:ext>
                  </a:extLst>
                </a:gridCol>
                <a:gridCol w="5391150">
                  <a:extLst>
                    <a:ext uri="{9D8B030D-6E8A-4147-A177-3AD203B41FA5}">
                      <a16:colId xmlns:a16="http://schemas.microsoft.com/office/drawing/2014/main" val="983830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Вид підвищення</a:t>
                      </a:r>
                      <a:r>
                        <a:rPr lang="uk-UA" sz="1600" baseline="0" dirty="0" smtClean="0"/>
                        <a:t> кваліфікації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Необхідність визнання на вченій раді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Організація оформлення проходження</a:t>
                      </a:r>
                      <a:r>
                        <a:rPr lang="uk-UA" sz="1600" baseline="0" dirty="0" smtClean="0"/>
                        <a:t> підвищення кваліфікації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Спосіб оформлення проходження підвищення кваліфікації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52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 err="1" smtClean="0"/>
                        <a:t>Міжнародне</a:t>
                      </a:r>
                      <a:r>
                        <a:rPr lang="ru-RU" sz="1700" b="1" dirty="0" smtClean="0"/>
                        <a:t> </a:t>
                      </a:r>
                      <a:r>
                        <a:rPr lang="ru-RU" sz="1700" b="1" dirty="0" err="1" smtClean="0"/>
                        <a:t>підвищення</a:t>
                      </a:r>
                      <a:r>
                        <a:rPr lang="ru-RU" sz="1700" b="1" dirty="0" smtClean="0"/>
                        <a:t> </a:t>
                      </a:r>
                      <a:r>
                        <a:rPr lang="ru-RU" sz="1700" b="1" dirty="0" err="1" smtClean="0"/>
                        <a:t>кваліфікації</a:t>
                      </a:r>
                      <a:r>
                        <a:rPr lang="ru-RU" sz="1700" b="1" dirty="0" smtClean="0"/>
                        <a:t> (в </a:t>
                      </a:r>
                      <a:r>
                        <a:rPr lang="ru-RU" sz="1700" b="1" dirty="0" err="1" smtClean="0"/>
                        <a:t>т.ч</a:t>
                      </a:r>
                      <a:r>
                        <a:rPr lang="ru-RU" sz="1700" b="1" dirty="0" smtClean="0"/>
                        <a:t>. онлайн) в</a:t>
                      </a:r>
                      <a:r>
                        <a:rPr lang="ru-RU" sz="1700" b="1" baseline="0" dirty="0" smtClean="0"/>
                        <a:t> </a:t>
                      </a:r>
                      <a:r>
                        <a:rPr lang="ru-RU" sz="1700" b="1" baseline="0" dirty="0" err="1" smtClean="0"/>
                        <a:t>іноземному</a:t>
                      </a:r>
                      <a:r>
                        <a:rPr lang="ru-RU" sz="1700" b="1" baseline="0" dirty="0" smtClean="0"/>
                        <a:t> </a:t>
                      </a:r>
                      <a:r>
                        <a:rPr lang="ru-RU" sz="1700" b="1" baseline="0" dirty="0" err="1" smtClean="0"/>
                        <a:t>університеті</a:t>
                      </a:r>
                      <a:endParaRPr lang="uk-UA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 smtClean="0"/>
                        <a:t>Потребує визнання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 smtClean="0"/>
                        <a:t>(у кількості годин, зазначених у сертифікаті)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uk-UA" sz="1700" dirty="0" smtClean="0"/>
                        <a:t>Сертифікат,</a:t>
                      </a:r>
                      <a:r>
                        <a:rPr lang="uk-UA" sz="1700" baseline="0" dirty="0" smtClean="0"/>
                        <a:t> довідка (з усіма реквізитами)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uk-UA" sz="1700" baseline="0" dirty="0" smtClean="0"/>
                        <a:t>Витяг з вченої ради факультету про визнання</a:t>
                      </a:r>
                      <a:endParaRPr lang="uk-UA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визнання результатів підвищення кваліфікації на Вченій раді університету потрібно подати електронне службове подання (сайт університету </a:t>
                      </a:r>
                      <a:r>
                        <a:rPr lang="en-US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https://pnu.edu.ua/</a:t>
                      </a:r>
                      <a:r>
                        <a:rPr lang="uk-UA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закладка «Університет»/ «Електронна форма службового подання» </a:t>
                      </a:r>
                      <a:r>
                        <a:rPr lang="en-US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https://docs.google.com/forms/d/e/1FAIpQLSfUQwCKpg828aQ71oMIDACeiv7K342DIzlRYH1bhSn96-RAKg/viewform</a:t>
                      </a:r>
                      <a:r>
                        <a:rPr lang="uk-UA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 До електронного службового подання слід прикріпити витяг з вченої ради факультету про визнання та сертифікат</a:t>
                      </a:r>
                      <a:endParaRPr lang="uk-UA" sz="17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580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928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14" y="2208221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460" y="10635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253375" y="1566481"/>
            <a:ext cx="1185617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C00000"/>
                </a:solidFill>
              </a:rPr>
              <a:t>Оформлення </a:t>
            </a:r>
            <a:r>
              <a:rPr lang="uk-UA" b="1" dirty="0">
                <a:solidFill>
                  <a:srgbClr val="C00000"/>
                </a:solidFill>
              </a:rPr>
              <a:t>результатів підвищення кваліфікації педагогічних і науково-педагогічних </a:t>
            </a:r>
            <a:r>
              <a:rPr lang="uk-UA" b="1" dirty="0" smtClean="0">
                <a:solidFill>
                  <a:srgbClr val="C00000"/>
                </a:solidFill>
              </a:rPr>
              <a:t>працівників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C:\Users\Admin\Desktop\logo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604520"/>
              </p:ext>
            </p:extLst>
          </p:nvPr>
        </p:nvGraphicFramePr>
        <p:xfrm>
          <a:off x="319313" y="1958109"/>
          <a:ext cx="1167266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926">
                  <a:extLst>
                    <a:ext uri="{9D8B030D-6E8A-4147-A177-3AD203B41FA5}">
                      <a16:colId xmlns:a16="http://schemas.microsoft.com/office/drawing/2014/main" val="130465260"/>
                    </a:ext>
                  </a:extLst>
                </a:gridCol>
                <a:gridCol w="1962232">
                  <a:extLst>
                    <a:ext uri="{9D8B030D-6E8A-4147-A177-3AD203B41FA5}">
                      <a16:colId xmlns:a16="http://schemas.microsoft.com/office/drawing/2014/main" val="3458933750"/>
                    </a:ext>
                  </a:extLst>
                </a:gridCol>
                <a:gridCol w="2734379">
                  <a:extLst>
                    <a:ext uri="{9D8B030D-6E8A-4147-A177-3AD203B41FA5}">
                      <a16:colId xmlns:a16="http://schemas.microsoft.com/office/drawing/2014/main" val="2845024871"/>
                    </a:ext>
                  </a:extLst>
                </a:gridCol>
                <a:gridCol w="5191125">
                  <a:extLst>
                    <a:ext uri="{9D8B030D-6E8A-4147-A177-3AD203B41FA5}">
                      <a16:colId xmlns:a16="http://schemas.microsoft.com/office/drawing/2014/main" val="983830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Вид підвищення</a:t>
                      </a:r>
                      <a:r>
                        <a:rPr lang="uk-UA" sz="1600" baseline="0" dirty="0" smtClean="0"/>
                        <a:t> кваліфікації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Необхідність визнання на вченій раді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Організація оформлення проходження</a:t>
                      </a:r>
                      <a:r>
                        <a:rPr lang="uk-UA" sz="1600" baseline="0" dirty="0" smtClean="0"/>
                        <a:t> підвищення кваліфікації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Спосіб оформлення проходження підвищення кваліфікації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52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Інформальна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baseline="0" dirty="0" err="1" smtClean="0"/>
                        <a:t>освіта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uk-UA" b="1" dirty="0" smtClean="0"/>
                        <a:t>(самоосвіта)</a:t>
                      </a:r>
                    </a:p>
                    <a:p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Потребує визнання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(1 кредит ЄКТС або 30 год)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uk-UA" dirty="0" smtClean="0"/>
                        <a:t>Сертифікат,</a:t>
                      </a:r>
                      <a:r>
                        <a:rPr lang="uk-UA" baseline="0" dirty="0" smtClean="0"/>
                        <a:t> довідка (з усіма реквізитами)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uk-UA" baseline="0" dirty="0" smtClean="0"/>
                        <a:t>Витяг з вченої ради факультету про визнання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dirty="0" smtClean="0"/>
                        <a:t>Для визнання результатів підвищення кваліфікації на Вченій раді університету потрібно</a:t>
                      </a:r>
                      <a:r>
                        <a:rPr lang="uk-UA" baseline="0" dirty="0" smtClean="0"/>
                        <a:t> подати електронне службове подання (сайт університету </a:t>
                      </a:r>
                      <a:r>
                        <a:rPr lang="en-US" baseline="0" dirty="0" smtClean="0"/>
                        <a:t>https://pnu.edu.ua/</a:t>
                      </a:r>
                      <a:r>
                        <a:rPr lang="uk-UA" baseline="0" dirty="0" smtClean="0"/>
                        <a:t> закладка «Університет»/ «Електронна форма службового подання» 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hlinkClick r:id="rId4"/>
                        </a:rPr>
                        <a:t>https://docs.google.com/forms/d/e/1FAIpQLSfUQwCKpg828aQ71oMIDACeiv7K342DIzlRYH1bhSn96-RAKg/viewform</a:t>
                      </a:r>
                      <a:r>
                        <a:rPr lang="uk-UA" baseline="0" dirty="0" smtClean="0"/>
                        <a:t>). До електронного службового подання слід прикріпити витяг з вченої ради факультету про визнання та сертифікат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580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55067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14" y="2208221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28360" y="-2707224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253375" y="1566481"/>
            <a:ext cx="1185617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C00000"/>
                </a:solidFill>
              </a:rPr>
              <a:t>Зміни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відповідно</a:t>
            </a:r>
            <a:r>
              <a:rPr lang="ru-RU" sz="2400" b="1" dirty="0" smtClean="0">
                <a:solidFill>
                  <a:srgbClr val="C00000"/>
                </a:solidFill>
              </a:rPr>
              <a:t> до Постанови </a:t>
            </a:r>
            <a:r>
              <a:rPr lang="ru-RU" sz="2400" b="1" dirty="0" err="1" smtClean="0">
                <a:solidFill>
                  <a:srgbClr val="C00000"/>
                </a:solidFill>
              </a:rPr>
              <a:t>Кабміну</a:t>
            </a:r>
            <a:r>
              <a:rPr lang="ru-RU" sz="2400" b="1" dirty="0" smtClean="0">
                <a:solidFill>
                  <a:srgbClr val="C00000"/>
                </a:solidFill>
              </a:rPr>
              <a:t> № 800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/>
              <a:t>      п. 25. Педагогічний </a:t>
            </a:r>
            <a:r>
              <a:rPr lang="uk-UA" sz="2000" dirty="0"/>
              <a:t>або науково-педагогічний працівник </a:t>
            </a:r>
            <a:r>
              <a:rPr lang="uk-UA" sz="2000" b="1" dirty="0"/>
              <a:t>протягом одного місяця після завершення підвищення кваліфікації</a:t>
            </a:r>
            <a:r>
              <a:rPr lang="uk-UA" sz="2000" dirty="0"/>
              <a:t> подає до </a:t>
            </a:r>
            <a:r>
              <a:rPr lang="uk-UA" sz="2000" dirty="0" smtClean="0"/>
              <a:t>вченої </a:t>
            </a:r>
            <a:r>
              <a:rPr lang="uk-UA" sz="2000" dirty="0"/>
              <a:t>ради закладу освіти клопотання про визнання результатів підвищення кваліфікації та документ про проходження підвищення кваліфікації</a:t>
            </a:r>
            <a:r>
              <a:rPr lang="uk-UA" sz="2000" dirty="0" smtClean="0"/>
              <a:t>.</a:t>
            </a:r>
          </a:p>
          <a:p>
            <a:pPr indent="3619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/>
              <a:t>Клопотання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місяця</a:t>
            </a:r>
            <a:r>
              <a:rPr lang="ru-RU" sz="2000" dirty="0"/>
              <a:t> з дня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подання</a:t>
            </a:r>
            <a:r>
              <a:rPr lang="ru-RU" sz="2000" dirty="0"/>
              <a:t> </a:t>
            </a:r>
            <a:r>
              <a:rPr lang="ru-RU" sz="2000" dirty="0" err="1"/>
              <a:t>розглядається</a:t>
            </a:r>
            <a:r>
              <a:rPr lang="ru-RU" sz="2000" dirty="0"/>
              <a:t> на </a:t>
            </a:r>
            <a:r>
              <a:rPr lang="ru-RU" sz="2000" dirty="0" err="1"/>
              <a:t>засіданні</a:t>
            </a:r>
            <a:r>
              <a:rPr lang="ru-RU" sz="2000" dirty="0"/>
              <a:t> </a:t>
            </a:r>
            <a:r>
              <a:rPr lang="ru-RU" sz="2000" dirty="0" err="1" smtClean="0"/>
              <a:t>вченої</a:t>
            </a:r>
            <a:r>
              <a:rPr lang="ru-RU" sz="2000" dirty="0" smtClean="0"/>
              <a:t> </a:t>
            </a:r>
            <a:r>
              <a:rPr lang="ru-RU" sz="2000" dirty="0"/>
              <a:t>ради закладу </a:t>
            </a:r>
            <a:r>
              <a:rPr lang="ru-RU" sz="2000" dirty="0" err="1"/>
              <a:t>освіти</a:t>
            </a:r>
            <a:r>
              <a:rPr lang="ru-RU" sz="2000" dirty="0"/>
              <a:t>. </a:t>
            </a:r>
            <a:r>
              <a:rPr lang="ru-RU" sz="2000" dirty="0" err="1"/>
              <a:t>Вчена</a:t>
            </a:r>
            <a:r>
              <a:rPr lang="ru-RU" sz="2000" dirty="0"/>
              <a:t> рада закладу </a:t>
            </a:r>
            <a:r>
              <a:rPr lang="ru-RU" sz="2000" dirty="0" err="1"/>
              <a:t>вищої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доручити</a:t>
            </a:r>
            <a:r>
              <a:rPr lang="ru-RU" sz="2000" dirty="0"/>
              <a:t> </a:t>
            </a:r>
            <a:r>
              <a:rPr lang="ru-RU" sz="2000" dirty="0" err="1"/>
              <a:t>розгляд</a:t>
            </a:r>
            <a:r>
              <a:rPr lang="ru-RU" sz="2000" dirty="0"/>
              <a:t> таких </a:t>
            </a:r>
            <a:r>
              <a:rPr lang="ru-RU" sz="2000" dirty="0" err="1"/>
              <a:t>питань</a:t>
            </a:r>
            <a:r>
              <a:rPr lang="ru-RU" sz="2000" dirty="0"/>
              <a:t> </a:t>
            </a:r>
            <a:r>
              <a:rPr lang="ru-RU" sz="2000" dirty="0" err="1"/>
              <a:t>педагогічним</a:t>
            </a:r>
            <a:r>
              <a:rPr lang="ru-RU" sz="2000" dirty="0"/>
              <a:t> (</a:t>
            </a:r>
            <a:r>
              <a:rPr lang="ru-RU" sz="2000" dirty="0" err="1"/>
              <a:t>вченим</a:t>
            </a:r>
            <a:r>
              <a:rPr lang="ru-RU" sz="2000" dirty="0"/>
              <a:t>) радам </a:t>
            </a:r>
            <a:r>
              <a:rPr lang="ru-RU" sz="2000" dirty="0" err="1"/>
              <a:t>структурних</a:t>
            </a:r>
            <a:r>
              <a:rPr lang="ru-RU" sz="2000" dirty="0"/>
              <a:t> </a:t>
            </a:r>
            <a:r>
              <a:rPr lang="ru-RU" sz="2000" dirty="0" err="1" smtClean="0"/>
              <a:t>підрозділів</a:t>
            </a:r>
            <a:r>
              <a:rPr lang="ru-RU" sz="2000" dirty="0" smtClean="0"/>
              <a:t> </a:t>
            </a:r>
            <a:r>
              <a:rPr lang="uk-UA" sz="2000" i="1" dirty="0"/>
              <a:t>(Постанова № 800) </a:t>
            </a:r>
            <a:endParaRPr lang="ru-RU" sz="2000" i="1" dirty="0" smtClean="0"/>
          </a:p>
          <a:p>
            <a:pPr indent="3619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indent="3619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C00000"/>
                </a:solidFill>
              </a:rPr>
              <a:t>Зміни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до </a:t>
            </a:r>
            <a:r>
              <a:rPr lang="ru-RU" sz="2000" b="1" dirty="0" err="1" smtClean="0">
                <a:solidFill>
                  <a:srgbClr val="C00000"/>
                </a:solidFill>
              </a:rPr>
              <a:t>внутрішнього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Положення</a:t>
            </a:r>
            <a:endParaRPr lang="ru-RU" sz="2000" b="1" dirty="0">
              <a:solidFill>
                <a:srgbClr val="C00000"/>
              </a:solidFill>
            </a:endParaRPr>
          </a:p>
          <a:p>
            <a:pPr indent="3619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п. 3.1.</a:t>
            </a:r>
            <a:r>
              <a:rPr lang="ru-RU" sz="2000" dirty="0"/>
              <a:t>  </a:t>
            </a:r>
            <a:r>
              <a:rPr lang="ru-RU" sz="2000" dirty="0" err="1"/>
              <a:t>Результати</a:t>
            </a:r>
            <a:r>
              <a:rPr lang="ru-RU" sz="2000" dirty="0"/>
              <a:t> </a:t>
            </a:r>
            <a:r>
              <a:rPr lang="ru-RU" sz="2000" dirty="0" err="1"/>
              <a:t>проходження</a:t>
            </a:r>
            <a:r>
              <a:rPr lang="ru-RU" sz="2000" dirty="0"/>
              <a:t> </a:t>
            </a:r>
            <a:r>
              <a:rPr lang="ru-RU" sz="2000" dirty="0" err="1"/>
              <a:t>стажування</a:t>
            </a:r>
            <a:r>
              <a:rPr lang="ru-RU" sz="2000" dirty="0"/>
              <a:t>,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кваліфікації</a:t>
            </a:r>
            <a:r>
              <a:rPr lang="ru-RU" sz="2000" dirty="0"/>
              <a:t> в </a:t>
            </a:r>
            <a:r>
              <a:rPr lang="ru-RU" sz="2000" dirty="0" err="1"/>
              <a:t>нерезидентів</a:t>
            </a:r>
            <a:r>
              <a:rPr lang="ru-RU" sz="2000" dirty="0"/>
              <a:t> </a:t>
            </a:r>
            <a:r>
              <a:rPr lang="ru-RU" sz="2000" dirty="0" err="1"/>
              <a:t>розглядаються</a:t>
            </a:r>
            <a:r>
              <a:rPr lang="ru-RU" sz="2000" dirty="0"/>
              <a:t> </a:t>
            </a:r>
            <a:r>
              <a:rPr lang="ru-RU" sz="2000" dirty="0" err="1"/>
              <a:t>вченою</a:t>
            </a:r>
            <a:r>
              <a:rPr lang="ru-RU" sz="2000" dirty="0"/>
              <a:t> </a:t>
            </a:r>
            <a:r>
              <a:rPr lang="ru-RU" sz="2000" dirty="0" smtClean="0"/>
              <a:t>радою </a:t>
            </a:r>
            <a:r>
              <a:rPr lang="ru-RU" sz="2000" dirty="0" err="1"/>
              <a:t>навчально-наукових</a:t>
            </a:r>
            <a:r>
              <a:rPr lang="ru-RU" sz="2000" dirty="0"/>
              <a:t> </a:t>
            </a:r>
            <a:r>
              <a:rPr lang="ru-RU" sz="2000" dirty="0" err="1"/>
              <a:t>інститутів</a:t>
            </a:r>
            <a:r>
              <a:rPr lang="ru-RU" sz="2000" dirty="0"/>
              <a:t>, </a:t>
            </a:r>
            <a:r>
              <a:rPr lang="ru-RU" sz="2000" dirty="0" err="1"/>
              <a:t>факультетів</a:t>
            </a:r>
            <a:r>
              <a:rPr lang="ru-RU" sz="2000" dirty="0"/>
              <a:t>, до складу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входять</a:t>
            </a:r>
            <a:r>
              <a:rPr lang="ru-RU" sz="2000" dirty="0"/>
              <a:t> </a:t>
            </a:r>
            <a:r>
              <a:rPr lang="ru-RU" sz="2000" dirty="0" err="1"/>
              <a:t>кафедри</a:t>
            </a:r>
            <a:r>
              <a:rPr lang="ru-RU" sz="2000" dirty="0"/>
              <a:t>, </a:t>
            </a:r>
            <a:r>
              <a:rPr lang="ru-RU" sz="2000" dirty="0" err="1"/>
              <a:t>Працівники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проходять</a:t>
            </a:r>
            <a:r>
              <a:rPr lang="ru-RU" sz="2000" dirty="0"/>
              <a:t> </a:t>
            </a:r>
            <a:r>
              <a:rPr lang="ru-RU" sz="2000" dirty="0" err="1"/>
              <a:t>стажування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кваліфікації</a:t>
            </a:r>
            <a:r>
              <a:rPr lang="ru-RU" sz="2000" dirty="0"/>
              <a:t> </a:t>
            </a:r>
            <a:r>
              <a:rPr lang="ru-RU" sz="2000" dirty="0" err="1"/>
              <a:t>заслуховує</a:t>
            </a:r>
            <a:r>
              <a:rPr lang="ru-RU" sz="2000" dirty="0"/>
              <a:t> </a:t>
            </a:r>
            <a:r>
              <a:rPr lang="ru-RU" sz="2000" dirty="0" err="1"/>
              <a:t>педагогічного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науково-педагогічного</a:t>
            </a:r>
            <a:r>
              <a:rPr lang="ru-RU" sz="2000" dirty="0"/>
              <a:t> </a:t>
            </a:r>
            <a:r>
              <a:rPr lang="ru-RU" sz="2000" dirty="0" err="1"/>
              <a:t>працівника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кваліфікації</a:t>
            </a:r>
            <a:r>
              <a:rPr lang="ru-RU" sz="2000" dirty="0"/>
              <a:t>, </a:t>
            </a:r>
            <a:r>
              <a:rPr lang="ru-RU" sz="2000" dirty="0" err="1"/>
              <a:t>результатів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кваліфікації</a:t>
            </a:r>
            <a:r>
              <a:rPr lang="ru-RU" sz="2000" dirty="0"/>
              <a:t>, </a:t>
            </a:r>
            <a:r>
              <a:rPr lang="ru-RU" sz="2000" dirty="0" err="1"/>
              <a:t>дотримання</a:t>
            </a:r>
            <a:r>
              <a:rPr lang="ru-RU" sz="2000" dirty="0"/>
              <a:t> </a:t>
            </a:r>
            <a:r>
              <a:rPr lang="ru-RU" sz="2000" dirty="0" err="1"/>
              <a:t>суб'єктами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кваліфікації</a:t>
            </a:r>
            <a:r>
              <a:rPr lang="ru-RU" sz="2000" dirty="0"/>
              <a:t> умов договору та </a:t>
            </a:r>
            <a:r>
              <a:rPr lang="ru-RU" sz="2000" dirty="0" err="1"/>
              <a:t>передає</a:t>
            </a:r>
            <a:r>
              <a:rPr lang="ru-RU" sz="2000" dirty="0"/>
              <a:t> </a:t>
            </a:r>
            <a:r>
              <a:rPr lang="ru-RU" sz="2000" dirty="0" err="1"/>
              <a:t>рекомендацію</a:t>
            </a:r>
            <a:r>
              <a:rPr lang="ru-RU" sz="2000" dirty="0"/>
              <a:t> про </a:t>
            </a:r>
            <a:r>
              <a:rPr lang="ru-RU" sz="2000" dirty="0" err="1"/>
              <a:t>визнання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кваліфікації</a:t>
            </a:r>
            <a:r>
              <a:rPr lang="ru-RU" sz="2000" dirty="0"/>
              <a:t> </a:t>
            </a:r>
            <a:r>
              <a:rPr lang="ru-RU" sz="2000" dirty="0" err="1"/>
              <a:t>вченій</a:t>
            </a:r>
            <a:r>
              <a:rPr lang="ru-RU" sz="2000" dirty="0"/>
              <a:t> </a:t>
            </a:r>
            <a:r>
              <a:rPr lang="ru-RU" sz="2000" dirty="0" err="1"/>
              <a:t>раді</a:t>
            </a:r>
            <a:r>
              <a:rPr lang="ru-RU" sz="2000" dirty="0"/>
              <a:t> </a:t>
            </a:r>
            <a:r>
              <a:rPr lang="ru-RU" sz="2000" dirty="0" err="1"/>
              <a:t>університету</a:t>
            </a:r>
            <a:r>
              <a:rPr lang="ru-RU" sz="2000" dirty="0"/>
              <a:t>.</a:t>
            </a:r>
            <a:endParaRPr lang="ru-RU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C:\Users\Admin\Desktop\logo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534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14" y="2208221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460" y="10635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67915" y="1560292"/>
            <a:ext cx="1185617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19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solidFill>
                  <a:srgbClr val="C00000"/>
                </a:solidFill>
              </a:rPr>
              <a:t>Зміни</a:t>
            </a:r>
            <a:r>
              <a:rPr lang="ru-RU" sz="2400" b="1" dirty="0">
                <a:solidFill>
                  <a:srgbClr val="C00000"/>
                </a:solidFill>
              </a:rPr>
              <a:t> до </a:t>
            </a:r>
            <a:r>
              <a:rPr lang="ru-RU" sz="2400" b="1" dirty="0" err="1">
                <a:solidFill>
                  <a:srgbClr val="C00000"/>
                </a:solidFill>
              </a:rPr>
              <a:t>внутрішнього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Положення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      4.7</a:t>
            </a:r>
            <a:r>
              <a:rPr lang="uk-UA" dirty="0"/>
              <a:t>. У документі про підвищення кваліфікації повинні бути зазначені: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714375" algn="l"/>
              </a:tabLst>
            </a:pPr>
            <a:r>
              <a:rPr lang="uk-UA" dirty="0"/>
              <a:t>˗	повне найменування суб’єкта підвищення кваліфікації (для юридичних осіб) або прізвище, ім’я та по батькові (у разі наявності) фізичної особи, яка надає освітні послуги з підвищення кваліфікації педагогічним та/або науково-педагогічним працівникам (для фізичних осіб, у тому числі фізичних осіб – підприємців);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uk-UA" dirty="0"/>
              <a:t>˗	тема (напрям, найменування), обсяг (тривалість) підвищення кваліфікації у годинах та/або кредитах ЄКТС;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uk-UA" dirty="0"/>
              <a:t>˗	прізвище, ім’я та по батькові (у разі наявності) особи, яка підвищила кваліфікацію;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uk-UA" dirty="0"/>
              <a:t>˗	опис досягнутих результатів навчання;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uk-UA" dirty="0"/>
              <a:t>˗	дата видачі та обліковий запис документа;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uk-UA" dirty="0"/>
              <a:t>˗	найменування посади (у разі наявності), прізвище, ініціали особи, яка підписала документ від імені суб’єкта підвищення кваліфікації та її підпис.</a:t>
            </a:r>
          </a:p>
          <a:p>
            <a:pPr indent="3619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/>
              <a:t>Документи про підвищення кваліфікації (сертифікати, свідоцтва тощо), що були видані за результатами проходження підвищення кваліфікації у суб’єктів підвищення кваліфікації – нерезидентів України, можуть містити іншу інформацію, ніж визначено цим пунктом, та потребують визнання </a:t>
            </a:r>
            <a:r>
              <a:rPr lang="uk-UA" dirty="0" smtClean="0"/>
              <a:t>вченою </a:t>
            </a:r>
            <a:r>
              <a:rPr lang="uk-UA" dirty="0"/>
              <a:t>радою </a:t>
            </a:r>
            <a:r>
              <a:rPr lang="uk-UA" dirty="0" smtClean="0"/>
              <a:t>університету </a:t>
            </a:r>
            <a:r>
              <a:rPr lang="uk-UA" dirty="0"/>
              <a:t>згідно з цим Положенням.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uk-UA" dirty="0"/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uk-UA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10" descr="C:\Users\Admin\Desktop\logo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26888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14" y="2208221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460" y="10635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67915" y="1728039"/>
            <a:ext cx="1185617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19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solidFill>
                  <a:srgbClr val="C00000"/>
                </a:solidFill>
              </a:rPr>
              <a:t>Зміни</a:t>
            </a:r>
            <a:r>
              <a:rPr lang="ru-RU" sz="2400" b="1" dirty="0">
                <a:solidFill>
                  <a:srgbClr val="C00000"/>
                </a:solidFill>
              </a:rPr>
              <a:t> до </a:t>
            </a:r>
            <a:r>
              <a:rPr lang="ru-RU" sz="2400" b="1" dirty="0" err="1">
                <a:solidFill>
                  <a:srgbClr val="C00000"/>
                </a:solidFill>
              </a:rPr>
              <a:t>внутрішнього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Положення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indent="36195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      4.7. За </a:t>
            </a:r>
            <a:r>
              <a:rPr lang="uk-UA" dirty="0"/>
              <a:t>результатами проходження підвищення кваліфікації педагогічним та науково-педагогічним працівникам видається документ про підвищення кваліфікації, технічний опис, дизайн, спосіб виготовлення, порядок видачі та обліку якого визначається відповідним суб’єктом підвищення кваліфікації.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pPr indent="3619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/>
              <a:t>Перелік </a:t>
            </a:r>
            <a:r>
              <a:rPr lang="uk-UA" b="1" dirty="0"/>
              <a:t>виданих документів про підвищення кваліфікації оприлюднюється на веб-сайті суб’єкта підвищення кваліфікації протягом 15 календарних днів</a:t>
            </a:r>
            <a:r>
              <a:rPr lang="uk-UA" dirty="0"/>
              <a:t> після їх видачі та містить таку інформацію: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/>
              <a:t>˗	прізвище та ініціали педагогічного або науково-педагогічного працівника, який пройшов підвищення кваліфікації;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/>
              <a:t>˗	форму, вид, тему (напрям, найменування) підвищення кваліфікації та його обсяг (тривалість) в годинах або кредитах ЄКТС;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/>
              <a:t>˗	дату видачі та обліковий запис документа про підвищення кваліфікації.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uk-UA" dirty="0"/>
          </a:p>
        </p:txBody>
      </p:sp>
      <p:pic>
        <p:nvPicPr>
          <p:cNvPr id="11" name="Picture 10" descr="C:\Users\Admin\Desktop\logo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94028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Ретро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S103431374">
  <a:themeElements>
    <a:clrScheme name="Другая 2">
      <a:dk1>
        <a:srgbClr val="0B2673"/>
      </a:dk1>
      <a:lt1>
        <a:sysClr val="window" lastClr="FFFFFF"/>
      </a:lt1>
      <a:dk2>
        <a:srgbClr val="000000"/>
      </a:dk2>
      <a:lt2>
        <a:srgbClr val="F2F2F2"/>
      </a:lt2>
      <a:accent1>
        <a:srgbClr val="0B6095"/>
      </a:accent1>
      <a:accent2>
        <a:srgbClr val="D7AC0F"/>
      </a:accent2>
      <a:accent3>
        <a:srgbClr val="EFC119"/>
      </a:accent3>
      <a:accent4>
        <a:srgbClr val="969890"/>
      </a:accent4>
      <a:accent5>
        <a:srgbClr val="0B6095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.potx" id="{FE35DD5A-B687-4161-B4D9-35484B75A379}" vid="{5DB76398-B2EF-4269-B3B2-C0E4C29F355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5702</TotalTime>
  <Words>817</Words>
  <Application>Microsoft Office PowerPoint</Application>
  <PresentationFormat>Широкий екран</PresentationFormat>
  <Paragraphs>265</Paragraphs>
  <Slides>11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11</vt:i4>
      </vt:variant>
    </vt:vector>
  </HeadingPairs>
  <TitlesOfParts>
    <vt:vector size="21" baseType="lpstr">
      <vt:lpstr>Adobe Fan Heiti Std B</vt:lpstr>
      <vt:lpstr>Arial</vt:lpstr>
      <vt:lpstr>Book Antiqua</vt:lpstr>
      <vt:lpstr>Calibri</vt:lpstr>
      <vt:lpstr>Calibri Light</vt:lpstr>
      <vt:lpstr>Tahoma</vt:lpstr>
      <vt:lpstr>Times New Roman</vt:lpstr>
      <vt:lpstr>WenQuanYi Micro Hei</vt:lpstr>
      <vt:lpstr>Ретро</vt:lpstr>
      <vt:lpstr>TS103431374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результати участі студентів у студентських олімпіадах, творчих конкурсах, спортивних змаганнях</dc:title>
  <dc:creator>User</dc:creator>
  <cp:lastModifiedBy>HP</cp:lastModifiedBy>
  <cp:revision>266</cp:revision>
  <cp:lastPrinted>2020-05-24T08:31:28Z</cp:lastPrinted>
  <dcterms:created xsi:type="dcterms:W3CDTF">2019-09-22T10:36:12Z</dcterms:created>
  <dcterms:modified xsi:type="dcterms:W3CDTF">2021-10-05T18:55:04Z</dcterms:modified>
</cp:coreProperties>
</file>