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75" r:id="rId2"/>
  </p:sldMasterIdLst>
  <p:notesMasterIdLst>
    <p:notesMasterId r:id="rId11"/>
  </p:notesMasterIdLst>
  <p:sldIdLst>
    <p:sldId id="266" r:id="rId3"/>
    <p:sldId id="271" r:id="rId4"/>
    <p:sldId id="280" r:id="rId5"/>
    <p:sldId id="294" r:id="rId6"/>
    <p:sldId id="260" r:id="rId7"/>
    <p:sldId id="285" r:id="rId8"/>
    <p:sldId id="262" r:id="rId9"/>
    <p:sldId id="295" r:id="rId10"/>
  </p:sldIdLst>
  <p:sldSz cx="9144000" cy="6858000" type="screen4x3"/>
  <p:notesSz cx="9874250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9D9D9"/>
    <a:srgbClr val="FAC090"/>
    <a:srgbClr val="D8E3C4"/>
    <a:srgbClr val="4F6228"/>
    <a:srgbClr val="48A70A"/>
    <a:srgbClr val="663300"/>
    <a:srgbClr val="969696"/>
    <a:srgbClr val="187B0B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38" autoAdjust="0"/>
  </p:normalViewPr>
  <p:slideViewPr>
    <p:cSldViewPr>
      <p:cViewPr varScale="1">
        <p:scale>
          <a:sx n="105" d="100"/>
          <a:sy n="105" d="100"/>
        </p:scale>
        <p:origin x="118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lya\&#1055;&#1088;&#1077;&#1079;&#1077;&#1085;&#1090;&#1072;&#1094;&#1110;&#1111;%20&#1087;&#1088;&#1086;%20&#1050;&#1086;&#1084;&#1087;&#1072;&#1085;&#1110;&#1102;_&#1072;&#1085;&#1075;\191106_New%20Sheaholders_structu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Olya\Supervisory%20Board_2020\SB_July%202020\200217_200207_TOP20_&#1087;&#1088;&#1077;&#1084;&#1080;&#1080;_Last_PreLast_2019Q4(20200207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2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4176781609555"/>
          <c:y val="0.27183297600503015"/>
          <c:w val="0.44161075216994666"/>
          <c:h val="0.6671141149801321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0A-4395-9516-6094DEEF7B26}"/>
              </c:ext>
            </c:extLst>
          </c:dPt>
          <c:dPt>
            <c:idx val="1"/>
            <c:bubble3D val="0"/>
            <c:spPr>
              <a:solidFill>
                <a:srgbClr val="48A70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0A-4395-9516-6094DEEF7B2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uk-UA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0A-4395-9516-6094DEEF7B26}"/>
                </c:ext>
              </c:extLst>
            </c:dLbl>
            <c:dLbl>
              <c:idx val="1"/>
              <c:layout>
                <c:manualLayout>
                  <c:x val="5.5555555555556061E-3"/>
                  <c:y val="-0.171296296296296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uk-UA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0A-4395-9516-6094DEEF7B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'[191106_New Sheaholders_structure.xlsx]Лист2'!$C$3:$C$4</c:f>
              <c:strCache>
                <c:ptCount val="2"/>
                <c:pt idx="0">
                  <c:v>Other </c:v>
                </c:pt>
                <c:pt idx="1">
                  <c:v>FFH Ukraine Holdings</c:v>
                </c:pt>
              </c:strCache>
            </c:strRef>
          </c:cat>
          <c:val>
            <c:numRef>
              <c:f>'[191106_New Sheaholders_structure.xlsx]Лист2'!$D$3:$D$4</c:f>
              <c:numCache>
                <c:formatCode>0.00%</c:formatCode>
                <c:ptCount val="2"/>
                <c:pt idx="0">
                  <c:v>3.3999999999999586E-3</c:v>
                </c:pt>
                <c:pt idx="1">
                  <c:v>0.99660000000000004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0A-4395-9516-6094DEEF7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0327194849651383E-2"/>
          <c:y val="6.8987783370325795E-2"/>
          <c:w val="0.86530197547034304"/>
          <c:h val="0.69728141992284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Лист1!$AI$84</c:f>
              <c:strCache>
                <c:ptCount val="1"/>
                <c:pt idx="0">
                  <c:v>1Q 2020 </c:v>
                </c:pt>
              </c:strCache>
            </c:strRef>
          </c:tx>
          <c:spPr>
            <a:solidFill>
              <a:srgbClr val="187B0B"/>
            </a:solidFill>
            <a:ln w="25400">
              <a:noFill/>
            </a:ln>
          </c:spPr>
          <c:invertIfNegative val="0"/>
          <c:cat>
            <c:strRef>
              <c:f>Лист1!$AH$85:$AH$97</c:f>
              <c:strCache>
                <c:ptCount val="13"/>
                <c:pt idx="0">
                  <c:v>FF Group </c:v>
                </c:pt>
                <c:pt idx="1">
                  <c:v>VIG Group </c:v>
                </c:pt>
                <c:pt idx="2">
                  <c:v>Uniqa</c:v>
                </c:pt>
                <c:pt idx="3">
                  <c:v>TAS</c:v>
                </c:pt>
                <c:pt idx="4">
                  <c:v>Ingo</c:v>
                </c:pt>
                <c:pt idx="5">
                  <c:v>PZU </c:v>
                </c:pt>
                <c:pt idx="6">
                  <c:v>Arsenal </c:v>
                </c:pt>
                <c:pt idx="7">
                  <c:v>Alfa</c:v>
                </c:pt>
                <c:pt idx="8">
                  <c:v>Providna</c:v>
                </c:pt>
                <c:pt idx="9">
                  <c:v>Vuso</c:v>
                </c:pt>
                <c:pt idx="10">
                  <c:v>Oranta</c:v>
                </c:pt>
                <c:pt idx="11">
                  <c:v>UPSK</c:v>
                </c:pt>
                <c:pt idx="12">
                  <c:v>ASKA</c:v>
                </c:pt>
              </c:strCache>
            </c:strRef>
          </c:cat>
          <c:val>
            <c:numRef>
              <c:f>Лист1!$AI$85:$AI$97</c:f>
              <c:numCache>
                <c:formatCode>#,##0</c:formatCode>
                <c:ptCount val="13"/>
                <c:pt idx="0">
                  <c:v>914</c:v>
                </c:pt>
                <c:pt idx="1">
                  <c:v>659</c:v>
                </c:pt>
                <c:pt idx="2">
                  <c:v>646</c:v>
                </c:pt>
                <c:pt idx="3">
                  <c:v>478</c:v>
                </c:pt>
                <c:pt idx="4">
                  <c:v>410</c:v>
                </c:pt>
                <c:pt idx="5">
                  <c:v>362</c:v>
                </c:pt>
                <c:pt idx="6">
                  <c:v>338</c:v>
                </c:pt>
                <c:pt idx="7">
                  <c:v>289</c:v>
                </c:pt>
                <c:pt idx="8">
                  <c:v>247</c:v>
                </c:pt>
                <c:pt idx="9">
                  <c:v>244</c:v>
                </c:pt>
                <c:pt idx="10">
                  <c:v>218</c:v>
                </c:pt>
                <c:pt idx="11">
                  <c:v>178</c:v>
                </c:pt>
                <c:pt idx="12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27-40D2-B305-D1E742094BF2}"/>
            </c:ext>
          </c:extLst>
        </c:ser>
        <c:ser>
          <c:idx val="1"/>
          <c:order val="1"/>
          <c:tx>
            <c:strRef>
              <c:f>Лист1!$AJ$84</c:f>
              <c:strCache>
                <c:ptCount val="1"/>
                <c:pt idx="0">
                  <c:v>1Q 2019 </c:v>
                </c:pt>
              </c:strCache>
            </c:strRef>
          </c:tx>
          <c:spPr>
            <a:solidFill>
              <a:srgbClr val="A6A6A6"/>
            </a:solidFill>
            <a:ln w="12700">
              <a:noFill/>
              <a:prstDash val="solid"/>
            </a:ln>
          </c:spPr>
          <c:invertIfNegative val="0"/>
          <c:cat>
            <c:strRef>
              <c:f>Лист1!$AH$85:$AH$97</c:f>
              <c:strCache>
                <c:ptCount val="13"/>
                <c:pt idx="0">
                  <c:v>FF Group </c:v>
                </c:pt>
                <c:pt idx="1">
                  <c:v>VIG Group </c:v>
                </c:pt>
                <c:pt idx="2">
                  <c:v>Uniqa</c:v>
                </c:pt>
                <c:pt idx="3">
                  <c:v>TAS</c:v>
                </c:pt>
                <c:pt idx="4">
                  <c:v>Ingo</c:v>
                </c:pt>
                <c:pt idx="5">
                  <c:v>PZU </c:v>
                </c:pt>
                <c:pt idx="6">
                  <c:v>Arsenal </c:v>
                </c:pt>
                <c:pt idx="7">
                  <c:v>Alfa</c:v>
                </c:pt>
                <c:pt idx="8">
                  <c:v>Providna</c:v>
                </c:pt>
                <c:pt idx="9">
                  <c:v>Vuso</c:v>
                </c:pt>
                <c:pt idx="10">
                  <c:v>Oranta</c:v>
                </c:pt>
                <c:pt idx="11">
                  <c:v>UPSK</c:v>
                </c:pt>
                <c:pt idx="12">
                  <c:v>ASKA</c:v>
                </c:pt>
              </c:strCache>
            </c:strRef>
          </c:cat>
          <c:val>
            <c:numRef>
              <c:f>Лист1!$AJ$85:$AJ$97</c:f>
              <c:numCache>
                <c:formatCode>#,##0</c:formatCode>
                <c:ptCount val="13"/>
                <c:pt idx="0">
                  <c:v>864</c:v>
                </c:pt>
                <c:pt idx="1">
                  <c:v>649</c:v>
                </c:pt>
                <c:pt idx="2">
                  <c:v>553</c:v>
                </c:pt>
                <c:pt idx="3">
                  <c:v>398</c:v>
                </c:pt>
                <c:pt idx="4">
                  <c:v>344</c:v>
                </c:pt>
                <c:pt idx="5">
                  <c:v>402</c:v>
                </c:pt>
                <c:pt idx="6">
                  <c:v>590</c:v>
                </c:pt>
                <c:pt idx="7">
                  <c:v>262</c:v>
                </c:pt>
                <c:pt idx="8">
                  <c:v>234</c:v>
                </c:pt>
                <c:pt idx="9">
                  <c:v>198</c:v>
                </c:pt>
                <c:pt idx="10">
                  <c:v>197</c:v>
                </c:pt>
                <c:pt idx="11">
                  <c:v>156</c:v>
                </c:pt>
                <c:pt idx="12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27-40D2-B305-D1E742094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177216"/>
        <c:axId val="54879936"/>
      </c:barChart>
      <c:lineChart>
        <c:grouping val="standard"/>
        <c:varyColors val="0"/>
        <c:ser>
          <c:idx val="3"/>
          <c:order val="2"/>
          <c:tx>
            <c:strRef>
              <c:f>Лист1!$AK$84</c:f>
              <c:strCache>
                <c:ptCount val="1"/>
                <c:pt idx="0">
                  <c:v>Growth 1Q 2020/1Q 2019</c:v>
                </c:pt>
              </c:strCache>
            </c:strRef>
          </c:tx>
          <c:spPr>
            <a:ln w="25400">
              <a:solidFill>
                <a:srgbClr val="9999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9999FF"/>
              </a:solidFill>
              <a:ln>
                <a:solidFill>
                  <a:srgbClr val="9999FF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4699967191171932E-2"/>
                  <c:y val="-6.13971941966104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27-40D2-B305-D1E742094BF2}"/>
                </c:ext>
              </c:extLst>
            </c:dLbl>
            <c:dLbl>
              <c:idx val="1"/>
              <c:layout>
                <c:manualLayout>
                  <c:x val="-3.2483979392534668E-2"/>
                  <c:y val="-6.49427265300446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27-40D2-B305-D1E742094BF2}"/>
                </c:ext>
              </c:extLst>
            </c:dLbl>
            <c:dLbl>
              <c:idx val="2"/>
              <c:layout>
                <c:manualLayout>
                  <c:x val="-2.6396600016796765E-2"/>
                  <c:y val="-5.6237264515116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27-40D2-B305-D1E742094BF2}"/>
                </c:ext>
              </c:extLst>
            </c:dLbl>
            <c:dLbl>
              <c:idx val="3"/>
              <c:layout>
                <c:manualLayout>
                  <c:x val="-2.535223674757299E-2"/>
                  <c:y val="-5.95790095774452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27-40D2-B305-D1E742094BF2}"/>
                </c:ext>
              </c:extLst>
            </c:dLbl>
            <c:dLbl>
              <c:idx val="4"/>
              <c:layout>
                <c:manualLayout>
                  <c:x val="-2.2932773018228225E-2"/>
                  <c:y val="-5.51852044984443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127-40D2-B305-D1E742094BF2}"/>
                </c:ext>
              </c:extLst>
            </c:dLbl>
            <c:dLbl>
              <c:idx val="5"/>
              <c:layout>
                <c:manualLayout>
                  <c:x val="-2.0513309288883595E-2"/>
                  <c:y val="-5.2712798317428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27-40D2-B305-D1E742094BF2}"/>
                </c:ext>
              </c:extLst>
            </c:dLbl>
            <c:dLbl>
              <c:idx val="6"/>
              <c:layout>
                <c:manualLayout>
                  <c:x val="-3.0014693830396372E-2"/>
                  <c:y val="-6.3540004519302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127-40D2-B305-D1E742094BF2}"/>
                </c:ext>
              </c:extLst>
            </c:dLbl>
            <c:dLbl>
              <c:idx val="7"/>
              <c:layout>
                <c:manualLayout>
                  <c:x val="-2.3816934544818993E-2"/>
                  <c:y val="-7.31387019508262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127-40D2-B305-D1E742094BF2}"/>
                </c:ext>
              </c:extLst>
            </c:dLbl>
            <c:dLbl>
              <c:idx val="8"/>
              <c:layout>
                <c:manualLayout>
                  <c:x val="-3.021917996151444E-2"/>
                  <c:y val="-5.8446055170256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127-40D2-B305-D1E742094BF2}"/>
                </c:ext>
              </c:extLst>
            </c:dLbl>
            <c:dLbl>
              <c:idx val="9"/>
              <c:layout>
                <c:manualLayout>
                  <c:x val="-3.3301704162220287E-2"/>
                  <c:y val="-5.06488634894635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127-40D2-B305-D1E742094BF2}"/>
                </c:ext>
              </c:extLst>
            </c:dLbl>
            <c:dLbl>
              <c:idx val="10"/>
              <c:layout>
                <c:manualLayout>
                  <c:x val="-3.4352216884567008E-2"/>
                  <c:y val="-4.41946015095687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127-40D2-B305-D1E742094BF2}"/>
                </c:ext>
              </c:extLst>
            </c:dLbl>
            <c:dLbl>
              <c:idx val="11"/>
              <c:layout>
                <c:manualLayout>
                  <c:x val="-2.6074228159769654E-2"/>
                  <c:y val="-5.30594509449936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127-40D2-B305-D1E742094BF2}"/>
                </c:ext>
              </c:extLst>
            </c:dLbl>
            <c:dLbl>
              <c:idx val="12"/>
              <c:layout>
                <c:manualLayout>
                  <c:x val="-2.4479268276396546E-2"/>
                  <c:y val="-6.441222743568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127-40D2-B305-D1E742094BF2}"/>
                </c:ext>
              </c:extLst>
            </c:dLbl>
            <c:dLbl>
              <c:idx val="13"/>
              <c:layout>
                <c:manualLayout>
                  <c:x val="-2.2355161690523397E-2"/>
                  <c:y val="-7.02573412187875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127-40D2-B305-D1E742094BF2}"/>
                </c:ext>
              </c:extLst>
            </c:dLbl>
            <c:dLbl>
              <c:idx val="14"/>
              <c:layout>
                <c:manualLayout>
                  <c:x val="-2.663124402750143E-2"/>
                  <c:y val="-5.73636625847732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127-40D2-B305-D1E742094BF2}"/>
                </c:ext>
              </c:extLst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Лист1!$AH$85:$AH$97</c:f>
              <c:strCache>
                <c:ptCount val="13"/>
                <c:pt idx="0">
                  <c:v>FF Group </c:v>
                </c:pt>
                <c:pt idx="1">
                  <c:v>VIG Group </c:v>
                </c:pt>
                <c:pt idx="2">
                  <c:v>Uniqa</c:v>
                </c:pt>
                <c:pt idx="3">
                  <c:v>TAS</c:v>
                </c:pt>
                <c:pt idx="4">
                  <c:v>Ingo</c:v>
                </c:pt>
                <c:pt idx="5">
                  <c:v>PZU </c:v>
                </c:pt>
                <c:pt idx="6">
                  <c:v>Arsenal </c:v>
                </c:pt>
                <c:pt idx="7">
                  <c:v>Alfa</c:v>
                </c:pt>
                <c:pt idx="8">
                  <c:v>Providna</c:v>
                </c:pt>
                <c:pt idx="9">
                  <c:v>Vuso</c:v>
                </c:pt>
                <c:pt idx="10">
                  <c:v>Oranta</c:v>
                </c:pt>
                <c:pt idx="11">
                  <c:v>UPSK</c:v>
                </c:pt>
                <c:pt idx="12">
                  <c:v>ASKA</c:v>
                </c:pt>
              </c:strCache>
            </c:strRef>
          </c:cat>
          <c:val>
            <c:numRef>
              <c:f>Лист1!$AK$85:$AK$97</c:f>
              <c:numCache>
                <c:formatCode>0%</c:formatCode>
                <c:ptCount val="13"/>
                <c:pt idx="0">
                  <c:v>5.7870370370370461E-2</c:v>
                </c:pt>
                <c:pt idx="1">
                  <c:v>1.5408320493066174E-2</c:v>
                </c:pt>
                <c:pt idx="2">
                  <c:v>0.16817359855334546</c:v>
                </c:pt>
                <c:pt idx="3">
                  <c:v>0.20100502512562812</c:v>
                </c:pt>
                <c:pt idx="4">
                  <c:v>0.19186046511627897</c:v>
                </c:pt>
                <c:pt idx="5">
                  <c:v>-9.9502487562189046E-2</c:v>
                </c:pt>
                <c:pt idx="6">
                  <c:v>-0.42711864406779665</c:v>
                </c:pt>
                <c:pt idx="7">
                  <c:v>0.10305343511450382</c:v>
                </c:pt>
                <c:pt idx="8">
                  <c:v>5.555555555555558E-2</c:v>
                </c:pt>
                <c:pt idx="9">
                  <c:v>0.23232323232323226</c:v>
                </c:pt>
                <c:pt idx="10">
                  <c:v>0.10659898477157359</c:v>
                </c:pt>
                <c:pt idx="11">
                  <c:v>0.14102564102564097</c:v>
                </c:pt>
                <c:pt idx="12">
                  <c:v>-0.21951219512195119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7127-40D2-B305-D1E742094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178752"/>
        <c:axId val="54880512"/>
      </c:lineChart>
      <c:catAx>
        <c:axId val="5517721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162000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uk-UA"/>
          </a:p>
        </c:txPr>
        <c:crossAx val="54879936"/>
        <c:crosses val="autoZero"/>
        <c:auto val="1"/>
        <c:lblAlgn val="ctr"/>
        <c:lblOffset val="100"/>
        <c:tickMarkSkip val="1"/>
        <c:noMultiLvlLbl val="0"/>
      </c:catAx>
      <c:valAx>
        <c:axId val="54879936"/>
        <c:scaling>
          <c:orientation val="minMax"/>
        </c:scaling>
        <c:delete val="0"/>
        <c:axPos val="l"/>
        <c:numFmt formatCode="#,##0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uk-UA"/>
          </a:p>
        </c:txPr>
        <c:crossAx val="55177216"/>
        <c:crosses val="autoZero"/>
        <c:crossBetween val="between"/>
      </c:valAx>
      <c:catAx>
        <c:axId val="55178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4880512"/>
        <c:crosses val="autoZero"/>
        <c:auto val="0"/>
        <c:lblAlgn val="ctr"/>
        <c:lblOffset val="100"/>
        <c:noMultiLvlLbl val="0"/>
      </c:catAx>
      <c:valAx>
        <c:axId val="54880512"/>
        <c:scaling>
          <c:orientation val="minMax"/>
          <c:min val="-8"/>
        </c:scaling>
        <c:delete val="0"/>
        <c:axPos val="r"/>
        <c:numFmt formatCode="0%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uk-UA"/>
          </a:p>
        </c:txPr>
        <c:crossAx val="55178752"/>
        <c:crosses val="max"/>
        <c:crossBetween val="between"/>
      </c:valAx>
      <c:spPr>
        <a:solidFill>
          <a:srgbClr val="FFFFFF"/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1.7062782843107381E-2"/>
          <c:y val="0.92408051286322157"/>
          <c:w val="0.89699798394765873"/>
          <c:h val="7.591944812208206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/>
    </a:solidFill>
    <a:ln w="9525">
      <a:noFill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uk-UA" sz="1000"/>
              <a:t>Кількість нових хворих</a:t>
            </a:r>
            <a:r>
              <a:rPr lang="x-none" sz="1000"/>
              <a:t>, щотижнева статистика</a:t>
            </a:r>
            <a:endParaRPr lang="uk-UA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Лист2!$C$141</c:f>
              <c:strCache>
                <c:ptCount val="1"/>
                <c:pt idx="0">
                  <c:v>Кількість нових хворих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Лист2!$A$142:$B$159</c:f>
              <c:multiLvlStrCache>
                <c:ptCount val="18"/>
                <c:lvl>
                  <c:pt idx="0">
                    <c:v>2 тиждень</c:v>
                  </c:pt>
                  <c:pt idx="1">
                    <c:v>3 тиждень</c:v>
                  </c:pt>
                  <c:pt idx="2">
                    <c:v>1 тиждень</c:v>
                  </c:pt>
                  <c:pt idx="3">
                    <c:v>2 тиждень</c:v>
                  </c:pt>
                  <c:pt idx="4">
                    <c:v>3 тиждень</c:v>
                  </c:pt>
                  <c:pt idx="5">
                    <c:v>4 тиждень</c:v>
                  </c:pt>
                  <c:pt idx="6">
                    <c:v>1 тиждень</c:v>
                  </c:pt>
                  <c:pt idx="7">
                    <c:v>2 тиждень</c:v>
                  </c:pt>
                  <c:pt idx="8">
                    <c:v>3 тиждень</c:v>
                  </c:pt>
                  <c:pt idx="9">
                    <c:v>4 тиждень</c:v>
                  </c:pt>
                  <c:pt idx="10">
                    <c:v>1 тиждень</c:v>
                  </c:pt>
                  <c:pt idx="11">
                    <c:v>2 тиждень</c:v>
                  </c:pt>
                  <c:pt idx="12">
                    <c:v>3 тиждень</c:v>
                  </c:pt>
                  <c:pt idx="13">
                    <c:v>4 тиждень</c:v>
                  </c:pt>
                  <c:pt idx="14">
                    <c:v>1 тиждень</c:v>
                  </c:pt>
                  <c:pt idx="15">
                    <c:v>2 тиждень</c:v>
                  </c:pt>
                  <c:pt idx="16">
                    <c:v>3 тиждень</c:v>
                  </c:pt>
                  <c:pt idx="17">
                    <c:v>4 тиждень</c:v>
                  </c:pt>
                </c:lvl>
                <c:lvl>
                  <c:pt idx="0">
                    <c:v>Березень</c:v>
                  </c:pt>
                  <c:pt idx="2">
                    <c:v>Квітень</c:v>
                  </c:pt>
                  <c:pt idx="6">
                    <c:v>Травень</c:v>
                  </c:pt>
                  <c:pt idx="10">
                    <c:v>Червень</c:v>
                  </c:pt>
                  <c:pt idx="14">
                    <c:v>Липень</c:v>
                  </c:pt>
                </c:lvl>
              </c:multiLvlStrCache>
            </c:multiLvlStrRef>
          </c:cat>
          <c:val>
            <c:numRef>
              <c:f>Лист2!$C$142:$C$159</c:f>
              <c:numCache>
                <c:formatCode>General</c:formatCode>
                <c:ptCount val="18"/>
                <c:pt idx="0">
                  <c:v>62</c:v>
                </c:pt>
                <c:pt idx="1">
                  <c:v>402</c:v>
                </c:pt>
                <c:pt idx="2">
                  <c:v>995</c:v>
                </c:pt>
                <c:pt idx="3">
                  <c:v>2269</c:v>
                </c:pt>
                <c:pt idx="4">
                  <c:v>3009</c:v>
                </c:pt>
                <c:pt idx="5">
                  <c:v>3236</c:v>
                </c:pt>
                <c:pt idx="6">
                  <c:v>3285</c:v>
                </c:pt>
                <c:pt idx="7">
                  <c:v>3156</c:v>
                </c:pt>
                <c:pt idx="8">
                  <c:v>2859</c:v>
                </c:pt>
                <c:pt idx="9">
                  <c:v>2656</c:v>
                </c:pt>
                <c:pt idx="10">
                  <c:v>3030</c:v>
                </c:pt>
                <c:pt idx="11">
                  <c:v>3659</c:v>
                </c:pt>
                <c:pt idx="12">
                  <c:v>4993</c:v>
                </c:pt>
                <c:pt idx="13">
                  <c:v>5945</c:v>
                </c:pt>
                <c:pt idx="14">
                  <c:v>5879</c:v>
                </c:pt>
                <c:pt idx="15">
                  <c:v>5337</c:v>
                </c:pt>
                <c:pt idx="16">
                  <c:v>5231</c:v>
                </c:pt>
                <c:pt idx="17">
                  <c:v>5396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D5-4093-A5E5-7DA3DEBE3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619072"/>
        <c:axId val="39799040"/>
      </c:barChart>
      <c:catAx>
        <c:axId val="5561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uk-UA"/>
          </a:p>
        </c:txPr>
        <c:crossAx val="39799040"/>
        <c:crosses val="autoZero"/>
        <c:auto val="1"/>
        <c:lblAlgn val="ctr"/>
        <c:lblOffset val="100"/>
        <c:noMultiLvlLbl val="0"/>
      </c:catAx>
      <c:valAx>
        <c:axId val="3979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uk-UA"/>
          </a:p>
        </c:txPr>
        <c:crossAx val="5561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Verdana" panose="020B0604030504040204" pitchFamily="34" charset="0"/>
          <a:ea typeface="Verdana" panose="020B0604030504040204" pitchFamily="34" charset="0"/>
        </a:defRPr>
      </a:pPr>
      <a:endParaRPr lang="uk-UA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9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uk-UA" sz="900" b="1" dirty="0"/>
              <a:t>Розподіл</a:t>
            </a:r>
            <a:r>
              <a:rPr lang="uk-UA" sz="900" b="1" baseline="0" dirty="0"/>
              <a:t> хворих на </a:t>
            </a:r>
            <a:r>
              <a:rPr lang="en-US" sz="900" b="1" baseline="0" dirty="0"/>
              <a:t>COVID-19 </a:t>
            </a:r>
            <a:r>
              <a:rPr lang="uk-UA" sz="900" b="1" baseline="0" dirty="0"/>
              <a:t>за віком</a:t>
            </a:r>
            <a:endParaRPr lang="uk-UA" sz="900" b="1" dirty="0"/>
          </a:p>
        </c:rich>
      </c:tx>
      <c:layout>
        <c:manualLayout>
          <c:xMode val="edge"/>
          <c:yMode val="edge"/>
          <c:x val="0.12908067542213883"/>
          <c:y val="3.27198364008179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9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0.20248358964510299"/>
          <c:y val="0.11919198750462941"/>
          <c:w val="0.53973300241784972"/>
          <c:h val="0.70595752218089303"/>
        </c:manualLayout>
      </c:layout>
      <c:pieChart>
        <c:varyColors val="1"/>
        <c:ser>
          <c:idx val="0"/>
          <c:order val="0"/>
          <c:tx>
            <c:strRef>
              <c:f>Лист2!$C$178</c:f>
              <c:strCache>
                <c:ptCount val="1"/>
                <c:pt idx="0">
                  <c:v>Вік хворих</c:v>
                </c:pt>
              </c:strCache>
            </c:strRef>
          </c:tx>
          <c:dPt>
            <c:idx val="0"/>
            <c:bubble3D val="0"/>
            <c:spPr>
              <a:solidFill>
                <a:srgbClr val="D9D9D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B8-450B-9C13-A305683D0537}"/>
              </c:ext>
            </c:extLst>
          </c:dPt>
          <c:dPt>
            <c:idx val="1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8-450B-9C13-A305683D0537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8-450B-9C13-A305683D0537}"/>
              </c:ext>
            </c:extLst>
          </c:dPt>
          <c:dPt>
            <c:idx val="3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8-450B-9C13-A305683D0537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8-450B-9C13-A305683D0537}"/>
              </c:ext>
            </c:extLst>
          </c:dPt>
          <c:dLbls>
            <c:dLbl>
              <c:idx val="1"/>
              <c:layout>
                <c:manualLayout>
                  <c:x val="-4.3560468757042363E-3"/>
                  <c:y val="2.2167778875906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B8-450B-9C13-A305683D0537}"/>
                </c:ext>
              </c:extLst>
            </c:dLbl>
            <c:dLbl>
              <c:idx val="2"/>
              <c:layout>
                <c:manualLayout>
                  <c:x val="-4.2679149089583854E-2"/>
                  <c:y val="-5.8024832062925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B8-450B-9C13-A305683D0537}"/>
                </c:ext>
              </c:extLst>
            </c:dLbl>
            <c:dLbl>
              <c:idx val="3"/>
              <c:layout>
                <c:manualLayout>
                  <c:x val="5.6753931593485192E-2"/>
                  <c:y val="6.2305972929343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84580406172196"/>
                      <c:h val="0.169101024207774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CB8-450B-9C13-A305683D0537}"/>
                </c:ext>
              </c:extLst>
            </c:dLbl>
            <c:dLbl>
              <c:idx val="4"/>
              <c:layout>
                <c:manualLayout>
                  <c:x val="-3.7468059104543941E-2"/>
                  <c:y val="0.124230376136250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CB8-450B-9C13-A305683D05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Лист2!$A$179:$A$183</c:f>
              <c:strCache>
                <c:ptCount val="5"/>
                <c:pt idx="0">
                  <c:v>До 30 років</c:v>
                </c:pt>
                <c:pt idx="1">
                  <c:v>31 - 40 років</c:v>
                </c:pt>
                <c:pt idx="2">
                  <c:v>41 - 50 років</c:v>
                </c:pt>
                <c:pt idx="3">
                  <c:v>51 - 60 років</c:v>
                </c:pt>
                <c:pt idx="4">
                  <c:v>Понад 60 років</c:v>
                </c:pt>
              </c:strCache>
            </c:strRef>
          </c:cat>
          <c:val>
            <c:numRef>
              <c:f>Лист2!$C$179:$C$183</c:f>
              <c:numCache>
                <c:formatCode>0.00%</c:formatCode>
                <c:ptCount val="5"/>
                <c:pt idx="0">
                  <c:v>0.12</c:v>
                </c:pt>
                <c:pt idx="1">
                  <c:v>0.20399999999999999</c:v>
                </c:pt>
                <c:pt idx="2">
                  <c:v>0.224</c:v>
                </c:pt>
                <c:pt idx="3">
                  <c:v>0.21299999999999999</c:v>
                </c:pt>
                <c:pt idx="4">
                  <c:v>0.13500000000000001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CB8-450B-9C13-A305683D05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384807433779963E-2"/>
          <c:y val="0.85376100993510784"/>
          <c:w val="0.9739921112112393"/>
          <c:h val="0.121699112764278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800">
          <a:latin typeface="Verdana" panose="020B0604030504040204" pitchFamily="34" charset="0"/>
          <a:ea typeface="Verdana" panose="020B0604030504040204" pitchFamily="34" charset="0"/>
        </a:defRPr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6.7231300541074637E-2"/>
          <c:y val="3.18775253214598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0.17229068241469817"/>
          <c:y val="0.10126603966170895"/>
          <c:w val="0.41366141732283462"/>
          <c:h val="0.68943569553805772"/>
        </c:manualLayout>
      </c:layout>
      <c:pieChart>
        <c:varyColors val="1"/>
        <c:ser>
          <c:idx val="0"/>
          <c:order val="0"/>
          <c:tx>
            <c:strRef>
              <c:f>Лист2!$B$178</c:f>
              <c:strCache>
                <c:ptCount val="1"/>
                <c:pt idx="0">
                  <c:v>Вік педагогічних працівників в Україні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FB-4207-9CDC-361A70DC6576}"/>
              </c:ext>
            </c:extLst>
          </c:dPt>
          <c:dPt>
            <c:idx val="1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FB-4207-9CDC-361A70DC657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AFB-4207-9CDC-361A70DC6576}"/>
              </c:ext>
            </c:extLst>
          </c:dPt>
          <c:dPt>
            <c:idx val="3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AFB-4207-9CDC-361A70DC6576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AFB-4207-9CDC-361A70DC657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Лист2!$A$179:$A$183</c:f>
              <c:strCache>
                <c:ptCount val="5"/>
                <c:pt idx="0">
                  <c:v>До 30 років</c:v>
                </c:pt>
                <c:pt idx="1">
                  <c:v>31 - 40 років</c:v>
                </c:pt>
                <c:pt idx="2">
                  <c:v>41 - 50 років</c:v>
                </c:pt>
                <c:pt idx="3">
                  <c:v>51 - 60 років</c:v>
                </c:pt>
                <c:pt idx="4">
                  <c:v>Понад 60 років</c:v>
                </c:pt>
              </c:strCache>
            </c:strRef>
          </c:cat>
          <c:val>
            <c:numRef>
              <c:f>Лист2!$B$179:$B$183</c:f>
              <c:numCache>
                <c:formatCode>0.00%</c:formatCode>
                <c:ptCount val="5"/>
                <c:pt idx="0">
                  <c:v>0.155</c:v>
                </c:pt>
                <c:pt idx="1">
                  <c:v>0.214</c:v>
                </c:pt>
                <c:pt idx="2">
                  <c:v>0.27900000000000003</c:v>
                </c:pt>
                <c:pt idx="3">
                  <c:v>0.22800000000000001</c:v>
                </c:pt>
                <c:pt idx="4">
                  <c:v>0.124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AFB-4207-9CDC-361A70DC657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38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9716142650816571E-2"/>
          <c:y val="0.81147731128241962"/>
          <c:w val="0.66067075880457726"/>
          <c:h val="0.15846043381175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734902451273013"/>
          <c:y val="0.11671104570880531"/>
          <c:w val="0.52462687062414959"/>
          <c:h val="0.76275595367892091"/>
        </c:manualLayout>
      </c:layout>
      <c:doughnutChart>
        <c:varyColors val="1"/>
        <c:ser>
          <c:idx val="0"/>
          <c:order val="0"/>
          <c:tx>
            <c:strRef>
              <c:f>Лист1!$B$14</c:f>
              <c:strCache>
                <c:ptCount val="1"/>
                <c:pt idx="0">
                  <c:v>1H 2020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rgbClr val="187B0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E8-4EA3-8E46-AE6031FF45B2}"/>
              </c:ext>
            </c:extLst>
          </c:dPt>
          <c:dPt>
            <c:idx val="1"/>
            <c:bubble3D val="0"/>
            <c:spPr>
              <a:solidFill>
                <a:srgbClr val="96969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7E8-4EA3-8E46-AE6031FF45B2}"/>
              </c:ext>
            </c:extLst>
          </c:dPt>
          <c:dPt>
            <c:idx val="2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E8-4EA3-8E46-AE6031FF45B2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7E8-4EA3-8E46-AE6031FF45B2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7E8-4EA3-8E46-AE6031FF45B2}"/>
              </c:ext>
            </c:extLst>
          </c:dPt>
          <c:dPt>
            <c:idx val="5"/>
            <c:bubble3D val="0"/>
            <c:spPr>
              <a:solidFill>
                <a:srgbClr val="FAC09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7E8-4EA3-8E46-AE6031FF45B2}"/>
              </c:ext>
            </c:extLst>
          </c:dPt>
          <c:dPt>
            <c:idx val="6"/>
            <c:bubble3D val="0"/>
            <c:spPr>
              <a:solidFill>
                <a:srgbClr val="6633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7E8-4EA3-8E46-AE6031FF45B2}"/>
              </c:ext>
            </c:extLst>
          </c:dPt>
          <c:dPt>
            <c:idx val="7"/>
            <c:bubble3D val="0"/>
            <c:spPr>
              <a:solidFill>
                <a:srgbClr val="4F622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7E8-4EA3-8E46-AE6031FF45B2}"/>
              </c:ext>
            </c:extLst>
          </c:dPt>
          <c:dPt>
            <c:idx val="8"/>
            <c:bubble3D val="0"/>
            <c:spPr>
              <a:solidFill>
                <a:srgbClr val="D8E3C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7E8-4EA3-8E46-AE6031FF45B2}"/>
              </c:ext>
            </c:extLst>
          </c:dPt>
          <c:dLbls>
            <c:dLbl>
              <c:idx val="0"/>
              <c:layout>
                <c:manualLayout>
                  <c:x val="8.9049338146810986E-2"/>
                  <c:y val="-5.10568670983719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E8-4EA3-8E46-AE6031FF45B2}"/>
                </c:ext>
              </c:extLst>
            </c:dLbl>
            <c:dLbl>
              <c:idx val="1"/>
              <c:layout>
                <c:manualLayout>
                  <c:x val="7.7015643802647415E-2"/>
                  <c:y val="0.131896906670794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E8-4EA3-8E46-AE6031FF45B2}"/>
                </c:ext>
              </c:extLst>
            </c:dLbl>
            <c:dLbl>
              <c:idx val="2"/>
              <c:layout>
                <c:manualLayout>
                  <c:x val="7.2202166064981067E-3"/>
                  <c:y val="0.152810791089973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7E8-4EA3-8E46-AE6031FF45B2}"/>
                </c:ext>
              </c:extLst>
            </c:dLbl>
            <c:dLbl>
              <c:idx val="3"/>
              <c:layout>
                <c:manualLayout>
                  <c:x val="-3.1287605294825514E-2"/>
                  <c:y val="0.1616800791448442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E8-4EA3-8E46-AE6031FF45B2}"/>
                </c:ext>
              </c:extLst>
            </c:dLbl>
            <c:dLbl>
              <c:idx val="4"/>
              <c:layout>
                <c:manualLayout>
                  <c:x val="-9.1456077015643802E-2"/>
                  <c:y val="0.148915862370251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7E8-4EA3-8E46-AE6031FF45B2}"/>
                </c:ext>
              </c:extLst>
            </c:dLbl>
            <c:dLbl>
              <c:idx val="5"/>
              <c:layout>
                <c:manualLayout>
                  <c:x val="-8.9049338146811069E-2"/>
                  <c:y val="9.36042563470151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7E8-4EA3-8E46-AE6031FF45B2}"/>
                </c:ext>
              </c:extLst>
            </c:dLbl>
            <c:dLbl>
              <c:idx val="6"/>
              <c:layout>
                <c:manualLayout>
                  <c:x val="-9.6492035968428133E-2"/>
                  <c:y val="-2.005422614506995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7E8-4EA3-8E46-AE6031FF45B2}"/>
                </c:ext>
              </c:extLst>
            </c:dLbl>
            <c:dLbl>
              <c:idx val="7"/>
              <c:layout>
                <c:manualLayout>
                  <c:x val="-0.1022864019253911"/>
                  <c:y val="-9.785899527187950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05063626974423"/>
                      <c:h val="0.106240830953862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D7E8-4EA3-8E46-AE6031FF45B2}"/>
                </c:ext>
              </c:extLst>
            </c:dLbl>
            <c:dLbl>
              <c:idx val="8"/>
              <c:layout>
                <c:manualLayout>
                  <c:x val="1.9253910950661764E-2"/>
                  <c:y val="-0.148915708084297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uk-UA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17337995205473"/>
                      <c:h val="0.131769238056143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D7E8-4EA3-8E46-AE6031FF45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uk-UA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Лист1!$A$15:$A$23</c:f>
              <c:strCache>
                <c:ptCount val="9"/>
                <c:pt idx="0">
                  <c:v>Каско</c:v>
                </c:pt>
                <c:pt idx="1">
                  <c:v>ОЦВ</c:v>
                </c:pt>
                <c:pt idx="2">
                  <c:v>Майно</c:v>
                </c:pt>
                <c:pt idx="3">
                  <c:v>Агро</c:v>
                </c:pt>
                <c:pt idx="4">
                  <c:v>Особове</c:v>
                </c:pt>
                <c:pt idx="5">
                  <c:v>Туризм</c:v>
                </c:pt>
                <c:pt idx="6">
                  <c:v>ДМС</c:v>
                </c:pt>
                <c:pt idx="7">
                  <c:v>Авіа </c:v>
                </c:pt>
                <c:pt idx="8">
                  <c:v>Інше</c:v>
                </c:pt>
              </c:strCache>
            </c:strRef>
          </c:cat>
          <c:val>
            <c:numRef>
              <c:f>Лист1!$B$15:$B$23</c:f>
              <c:numCache>
                <c:formatCode>#,##0.00;\(#,##0.00\)</c:formatCode>
                <c:ptCount val="9"/>
                <c:pt idx="0">
                  <c:v>188096.46859999996</c:v>
                </c:pt>
                <c:pt idx="1">
                  <c:v>36331.257339999458</c:v>
                </c:pt>
                <c:pt idx="2">
                  <c:v>33726.787299999996</c:v>
                </c:pt>
                <c:pt idx="3">
                  <c:v>9145.1585499999983</c:v>
                </c:pt>
                <c:pt idx="4">
                  <c:v>39715.011210000193</c:v>
                </c:pt>
                <c:pt idx="5">
                  <c:v>8623.1799499998815</c:v>
                </c:pt>
                <c:pt idx="6">
                  <c:v>44650.469800000006</c:v>
                </c:pt>
                <c:pt idx="7">
                  <c:v>106221.36095999999</c:v>
                </c:pt>
                <c:pt idx="8">
                  <c:v>10112.44096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7E8-4EA3-8E46-AE6031FF45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0.64001</cdr:x>
      <cdr:y>0.23042</cdr:y>
    </cdr:from>
    <cdr:to>
      <cdr:x>0.64001</cdr:x>
      <cdr:y>0.73665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7B1A4BF6-B9DA-4D45-8166-ADB5DA1DD513}"/>
            </a:ext>
          </a:extLst>
        </cdr:cNvPr>
        <cdr:cNvCxnSpPr/>
      </cdr:nvCxnSpPr>
      <cdr:spPr>
        <a:xfrm xmlns:a="http://schemas.openxmlformats.org/drawingml/2006/main" flipV="1">
          <a:off x="2376264" y="509068"/>
          <a:ext cx="0" cy="1118424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rgbClr val="00B05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0.73698</cdr:x>
      <cdr:y>0.18518</cdr:y>
    </cdr:from>
    <cdr:to>
      <cdr:x>0.73698</cdr:x>
      <cdr:y>0.69966</cdr:y>
    </cdr:to>
    <cdr:cxnSp macro="">
      <cdr:nvCxnSpPr>
        <cdr:cNvPr id="8" name="Прямая соединительная линия 7">
          <a:extLst xmlns:a="http://schemas.openxmlformats.org/drawingml/2006/main">
            <a:ext uri="{FF2B5EF4-FFF2-40B4-BE49-F238E27FC236}">
              <a16:creationId xmlns:a16="http://schemas.microsoft.com/office/drawing/2014/main" id="{A39215D7-8A1B-4F85-86A7-1692EB7160D4}"/>
            </a:ext>
          </a:extLst>
        </cdr:cNvPr>
        <cdr:cNvCxnSpPr/>
      </cdr:nvCxnSpPr>
      <cdr:spPr>
        <a:xfrm xmlns:a="http://schemas.openxmlformats.org/drawingml/2006/main" flipV="1">
          <a:off x="2736303" y="409122"/>
          <a:ext cx="0" cy="1136652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736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356" y="1"/>
            <a:ext cx="4280316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3594C-4D6E-4A62-8CA1-36B2B7EB5884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794" y="3271839"/>
            <a:ext cx="7900663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363"/>
            <a:ext cx="4278736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356" y="6456363"/>
            <a:ext cx="4280316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E284E-D3D3-4485-8FBD-E5EBF1A6EA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074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EE284E-D3D3-4485-8FBD-E5EBF1A6EA5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320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EE284E-D3D3-4485-8FBD-E5EBF1A6EA5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708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ая страница название ФИ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39552" y="3212976"/>
            <a:ext cx="3456384" cy="3240360"/>
          </a:xfrm>
          <a:prstGeom prst="rect">
            <a:avLst/>
          </a:prstGeom>
        </p:spPr>
        <p:txBody>
          <a:bodyPr/>
          <a:lstStyle>
            <a:lvl1pPr algn="l">
              <a:defRPr sz="2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uk-UA" noProof="0"/>
              <a:t>Назва презентації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повая страница без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95536" y="476672"/>
            <a:ext cx="3816424" cy="648072"/>
          </a:xfrm>
          <a:prstGeom prst="rect">
            <a:avLst/>
          </a:prstGeom>
        </p:spPr>
        <p:txBody>
          <a:bodyPr/>
          <a:lstStyle>
            <a:lvl1pPr algn="l">
              <a:defRPr sz="1400" b="1" baseline="0">
                <a:solidFill>
                  <a:srgbClr val="F2703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/>
              <a:t>ЗАГОЛОВОК СЛАЙДУ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повая страница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Текст 13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1268760"/>
            <a:ext cx="8352928" cy="4608512"/>
          </a:xfrm>
          <a:prstGeom prst="rect">
            <a:avLst/>
          </a:prstGeom>
        </p:spPr>
        <p:txBody>
          <a:bodyPr/>
          <a:lstStyle>
            <a:lvl1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uk-UA" noProof="0" dirty="0"/>
              <a:t>Текст презентації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95536" y="476672"/>
            <a:ext cx="3816424" cy="648072"/>
          </a:xfrm>
          <a:prstGeom prst="rect">
            <a:avLst/>
          </a:prstGeom>
        </p:spPr>
        <p:txBody>
          <a:bodyPr/>
          <a:lstStyle>
            <a:lvl1pPr algn="l">
              <a:defRPr sz="1400" b="1" baseline="0">
                <a:solidFill>
                  <a:srgbClr val="F2703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/>
              <a:t>ЗАГОЛОВОК СЛАЙДА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3D7B9-9265-4293-90BD-4C82D73F8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153924-3CCD-49DE-805C-CDF6DF6D04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48054A-4AED-425E-85C5-0F1193C00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06B4E-2220-4F73-A809-B84A1CCB28A7}" type="datetimeFigureOut">
              <a:rPr lang="x-none" smtClean="0"/>
              <a:t>22.02.2021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DAFAE5-313E-4F8A-94BF-E928A653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A7F3EE-7715-421F-BF8A-0163D650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E3602-AEA0-4ADA-B256-9B0FB8464EF2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2909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lide1_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3968" y="2996952"/>
            <a:ext cx="45719" cy="3592957"/>
          </a:xfrm>
          <a:prstGeom prst="rect">
            <a:avLst/>
          </a:prstGeom>
        </p:spPr>
      </p:pic>
      <p:pic>
        <p:nvPicPr>
          <p:cNvPr id="5" name="Рисунок 4" descr="logo.g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860032" y="3284984"/>
            <a:ext cx="3090126" cy="7507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slide2_1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427984" y="260648"/>
            <a:ext cx="45719" cy="811510"/>
          </a:xfrm>
          <a:prstGeom prst="rect">
            <a:avLst/>
          </a:prstGeom>
        </p:spPr>
      </p:pic>
      <p:pic>
        <p:nvPicPr>
          <p:cNvPr id="6" name="Рисунок 5" descr="slide2_2.gi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4427984" y="6021288"/>
            <a:ext cx="47026" cy="576064"/>
          </a:xfrm>
          <a:prstGeom prst="rect">
            <a:avLst/>
          </a:prstGeom>
        </p:spPr>
      </p:pic>
      <p:pic>
        <p:nvPicPr>
          <p:cNvPr id="7" name="Рисунок 6" descr="slide2_3.gif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555776" y="6220901"/>
            <a:ext cx="192410" cy="192410"/>
          </a:xfrm>
          <a:prstGeom prst="rect">
            <a:avLst/>
          </a:prstGeom>
        </p:spPr>
      </p:pic>
      <p:pic>
        <p:nvPicPr>
          <p:cNvPr id="8" name="Рисунок 7" descr="logo.gif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4932040" y="476672"/>
            <a:ext cx="2232248" cy="542353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2768158" y="6165304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</a:rPr>
              <a:t>universalna.com</a:t>
            </a:r>
            <a:endParaRPr lang="ru-RU" sz="1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8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image" Target="../media/image7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lb.ua/go.php?url=aHR0cHM6Ly93d3cuZmFjZWJvb2suY29tL2FuZHJpeS5zYWRvdnlpL3Bvc3RzLzMyMTc0NTgyODgyOTM3MDQ=" TargetMode="External"/><Relationship Id="rId5" Type="http://schemas.openxmlformats.org/officeDocument/2006/relationships/hyperlink" Target="https://lb.ua/society/2020/06/25/460551_ukraine_startuet_vneshnee.html" TargetMode="Externa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2699792" cy="3240360"/>
          </a:xfrm>
        </p:spPr>
        <p:txBody>
          <a:bodyPr/>
          <a:lstStyle/>
          <a:p>
            <a:r>
              <a:rPr lang="uk-UA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СТРАХУВАННЯ ВИКЛАДАЧІВ/СТУДЕНТІВ/</a:t>
            </a:r>
            <a:br>
              <a:rPr lang="uk-UA" sz="26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УЧНІВ ВІД </a:t>
            </a:r>
            <a:r>
              <a:rPr lang="ru-RU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en-US" sz="2600" dirty="0">
                <a:latin typeface="Verdana" pitchFamily="34" charset="0"/>
                <a:ea typeface="Verdana" pitchFamily="34" charset="0"/>
                <a:cs typeface="Verdana" pitchFamily="34" charset="0"/>
              </a:rPr>
              <a:t>OVID-19</a:t>
            </a:r>
            <a:endParaRPr lang="ru-RU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АКЦІОНЕРИ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EBBEA1-BD32-4313-AAD8-F642F22785D4}"/>
              </a:ext>
            </a:extLst>
          </p:cNvPr>
          <p:cNvSpPr txBox="1"/>
          <p:nvPr/>
        </p:nvSpPr>
        <p:spPr>
          <a:xfrm>
            <a:off x="511070" y="1260306"/>
            <a:ext cx="802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</a:t>
            </a:r>
            <a:r>
              <a:rPr lang="uk-UA" sz="1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</a:p>
          <a:p>
            <a:pPr algn="ctr"/>
            <a:r>
              <a:rPr lang="uk-UA" sz="1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РОКІВ</a:t>
            </a:r>
            <a:endParaRPr lang="ru-RU" sz="1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42201F7-B9D9-468A-BC22-8A8426A5B23C}"/>
              </a:ext>
            </a:extLst>
          </p:cNvPr>
          <p:cNvSpPr/>
          <p:nvPr/>
        </p:nvSpPr>
        <p:spPr>
          <a:xfrm>
            <a:off x="511070" y="4497716"/>
            <a:ext cx="802137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en-US" sz="1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Ultimate beneficiaries of FFH Ukraine Holdings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en-GB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Fairfax Financial Holdings Limited (Canada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Toronto</a:t>
            </a:r>
            <a:r>
              <a:rPr lang="en-GB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-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fld id="{79C6B058-B6C0-46DE-A2F1-07D615F0B82A}" type="PERCENTAGE">
              <a:rPr lang="en-US" sz="100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 algn="ctr">
                <a:defRPr sz="1000" b="0" i="0" u="none" strike="noStrike" kern="1200" baseline="0">
                  <a:solidFill>
                    <a:srgbClr val="000000">
                      <a:lumMod val="85000"/>
                      <a:lumOff val="15000"/>
                    </a:srgb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pPr>
              <a:t>70%</a:t>
            </a:fld>
            <a:endParaRPr lang="en-US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en-GB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European Bank for Reconstruction and Development (UK, London) -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fld id="{3A56772E-B9A8-4978-BBA8-3E2E9955E94E}" type="PERCENTAGE">
              <a:rPr lang="en-US" sz="1000" smtClean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>
                <a:defRPr sz="1000" b="0" i="0" u="none" strike="noStrike" kern="1200" baseline="0">
                  <a:solidFill>
                    <a:srgbClr val="000000">
                      <a:lumMod val="85000"/>
                      <a:lumOff val="15000"/>
                    </a:srgb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pPr>
              <a:t>30%</a:t>
            </a:fld>
            <a:endParaRPr lang="en-US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en-GB" sz="1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Fairfax Financial Holdings Limited (Canada</a:t>
            </a:r>
            <a:r>
              <a:rPr lang="en-US" sz="1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Toronto</a:t>
            </a:r>
            <a:r>
              <a:rPr lang="en-GB" sz="1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endParaRPr lang="uk-UA" sz="1000" b="1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uk-UA" sz="1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Володіє в Україні  3 великими страховими компаніями </a:t>
            </a:r>
            <a:r>
              <a:rPr lang="en-US" sz="1000" b="1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Universalna,</a:t>
            </a:r>
            <a:r>
              <a:rPr lang="uk-UA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ARX</a:t>
            </a:r>
            <a:r>
              <a:rPr lang="uk-UA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Colonnade</a:t>
            </a:r>
            <a:r>
              <a:rPr lang="uk-UA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та одною </a:t>
            </a:r>
            <a:r>
              <a:rPr lang="uk-UA" sz="10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компнією</a:t>
            </a:r>
            <a:r>
              <a:rPr lang="uk-UA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із страхування життя </a:t>
            </a:r>
            <a:r>
              <a:rPr lang="en-US" sz="10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Arx</a:t>
            </a:r>
            <a:r>
              <a:rPr lang="en-US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Life </a:t>
            </a:r>
            <a:endParaRPr lang="uk-UA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uk-UA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uk-UA" sz="1000" dirty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Доля ринку страхування України – 20%</a:t>
            </a:r>
            <a:endParaRPr lang="en-US" sz="1000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 sz="1000" b="1" dirty="0">
              <a:solidFill>
                <a:srgbClr val="000000">
                  <a:lumMod val="85000"/>
                  <a:lumOff val="1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 sz="1000" dirty="0"/>
          </a:p>
          <a:p>
            <a:pPr>
              <a:defRPr sz="1000" b="0" i="0" u="none" strike="noStrike" kern="1200" baseline="0">
                <a:solidFill>
                  <a:srgbClr val="000000">
                    <a:lumMod val="85000"/>
                    <a:lumOff val="1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n-US" sz="1000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19C23EA-91D1-4AD9-B1AB-8B41701C4C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765028"/>
              </p:ext>
            </p:extLst>
          </p:nvPr>
        </p:nvGraphicFramePr>
        <p:xfrm>
          <a:off x="1694123" y="1124744"/>
          <a:ext cx="5422419" cy="3237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A3B9D99B-E4E6-4835-A616-7510804FF4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5224" y="1124744"/>
            <a:ext cx="4032448" cy="5438246"/>
          </a:xfrm>
        </p:spPr>
        <p:txBody>
          <a:bodyPr/>
          <a:lstStyle/>
          <a:p>
            <a:pPr marL="0" indent="0" algn="ctr"/>
            <a:r>
              <a:rPr lang="en-GB" sz="1200" b="1" dirty="0"/>
              <a:t>FAIRFAX FINANCIAL HOLDINGS LIMITED (Fairfax) </a:t>
            </a:r>
            <a:r>
              <a:rPr lang="en-GB" sz="1200" dirty="0"/>
              <a:t>– </a:t>
            </a:r>
            <a:r>
              <a:rPr lang="uk-UA" sz="1200" b="1" dirty="0"/>
              <a:t>акціонер СК «Універсальна» з 2019 року</a:t>
            </a:r>
          </a:p>
          <a:p>
            <a:pPr marL="0" indent="0" algn="ctr"/>
            <a:endParaRPr lang="en-GB" sz="1200" dirty="0"/>
          </a:p>
          <a:p>
            <a:pPr marL="85725" indent="0" algn="just"/>
            <a:r>
              <a:rPr lang="uk-UA" sz="1100" dirty="0"/>
              <a:t>Холдингова компанія, яка через свої дочірні компанії займається страхуванням (</a:t>
            </a:r>
            <a:r>
              <a:rPr lang="en-GB" sz="1100" dirty="0"/>
              <a:t>non-life), </a:t>
            </a:r>
            <a:r>
              <a:rPr lang="uk-UA" sz="1100" dirty="0"/>
              <a:t>перестрахуванням та управлінням інвестиціями.</a:t>
            </a:r>
          </a:p>
          <a:p>
            <a:pPr marL="85725" indent="0"/>
            <a:r>
              <a:rPr lang="uk-UA" sz="1200" dirty="0"/>
              <a:t> </a:t>
            </a:r>
          </a:p>
          <a:p>
            <a:pPr marL="85725" indent="0" algn="just"/>
            <a:r>
              <a:rPr lang="uk-UA" sz="1100" dirty="0" err="1"/>
              <a:t>Fairfax</a:t>
            </a:r>
            <a:r>
              <a:rPr lang="en-GB" sz="1100" dirty="0"/>
              <a:t> </a:t>
            </a:r>
            <a:r>
              <a:rPr lang="uk-UA" sz="1100" dirty="0"/>
              <a:t>була заснована в 1985 році нинішнім Головою та Виконавчим директором В. Прем </a:t>
            </a:r>
            <a:r>
              <a:rPr lang="uk-UA" sz="1100" dirty="0" err="1"/>
              <a:t>Ватса</a:t>
            </a:r>
            <a:r>
              <a:rPr lang="uk-UA" sz="1100" dirty="0"/>
              <a:t>, що здійснює керівництво з штаб-квартири в Торонто (Канада). </a:t>
            </a:r>
          </a:p>
          <a:p>
            <a:pPr marL="85725" indent="0" algn="just"/>
            <a:endParaRPr lang="uk-UA" sz="900" dirty="0"/>
          </a:p>
          <a:p>
            <a:pPr marL="85725" indent="0" algn="just"/>
            <a:r>
              <a:rPr lang="uk-UA" sz="1100" dirty="0"/>
              <a:t>Структура </a:t>
            </a:r>
            <a:r>
              <a:rPr lang="uk-UA" sz="1100" dirty="0" err="1"/>
              <a:t>Fairfax</a:t>
            </a:r>
            <a:r>
              <a:rPr lang="uk-UA" sz="1100" dirty="0"/>
              <a:t> налічує понад 26 дочірніх страхових та </a:t>
            </a:r>
            <a:r>
              <a:rPr lang="uk-UA" sz="1100" dirty="0" err="1"/>
              <a:t>перестрахових</a:t>
            </a:r>
            <a:r>
              <a:rPr lang="uk-UA" sz="1100" dirty="0"/>
              <a:t> компаній у всьому світі.</a:t>
            </a:r>
          </a:p>
          <a:p>
            <a:pPr marL="85725" indent="0" algn="just"/>
            <a:endParaRPr lang="uk-UA" sz="900" dirty="0"/>
          </a:p>
          <a:p>
            <a:pPr marL="85725" indent="0" algn="just"/>
            <a:r>
              <a:rPr lang="uk-UA" sz="1100" dirty="0"/>
              <a:t>Згідно з річним звітом за 2019 рік дохід компанії склав 21,5 млрд. доларів США, чистий прибуток – 1,97 млрд. доларів США, обсяг страхових премій </a:t>
            </a:r>
            <a:r>
              <a:rPr lang="uk-UA" sz="1100" dirty="0" err="1"/>
              <a:t>Fairfax</a:t>
            </a:r>
            <a:r>
              <a:rPr lang="uk-UA" sz="1100" dirty="0"/>
              <a:t> склав 17,5 млрд. доларів США, активи компанії становлять 70,5 млрд. доларів США. Ринкова капіталізація </a:t>
            </a:r>
            <a:r>
              <a:rPr lang="uk-UA" sz="1100" dirty="0" err="1"/>
              <a:t>Fairfax</a:t>
            </a:r>
            <a:r>
              <a:rPr lang="uk-UA" sz="1100" dirty="0"/>
              <a:t> складає 11,5 млрд канадських доларів.</a:t>
            </a:r>
          </a:p>
          <a:p>
            <a:pPr marL="85725" indent="0" algn="just"/>
            <a:endParaRPr lang="uk-UA" sz="900" dirty="0"/>
          </a:p>
          <a:p>
            <a:pPr marL="85725" indent="0" algn="just"/>
            <a:r>
              <a:rPr lang="uk-UA" sz="1100" dirty="0" err="1"/>
              <a:t>Fairfax</a:t>
            </a:r>
            <a:r>
              <a:rPr lang="uk-UA" sz="1100" dirty="0"/>
              <a:t> представлений на Канадському, Американському страхових ринках, а також в Південно-Східній Азії, Європі, на Близькому Сході і в Латинській Америці.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409431E-D5AC-4BD4-B248-CB1F88E61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ПРО АКЦІОНЕРІВ</a:t>
            </a:r>
          </a:p>
        </p:txBody>
      </p:sp>
      <p:sp>
        <p:nvSpPr>
          <p:cNvPr id="4" name="Round Same Side Corner Rectangle 58">
            <a:extLst>
              <a:ext uri="{FF2B5EF4-FFF2-40B4-BE49-F238E27FC236}">
                <a16:creationId xmlns:a16="http://schemas.microsoft.com/office/drawing/2014/main" id="{713EDCA6-0623-40F1-9DCC-CB84C7636D39}"/>
              </a:ext>
            </a:extLst>
          </p:cNvPr>
          <p:cNvSpPr/>
          <p:nvPr/>
        </p:nvSpPr>
        <p:spPr>
          <a:xfrm rot="10800000" flipH="1">
            <a:off x="368942" y="1943796"/>
            <a:ext cx="84099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5" name="Round Same Side Corner Rectangle 58">
            <a:extLst>
              <a:ext uri="{FF2B5EF4-FFF2-40B4-BE49-F238E27FC236}">
                <a16:creationId xmlns:a16="http://schemas.microsoft.com/office/drawing/2014/main" id="{E0452196-E9D1-4858-9273-FB4DAFCA249A}"/>
              </a:ext>
            </a:extLst>
          </p:cNvPr>
          <p:cNvSpPr/>
          <p:nvPr/>
        </p:nvSpPr>
        <p:spPr>
          <a:xfrm rot="10800000" flipH="1">
            <a:off x="367548" y="2761289"/>
            <a:ext cx="84099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6115B1F-62BD-49EA-95BD-5436637768D4}"/>
              </a:ext>
            </a:extLst>
          </p:cNvPr>
          <p:cNvSpPr/>
          <p:nvPr/>
        </p:nvSpPr>
        <p:spPr>
          <a:xfrm>
            <a:off x="4433514" y="1147416"/>
            <a:ext cx="4224006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/>
            <a:r>
              <a:rPr lang="uk-UA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ЄБРР (</a:t>
            </a:r>
            <a:r>
              <a:rPr lang="en-GB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EBRD) – </a:t>
            </a:r>
            <a:r>
              <a:rPr lang="ru-RU" sz="12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акціонер</a:t>
            </a: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СК «</a:t>
            </a:r>
            <a:r>
              <a:rPr lang="ru-RU" sz="12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Універсальна</a:t>
            </a: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» з 2011 року</a:t>
            </a:r>
          </a:p>
          <a:p>
            <a:pPr marL="0" indent="0" algn="just"/>
            <a:endParaRPr lang="uk-UA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/>
            <a:endParaRPr lang="uk-UA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r>
              <a:rPr lang="uk-UA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Європейський банк реконструкції та розвитку, штаб-квартира в м. Лондон (Великобританія).</a:t>
            </a:r>
          </a:p>
          <a:p>
            <a:pPr marL="0" indent="0" algn="just"/>
            <a:endParaRPr lang="uk-UA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/>
            <a:endParaRPr lang="uk-UA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/>
            <a:endParaRPr lang="uk-UA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r>
              <a:rPr lang="uk-UA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ЄБРР - найбільший міжнародний фінансовий інвестор в Україні. </a:t>
            </a:r>
          </a:p>
          <a:p>
            <a:pPr marL="180975" algn="just"/>
            <a:endParaRPr lang="uk-UA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endParaRPr lang="uk-UA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r>
              <a:rPr lang="uk-UA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З початку своєї діяльності в 1993 році Банк взяв на себе сукупне зобов'язання майже на 13,6 млрд євро через 432 проекти.</a:t>
            </a:r>
          </a:p>
          <a:p>
            <a:pPr marL="180975" algn="just"/>
            <a:endParaRPr lang="uk-UA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r>
              <a:rPr lang="uk-UA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Акціонерами ЄБРР є 69 країн, Європейський Союз і Європейський інвестиційний банк.  </a:t>
            </a:r>
          </a:p>
          <a:p>
            <a:pPr marL="180975" algn="just"/>
            <a:r>
              <a:rPr lang="uk-UA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Банк фінансує проекти в 38 країнах світу і тісно співпрацює з державними компаніями, банками, підтримує процеси структурної реорганізації і покращення комунального господарства України. Створює сприятливі умови для розвитку підприємницької діяльності в Україні.</a:t>
            </a:r>
          </a:p>
          <a:p>
            <a:pPr marL="180975" algn="just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 algn="just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80975"/>
            <a:endParaRPr lang="uk-UA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ound Same Side Corner Rectangle 58">
            <a:extLst>
              <a:ext uri="{FF2B5EF4-FFF2-40B4-BE49-F238E27FC236}">
                <a16:creationId xmlns:a16="http://schemas.microsoft.com/office/drawing/2014/main" id="{C2239DF5-41DC-4377-97BE-AB24C81A50F9}"/>
              </a:ext>
            </a:extLst>
          </p:cNvPr>
          <p:cNvSpPr/>
          <p:nvPr/>
        </p:nvSpPr>
        <p:spPr>
          <a:xfrm rot="10800000" flipH="1">
            <a:off x="4456415" y="2708461"/>
            <a:ext cx="84098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12" name="Round Same Side Corner Rectangle 58">
            <a:extLst>
              <a:ext uri="{FF2B5EF4-FFF2-40B4-BE49-F238E27FC236}">
                <a16:creationId xmlns:a16="http://schemas.microsoft.com/office/drawing/2014/main" id="{366D6D91-0487-4100-B784-F7CCF0B1530F}"/>
              </a:ext>
            </a:extLst>
          </p:cNvPr>
          <p:cNvSpPr/>
          <p:nvPr/>
        </p:nvSpPr>
        <p:spPr>
          <a:xfrm rot="10800000" flipH="1">
            <a:off x="4445851" y="1890720"/>
            <a:ext cx="84099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14" name="Round Same Side Corner Rectangle 58">
            <a:extLst>
              <a:ext uri="{FF2B5EF4-FFF2-40B4-BE49-F238E27FC236}">
                <a16:creationId xmlns:a16="http://schemas.microsoft.com/office/drawing/2014/main" id="{65FAA7E3-5AB1-42EB-AE9E-249A7F4A5CB4}"/>
              </a:ext>
            </a:extLst>
          </p:cNvPr>
          <p:cNvSpPr/>
          <p:nvPr/>
        </p:nvSpPr>
        <p:spPr>
          <a:xfrm rot="10800000" flipH="1">
            <a:off x="4456415" y="3555691"/>
            <a:ext cx="84098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15" name="Round Same Side Corner Rectangle 58">
            <a:extLst>
              <a:ext uri="{FF2B5EF4-FFF2-40B4-BE49-F238E27FC236}">
                <a16:creationId xmlns:a16="http://schemas.microsoft.com/office/drawing/2014/main" id="{20BD3A82-5BC5-431C-A7C2-095F8EDA39DC}"/>
              </a:ext>
            </a:extLst>
          </p:cNvPr>
          <p:cNvSpPr/>
          <p:nvPr/>
        </p:nvSpPr>
        <p:spPr>
          <a:xfrm rot="10800000" flipH="1">
            <a:off x="388140" y="3559867"/>
            <a:ext cx="84099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16" name="Round Same Side Corner Rectangle 58">
            <a:extLst>
              <a:ext uri="{FF2B5EF4-FFF2-40B4-BE49-F238E27FC236}">
                <a16:creationId xmlns:a16="http://schemas.microsoft.com/office/drawing/2014/main" id="{A579C8B8-C01D-410D-97D1-CA612BCD3530}"/>
              </a:ext>
            </a:extLst>
          </p:cNvPr>
          <p:cNvSpPr/>
          <p:nvPr/>
        </p:nvSpPr>
        <p:spPr>
          <a:xfrm rot="10800000" flipH="1">
            <a:off x="367356" y="4476308"/>
            <a:ext cx="84099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17" name="Round Same Side Corner Rectangle 58">
            <a:extLst>
              <a:ext uri="{FF2B5EF4-FFF2-40B4-BE49-F238E27FC236}">
                <a16:creationId xmlns:a16="http://schemas.microsoft.com/office/drawing/2014/main" id="{0B37A133-4776-4F16-8D54-95EBF24FCCD8}"/>
              </a:ext>
            </a:extLst>
          </p:cNvPr>
          <p:cNvSpPr/>
          <p:nvPr/>
        </p:nvSpPr>
        <p:spPr>
          <a:xfrm rot="10800000" flipH="1">
            <a:off x="353486" y="5713617"/>
            <a:ext cx="84099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  <p:sp>
        <p:nvSpPr>
          <p:cNvPr id="18" name="Round Same Side Corner Rectangle 58">
            <a:extLst>
              <a:ext uri="{FF2B5EF4-FFF2-40B4-BE49-F238E27FC236}">
                <a16:creationId xmlns:a16="http://schemas.microsoft.com/office/drawing/2014/main" id="{4B4457D4-B2C4-4BCE-9574-D9D919B0814D}"/>
              </a:ext>
            </a:extLst>
          </p:cNvPr>
          <p:cNvSpPr/>
          <p:nvPr/>
        </p:nvSpPr>
        <p:spPr>
          <a:xfrm rot="10800000" flipH="1">
            <a:off x="4461023" y="4476308"/>
            <a:ext cx="84098" cy="667711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48A70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dirty="0">
              <a:latin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85466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A69DCA4-068D-45BC-A458-A1670D2D38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cap="all" dirty="0"/>
              <a:t>ТОП-15 страхових компаній</a:t>
            </a:r>
            <a:br>
              <a:rPr lang="uk-UA" cap="all" dirty="0"/>
            </a:br>
            <a:r>
              <a:rPr lang="en-US" cap="all" dirty="0"/>
              <a:t>1Q 2020/1Q </a:t>
            </a:r>
            <a:r>
              <a:rPr lang="ru-RU" cap="all" dirty="0"/>
              <a:t>201</a:t>
            </a:r>
            <a:r>
              <a:rPr lang="en-US" cap="all" dirty="0"/>
              <a:t>9:</a:t>
            </a:r>
            <a:endParaRPr lang="uk-UA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A29F48-213A-4246-A206-868E7A2A8D41}"/>
              </a:ext>
            </a:extLst>
          </p:cNvPr>
          <p:cNvSpPr/>
          <p:nvPr/>
        </p:nvSpPr>
        <p:spPr>
          <a:xfrm>
            <a:off x="3923928" y="1220311"/>
            <a:ext cx="113685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GWP, </a:t>
            </a:r>
            <a:r>
              <a:rPr lang="en-US" sz="900" b="1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UAHmln</a:t>
            </a:r>
            <a:r>
              <a:rPr lang="en-US" sz="9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uk-UA" sz="9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0204A6-5F02-4291-9859-95EB94E4D71A}"/>
              </a:ext>
            </a:extLst>
          </p:cNvPr>
          <p:cNvSpPr/>
          <p:nvPr/>
        </p:nvSpPr>
        <p:spPr>
          <a:xfrm>
            <a:off x="611560" y="5543761"/>
            <a:ext cx="2536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FF Group: (</a:t>
            </a:r>
            <a:r>
              <a:rPr lang="en-GB" sz="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Universlna</a:t>
            </a:r>
            <a:r>
              <a:rPr lang="en-GB" sz="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ARX, Colonnade)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VIG Group: (</a:t>
            </a:r>
            <a:r>
              <a:rPr lang="uk-UA" sz="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UIG, </a:t>
            </a:r>
            <a:r>
              <a:rPr lang="uk-UA" sz="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Kniazha</a:t>
            </a:r>
            <a:r>
              <a:rPr lang="en-US" sz="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uk-UA" sz="9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7" name="Chart 3">
            <a:extLst>
              <a:ext uri="{FF2B5EF4-FFF2-40B4-BE49-F238E27FC236}">
                <a16:creationId xmlns:a16="http://schemas.microsoft.com/office/drawing/2014/main" id="{9FEB95B9-6886-49FE-AC56-5E9BF14E375B}"/>
              </a:ext>
            </a:extLst>
          </p:cNvPr>
          <p:cNvGraphicFramePr>
            <a:graphicFrameLocks/>
          </p:cNvGraphicFramePr>
          <p:nvPr/>
        </p:nvGraphicFramePr>
        <p:xfrm>
          <a:off x="395536" y="1451143"/>
          <a:ext cx="8459705" cy="3999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6FE914A-85EA-4F88-8383-B0CE9CADE056}"/>
              </a:ext>
            </a:extLst>
          </p:cNvPr>
          <p:cNvSpPr/>
          <p:nvPr/>
        </p:nvSpPr>
        <p:spPr>
          <a:xfrm>
            <a:off x="925701" y="1924051"/>
            <a:ext cx="453647" cy="2561188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x-none"/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52AF23C2-B48C-411E-83DE-4A711E442F7A}"/>
              </a:ext>
            </a:extLst>
          </p:cNvPr>
          <p:cNvSpPr txBox="1">
            <a:spLocks/>
          </p:cNvSpPr>
          <p:nvPr/>
        </p:nvSpPr>
        <p:spPr>
          <a:xfrm>
            <a:off x="6753225" y="6421438"/>
            <a:ext cx="2133600" cy="3651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r">
              <a:defRPr/>
            </a:pPr>
            <a:fld id="{58539E52-D27B-464B-969B-43595BD27C33}" type="slidenum">
              <a:rPr lang="uk-UA" sz="1000" kern="0" smtClean="0"/>
              <a:pPr algn="r">
                <a:defRPr/>
              </a:pPr>
              <a:t>4</a:t>
            </a:fld>
            <a:endParaRPr lang="uk-UA" sz="1000" kern="0" dirty="0"/>
          </a:p>
        </p:txBody>
      </p:sp>
    </p:spTree>
    <p:extLst>
      <p:ext uri="{BB962C8B-B14F-4D97-AF65-F5344CB8AC3E}">
        <p14:creationId xmlns:p14="http://schemas.microsoft.com/office/powerpoint/2010/main" val="107104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Изображение выглядит как человек, внутренний, стоит, мужчина&#10;&#10;Автоматически созданное описание">
            <a:extLst>
              <a:ext uri="{FF2B5EF4-FFF2-40B4-BE49-F238E27FC236}">
                <a16:creationId xmlns:a16="http://schemas.microsoft.com/office/drawing/2014/main" id="{65BE4C26-7B22-4E5E-AF1D-484D0DA045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280" y="2821027"/>
            <a:ext cx="1764832" cy="14794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3F0E96-3F40-4F6B-BBA5-94C695008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4120226"/>
            <a:ext cx="6099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 Sans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Open Sans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Страхова компанія «Універсальна» одною з перших запропонувала громадянам України страхування на випадок захворювання на </a:t>
            </a:r>
            <a:r>
              <a:rPr lang="en-US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COVID-19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D83787-5065-48D6-9D7B-C51FB6369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774" y="4558029"/>
            <a:ext cx="457614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 Sans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Open Sans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Страхування фізичних осіб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Страхування медичних працівників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Страхування іноземців, що перебувають на території України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ru-RU" altLang="ru-RU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трахування</a:t>
            </a:r>
            <a:r>
              <a:rPr lang="ru-RU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 турист</a:t>
            </a:r>
            <a:r>
              <a:rPr lang="uk-UA" altLang="ru-RU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ів</a:t>
            </a:r>
            <a:endParaRPr lang="uk-UA" alt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Страхування викладачів навчальних закладів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Страхування учнів та студентів</a:t>
            </a:r>
            <a:endParaRPr lang="en-US" alt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EF1221-79D8-49BF-AE39-5D4A25BC8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03" y="1339499"/>
            <a:ext cx="8695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 Sans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Open Sans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Міжнародний фінансовий холдинг </a:t>
            </a:r>
            <a:r>
              <a:rPr lang="en-US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FAIRFAX</a:t>
            </a: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 (Канада, Торонто), що є основним акціонером СК «</a:t>
            </a:r>
            <a:r>
              <a:rPr lang="en-US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Universalna</a:t>
            </a:r>
            <a:r>
              <a:rPr lang="uk-UA" alt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», виділив Україні фінансову допомогу у розмірі </a:t>
            </a:r>
            <a:r>
              <a:rPr lang="uk-UA" altLang="ru-RU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80 000 ЄВРО на боротьбу</a:t>
            </a:r>
            <a:r>
              <a:rPr lang="en-US" altLang="ru-RU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uk-UA" altLang="ru-RU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 </a:t>
            </a:r>
            <a:r>
              <a:rPr lang="en-US" altLang="ru-RU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COVID-19</a:t>
            </a:r>
          </a:p>
        </p:txBody>
      </p:sp>
      <p:pic>
        <p:nvPicPr>
          <p:cNvPr id="29" name="Picture 2" descr="Factbox: What do we know about the new coronavirus? - Reuters">
            <a:extLst>
              <a:ext uri="{FF2B5EF4-FFF2-40B4-BE49-F238E27FC236}">
                <a16:creationId xmlns:a16="http://schemas.microsoft.com/office/drawing/2014/main" id="{897AC343-4812-4D30-BB08-9FD022B44E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t="3800" r="8002" b="5901"/>
          <a:stretch/>
        </p:blipFill>
        <p:spPr bwMode="auto">
          <a:xfrm>
            <a:off x="148310" y="5713765"/>
            <a:ext cx="952707" cy="97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AC3B08C0-E919-42C7-8AEE-09B78CE00659}"/>
              </a:ext>
            </a:extLst>
          </p:cNvPr>
          <p:cNvSpPr txBox="1"/>
          <p:nvPr/>
        </p:nvSpPr>
        <p:spPr>
          <a:xfrm>
            <a:off x="395536" y="503388"/>
            <a:ext cx="658108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35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НАША ДІЯЛЬНІСТЬ </a:t>
            </a:r>
          </a:p>
          <a:p>
            <a:r>
              <a:rPr lang="uk-UA" sz="135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УМОВАХ ПАНДЕМІЇ</a:t>
            </a:r>
            <a:endParaRPr lang="x-none" dirty="0"/>
          </a:p>
        </p:txBody>
      </p:sp>
      <p:pic>
        <p:nvPicPr>
          <p:cNvPr id="6" name="Рисунок 5" descr="Изображение выглядит как здание, внешний, человек, стоит&#10;&#10;Автоматически созданное описание">
            <a:extLst>
              <a:ext uri="{FF2B5EF4-FFF2-40B4-BE49-F238E27FC236}">
                <a16:creationId xmlns:a16="http://schemas.microsoft.com/office/drawing/2014/main" id="{13FAB770-9047-422B-A563-B9257BFABB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056069"/>
            <a:ext cx="1907704" cy="1599224"/>
          </a:xfrm>
          <a:prstGeom prst="rect">
            <a:avLst/>
          </a:prstGeom>
        </p:spPr>
      </p:pic>
      <p:pic>
        <p:nvPicPr>
          <p:cNvPr id="10" name="Рисунок 9" descr="Изображение выглядит как здание, мужчина, коробка, стоит&#10;&#10;Автоматически созданное описание">
            <a:extLst>
              <a:ext uri="{FF2B5EF4-FFF2-40B4-BE49-F238E27FC236}">
                <a16:creationId xmlns:a16="http://schemas.microsoft.com/office/drawing/2014/main" id="{64818394-DFCD-4434-8314-0C199C70D5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673" y="3992562"/>
            <a:ext cx="1764832" cy="1479455"/>
          </a:xfrm>
          <a:prstGeom prst="rect">
            <a:avLst/>
          </a:prstGeom>
        </p:spPr>
      </p:pic>
      <p:pic>
        <p:nvPicPr>
          <p:cNvPr id="12" name="Рисунок 11" descr="Изображение выглядит как здание, внешний, багаж, чемодан&#10;&#10;Автоматически созданное описание">
            <a:extLst>
              <a:ext uri="{FF2B5EF4-FFF2-40B4-BE49-F238E27FC236}">
                <a16:creationId xmlns:a16="http://schemas.microsoft.com/office/drawing/2014/main" id="{73683A0C-4B09-4E06-B20B-FE8D131E695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066" y="5171221"/>
            <a:ext cx="1764832" cy="147945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BF499E1-3411-4168-AC45-509CC99A849C}"/>
              </a:ext>
            </a:extLst>
          </p:cNvPr>
          <p:cNvSpPr txBox="1"/>
          <p:nvPr/>
        </p:nvSpPr>
        <p:spPr>
          <a:xfrm>
            <a:off x="244294" y="1825099"/>
            <a:ext cx="582603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Рівненська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ЦМКЛ: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обладнання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централізованої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системи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подачі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кисню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захисні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костюми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респіратори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FFP3.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Львівська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ЦМКЛ №1: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костюми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респіратори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FFP3 та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медичні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рукавички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ЦРЛ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Надвірнянського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району: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костюми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маски,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респіратори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FFP3, рукавички,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термометри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пульсоксиметри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дозатори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для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дезрозчину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Коломийська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ЦРЛ: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пульсоксиметри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монітори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пацієнта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Хотинська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ЦРЛ: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захисні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костюми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хірургічні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маски,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респіратори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FFP3, рукавички,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пульсоксиметри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термометри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Чернівецька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КЛ №1: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респіратори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FFP3,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розхідники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для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апаратів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ШВЛ,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медичні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засоби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інструменти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для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пацієнтів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реанімації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Кіцьманська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ЦРЛ: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костюми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маски,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респіратори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FFP3, рукавички,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захисні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екрани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Київська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міська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клінічна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лікарня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№4: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хірургічні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інструменти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хірургічні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халати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бульбашкові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зволожувачі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◾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Загальна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сума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допомоги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на 1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лікарню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—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близько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250 </a:t>
            </a:r>
            <a:r>
              <a:rPr lang="ru-RU" sz="1000" dirty="0" err="1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тис.грн</a:t>
            </a:r>
            <a:r>
              <a:rPr lang="ru-RU" sz="1000" dirty="0">
                <a:solidFill>
                  <a:srgbClr val="262626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ru-RU" sz="10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316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7442A31-9F43-41FF-B5CD-DE7282EAE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293" y="358075"/>
            <a:ext cx="3816424" cy="648072"/>
          </a:xfrm>
        </p:spPr>
        <p:txBody>
          <a:bodyPr/>
          <a:lstStyle/>
          <a:p>
            <a:r>
              <a:rPr lang="uk-UA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84% ВСІХ ПЕДАГОГІЧНИХ ПРАЦІВНИКІВ – В ЗОНІ ВИСОКОГО РИЗИКУ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91D0DAD0-BC34-4D33-8114-6F6E6BB1D8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573651"/>
              </p:ext>
            </p:extLst>
          </p:nvPr>
        </p:nvGraphicFramePr>
        <p:xfrm>
          <a:off x="179512" y="1256058"/>
          <a:ext cx="3712840" cy="220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B8BC827-4FC9-4133-A09F-C59DC639F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37" y="3795881"/>
            <a:ext cx="43431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 Sans Light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 Light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Open Sans Light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Open Sans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19.06.2020 - Зростання кількості випадків на 62%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ru-RU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9149E5-47D8-427F-878A-596538C6149D}"/>
              </a:ext>
            </a:extLst>
          </p:cNvPr>
          <p:cNvSpPr txBox="1"/>
          <p:nvPr/>
        </p:nvSpPr>
        <p:spPr>
          <a:xfrm>
            <a:off x="356837" y="3656169"/>
            <a:ext cx="4572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10.06.2020 - Послаблення карантину</a:t>
            </a:r>
            <a:endParaRPr lang="en-US" alt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E3A243CD-298E-4421-A1FC-56BD74F8D3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696136"/>
              </p:ext>
            </p:extLst>
          </p:nvPr>
        </p:nvGraphicFramePr>
        <p:xfrm>
          <a:off x="3892352" y="1387726"/>
          <a:ext cx="2551855" cy="2351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DD24746D-14F2-410E-8A88-7CE5FBFDE1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5453706"/>
              </p:ext>
            </p:extLst>
          </p:nvPr>
        </p:nvGraphicFramePr>
        <p:xfrm>
          <a:off x="6084168" y="1356427"/>
          <a:ext cx="3384376" cy="254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D80C390-9113-4380-93D5-A406802B61A6}"/>
              </a:ext>
            </a:extLst>
          </p:cNvPr>
          <p:cNvSpPr txBox="1"/>
          <p:nvPr/>
        </p:nvSpPr>
        <p:spPr>
          <a:xfrm>
            <a:off x="402016" y="4016902"/>
            <a:ext cx="8339968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19/06/20</a:t>
            </a:r>
          </a:p>
          <a:p>
            <a:r>
              <a:rPr lang="ru-RU" sz="10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«За последнюю неделю по одному случаю обнаружили в школах №270, №212, №282 и в лицее №51. А также в школе № 235, и новый случай в школе №197. Там везде заболели учителя. В школе №308 на коронавирус заболел завуч. Там всех работников, — поскольку много было контактных, — отправили на самоизоляцию», — говорится в сообщении на странице мэра Виталия Кличко в Фейсбуке.</a:t>
            </a:r>
          </a:p>
          <a:p>
            <a:pPr algn="l"/>
            <a:r>
              <a:rPr lang="ru-RU" sz="1000" b="1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25/06/20</a:t>
            </a:r>
          </a:p>
          <a:p>
            <a:pPr algn="l"/>
            <a:r>
              <a:rPr lang="ru-RU" sz="10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У 32 педагогов на </a:t>
            </a:r>
            <a:r>
              <a:rPr lang="ru-RU" sz="10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Львовщине</a:t>
            </a:r>
            <a:r>
              <a:rPr lang="ru-RU" sz="10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перед </a:t>
            </a:r>
            <a:r>
              <a:rPr lang="ru-RU" sz="10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началом Внешнего независимого тестирования</a:t>
            </a:r>
            <a:r>
              <a:rPr lang="ru-RU" sz="10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первый этап которого начался сегодня, обнаружили коронавирус. Об этом сообщил мэр Львова Андрей Садовый </a:t>
            </a:r>
            <a:r>
              <a:rPr lang="ru-RU" sz="10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в </a:t>
            </a:r>
            <a:r>
              <a:rPr lang="ru-RU" sz="10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фейсбуке</a:t>
            </a:r>
            <a:r>
              <a:rPr lang="ru-RU" sz="10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ru-RU" sz="12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Висновки:</a:t>
            </a:r>
            <a:endParaRPr lang="en-US" altLang="ru-RU" sz="1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Експерти прогнозують стрімкий зріст захворюваності з початком навчального року</a:t>
            </a:r>
            <a:endParaRPr lang="en-US" altLang="ru-RU" sz="1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Враховуючи той факт, що до 90% дітей </a:t>
            </a:r>
            <a:r>
              <a:rPr lang="uk-UA" altLang="ru-RU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переносять</a:t>
            </a:r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захворювання на </a:t>
            </a:r>
            <a:r>
              <a:rPr lang="x-none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</a:t>
            </a:r>
            <a:r>
              <a:rPr lang="en-US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VID-19 </a:t>
            </a:r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без </a:t>
            </a:r>
            <a:r>
              <a:rPr lang="uk-UA" altLang="ru-RU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симтомів</a:t>
            </a:r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вони будуть основними джерелом інфікування вчителів. 84% вчителів щоденно під </a:t>
            </a:r>
            <a:r>
              <a:rPr lang="uk-UA" altLang="ru-RU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рииком</a:t>
            </a:r>
            <a:r>
              <a:rPr lang="uk-UA" alt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ru-RU" altLang="ru-RU" sz="1000" u="sng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ru-RU" dirty="0"/>
          </a:p>
        </p:txBody>
      </p:sp>
      <p:sp>
        <p:nvSpPr>
          <p:cNvPr id="16" name="Правая фигурная скобка 15">
            <a:extLst>
              <a:ext uri="{FF2B5EF4-FFF2-40B4-BE49-F238E27FC236}">
                <a16:creationId xmlns:a16="http://schemas.microsoft.com/office/drawing/2014/main" id="{4FBB15F3-6B8D-4D88-91A9-482005BF6A54}"/>
              </a:ext>
            </a:extLst>
          </p:cNvPr>
          <p:cNvSpPr/>
          <p:nvPr/>
        </p:nvSpPr>
        <p:spPr>
          <a:xfrm>
            <a:off x="8028384" y="1772816"/>
            <a:ext cx="360040" cy="1512168"/>
          </a:xfrm>
          <a:prstGeom prst="rightBrace">
            <a:avLst>
              <a:gd name="adj1" fmla="val 8333"/>
              <a:gd name="adj2" fmla="val 5088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B7FAB2-189F-46F1-8A24-69DD250B9091}"/>
              </a:ext>
            </a:extLst>
          </p:cNvPr>
          <p:cNvSpPr txBox="1"/>
          <p:nvPr/>
        </p:nvSpPr>
        <p:spPr>
          <a:xfrm>
            <a:off x="8388424" y="2324338"/>
            <a:ext cx="7555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alt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84%</a:t>
            </a:r>
          </a:p>
          <a:p>
            <a:pPr algn="ctr"/>
            <a:r>
              <a:rPr lang="uk-UA" sz="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Під ризиком</a:t>
            </a:r>
            <a:endParaRPr lang="ru-RU" sz="900" dirty="0"/>
          </a:p>
        </p:txBody>
      </p:sp>
      <p:pic>
        <p:nvPicPr>
          <p:cNvPr id="20" name="Picture 2" descr="Factbox: What do we know about the new coronavirus? - Reuters">
            <a:extLst>
              <a:ext uri="{FF2B5EF4-FFF2-40B4-BE49-F238E27FC236}">
                <a16:creationId xmlns:a16="http://schemas.microsoft.com/office/drawing/2014/main" id="{7E14844A-64F4-4CB8-97DA-B2232BF2FF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t="3800" r="8002" b="5901"/>
          <a:stretch/>
        </p:blipFill>
        <p:spPr bwMode="auto">
          <a:xfrm>
            <a:off x="8028384" y="5882610"/>
            <a:ext cx="952707" cy="97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11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7BF433E3-0897-4AB5-BFAF-4E41EF5C12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2657" y="435357"/>
            <a:ext cx="4155071" cy="725348"/>
          </a:xfrm>
        </p:spPr>
        <p:txBody>
          <a:bodyPr>
            <a:noAutofit/>
          </a:bodyPr>
          <a:lstStyle/>
          <a:p>
            <a:pPr algn="l" eaLnBrk="1" hangingPunct="1"/>
            <a:r>
              <a:rPr lang="uk-UA" alt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СТРАХУВАННЯ ВИКЛАДАЧІВ ТА ЗДОБУВАЧІВ ОСВІТИ</a:t>
            </a:r>
            <a:br>
              <a:rPr lang="uk-UA" alt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uk-UA" sz="140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ВИПАДОК ІНФІКУВАННЯ </a:t>
            </a:r>
            <a:r>
              <a:rPr lang="x-none" sz="140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</a:t>
            </a:r>
            <a:r>
              <a:rPr lang="en-US" sz="140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OVID-19</a:t>
            </a:r>
            <a:r>
              <a:rPr lang="uk-UA" sz="140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uk-UA" sz="140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uk-UA" sz="1400" b="1" dirty="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ВІД НЕЩАСНОГО ВИПАДКУ</a:t>
            </a:r>
            <a:endParaRPr lang="en-US" alt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B1E00B-FBC0-4E77-8055-1262E501FDB1}"/>
              </a:ext>
            </a:extLst>
          </p:cNvPr>
          <p:cNvSpPr txBox="1"/>
          <p:nvPr/>
        </p:nvSpPr>
        <p:spPr>
          <a:xfrm>
            <a:off x="755576" y="1109358"/>
            <a:ext cx="42950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ЩО ПОКРИВАЄТЬСЯ </a:t>
            </a:r>
            <a:endParaRPr lang="x-none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2C2CC5-45F9-4126-B1BC-6EA62DA86E40}"/>
              </a:ext>
            </a:extLst>
          </p:cNvPr>
          <p:cNvSpPr txBox="1"/>
          <p:nvPr/>
        </p:nvSpPr>
        <p:spPr>
          <a:xfrm>
            <a:off x="75568" y="1352652"/>
            <a:ext cx="4295084" cy="4114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</a:pPr>
            <a:r>
              <a:rPr lang="uk-UA" sz="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Покриття по </a:t>
            </a:r>
            <a:r>
              <a:rPr lang="en-US" sz="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Covid19</a:t>
            </a:r>
          </a:p>
          <a:p>
            <a:pPr marL="171450" indent="-171450" algn="just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Ста</a:t>
            </a:r>
            <a:r>
              <a:rPr lang="uk-UA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ціноване лікування COVID-19</a:t>
            </a:r>
            <a:endParaRPr lang="x-none" sz="9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Смерть внаслідок COVID-19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uk-UA" sz="9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1" dirty="0" err="1">
                <a:latin typeface="Verdana" panose="020B0604030504040204" pitchFamily="34" charset="0"/>
                <a:ea typeface="Verdana" panose="020B0604030504040204" pitchFamily="34" charset="0"/>
              </a:rPr>
              <a:t>Покриття</a:t>
            </a:r>
            <a:r>
              <a:rPr lang="ru-RU" sz="900" b="1" dirty="0">
                <a:latin typeface="Verdana" panose="020B0604030504040204" pitchFamily="34" charset="0"/>
                <a:ea typeface="Verdana" panose="020B0604030504040204" pitchFamily="34" charset="0"/>
              </a:rPr>
              <a:t> по </a:t>
            </a:r>
            <a:r>
              <a:rPr lang="uk-UA" sz="900" b="1" dirty="0">
                <a:latin typeface="Verdana" panose="020B0604030504040204" pitchFamily="34" charset="0"/>
                <a:ea typeface="Verdana" panose="020B0604030504040204" pitchFamily="34" charset="0"/>
              </a:rPr>
              <a:t>нещасному випадку (подарунок)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травми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переломи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травми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від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вогнепальної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зброїб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поранення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контузія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анафілактичний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шок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випадкове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потрапляння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в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дихальні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шляхи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чужорідного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тіла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Утоплення</a:t>
            </a:r>
            <a:endParaRPr lang="ru-RU" sz="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ураження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електричним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струмом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блискавкою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опіки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обмороження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перегрівання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переохолодження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укуси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тварин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отруйних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комах,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змій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тощо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випадкове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отруєння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газами,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побутовими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або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промисловими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хімічними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речовинами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ліками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недоброякісними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харчовими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продуктами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інвалідність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смерть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сказ,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правець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ботулізм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малярія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енцефаліт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що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передається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укусами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кліщів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algn="just"/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Випалата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по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таблиці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900" dirty="0" err="1">
                <a:latin typeface="Verdana" panose="020B0604030504040204" pitchFamily="34" charset="0"/>
                <a:ea typeface="Verdana" panose="020B0604030504040204" pitchFamily="34" charset="0"/>
              </a:rPr>
              <a:t>виплат</a:t>
            </a:r>
            <a:r>
              <a:rPr lang="ru-RU" sz="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/>
            <a:endParaRPr lang="uk-UA" sz="9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9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Покриття по Критичним захворюванням</a:t>
            </a:r>
          </a:p>
          <a:p>
            <a:pPr algn="just"/>
            <a:r>
              <a:rPr lang="uk-UA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Діагностування або смерть внаслідок: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злоякісних новоутворень,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Інсульту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uk-UA" sz="9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інфаркту міокарду</a:t>
            </a:r>
            <a:endParaRPr lang="en-US" sz="9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x-none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806B1A-648F-4563-B452-D773F6AEF98F}"/>
              </a:ext>
            </a:extLst>
          </p:cNvPr>
          <p:cNvSpPr txBox="1"/>
          <p:nvPr/>
        </p:nvSpPr>
        <p:spPr>
          <a:xfrm>
            <a:off x="2220192" y="4971557"/>
            <a:ext cx="4063557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35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УМОВИ СТРАХУВАННЯ:</a:t>
            </a:r>
            <a:endParaRPr lang="x-non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0A0912-8750-4858-A76E-B466DBAD8A75}"/>
              </a:ext>
            </a:extLst>
          </p:cNvPr>
          <p:cNvSpPr txBox="1"/>
          <p:nvPr/>
        </p:nvSpPr>
        <p:spPr>
          <a:xfrm>
            <a:off x="4513174" y="1062085"/>
            <a:ext cx="3001873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3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ВИКЛАДАЧІ ТА СТУДЕНТИ</a:t>
            </a:r>
            <a:endParaRPr lang="x-non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175715-D442-4942-AC27-CD120DBA64FD}"/>
              </a:ext>
            </a:extLst>
          </p:cNvPr>
          <p:cNvSpPr txBox="1"/>
          <p:nvPr/>
        </p:nvSpPr>
        <p:spPr>
          <a:xfrm>
            <a:off x="5771536" y="3159916"/>
            <a:ext cx="3487023" cy="25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1000" dirty="0">
                <a:latin typeface="Verdana" panose="020B0604030504040204" pitchFamily="34" charset="0"/>
                <a:ea typeface="Verdana" panose="020B0604030504040204" pitchFamily="34" charset="0"/>
              </a:rPr>
              <a:t>* Можливе індивідуальне розширення покриття</a:t>
            </a:r>
            <a:endParaRPr lang="en-US" altLang="ru-RU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3CD6BF5-1150-46B8-9131-5D6A19B98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396002"/>
              </p:ext>
            </p:extLst>
          </p:nvPr>
        </p:nvGraphicFramePr>
        <p:xfrm>
          <a:off x="3992037" y="1414656"/>
          <a:ext cx="5076056" cy="18928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08111">
                  <a:extLst>
                    <a:ext uri="{9D8B030D-6E8A-4147-A177-3AD203B41FA5}">
                      <a16:colId xmlns:a16="http://schemas.microsoft.com/office/drawing/2014/main" val="146074707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200408409"/>
                    </a:ext>
                  </a:extLst>
                </a:gridCol>
                <a:gridCol w="864976">
                  <a:extLst>
                    <a:ext uri="{9D8B030D-6E8A-4147-A177-3AD203B41FA5}">
                      <a16:colId xmlns:a16="http://schemas.microsoft.com/office/drawing/2014/main" val="2303620934"/>
                    </a:ext>
                  </a:extLst>
                </a:gridCol>
                <a:gridCol w="1223256">
                  <a:extLst>
                    <a:ext uri="{9D8B030D-6E8A-4147-A177-3AD203B41FA5}">
                      <a16:colId xmlns:a16="http://schemas.microsoft.com/office/drawing/2014/main" val="814817239"/>
                    </a:ext>
                  </a:extLst>
                </a:gridCol>
                <a:gridCol w="899593">
                  <a:extLst>
                    <a:ext uri="{9D8B030D-6E8A-4147-A177-3AD203B41FA5}">
                      <a16:colId xmlns:a16="http://schemas.microsoft.com/office/drawing/2014/main" val="30232417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Разова виплата при стаціонарному лікуванні СOVID-19, грн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Разова виплата при  смерті внаслідок коронавірусної хвороби COVID-19, грн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Страхова сума при нещасному випадку, грн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Разова виплата в разі: </a:t>
                      </a:r>
                      <a:r>
                        <a:rPr lang="x-none" sz="90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Смер</a:t>
                      </a: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ті</a:t>
                      </a:r>
                      <a:r>
                        <a:rPr lang="x-none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x-none" sz="90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x-none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діагностування злоякісного новоутворення (раку), інфаркту або інсульту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Вартість страхування на рік, грн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025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1408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83639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20226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5 000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25 000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650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5818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5 000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50 000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50 000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50 000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950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8930384"/>
                  </a:ext>
                </a:extLst>
              </a:tr>
            </a:tbl>
          </a:graphicData>
        </a:graphic>
      </p:graphicFrame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43459F31-7F48-4828-826E-88F54B4B9B3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589240"/>
            <a:ext cx="2267744" cy="127645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BE48FD2-62C6-463F-A786-DA4E0E82219A}"/>
              </a:ext>
            </a:extLst>
          </p:cNvPr>
          <p:cNvSpPr txBox="1"/>
          <p:nvPr/>
        </p:nvSpPr>
        <p:spPr>
          <a:xfrm>
            <a:off x="2072221" y="5183217"/>
            <a:ext cx="382954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900" indent="-88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800" dirty="0">
                <a:solidFill>
                  <a:srgbClr val="000000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Договір страхування діє по всій Україні</a:t>
            </a:r>
            <a:endParaRPr lang="x-none" sz="800" dirty="0">
              <a:latin typeface="Verdana" panose="020B060403050404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8900" indent="-88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800" dirty="0">
                <a:solidFill>
                  <a:srgbClr val="000000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Термін дії договору страхування – 1 рік</a:t>
            </a:r>
            <a:endParaRPr lang="x-none" sz="800" dirty="0">
              <a:latin typeface="Verdana" panose="020B060403050404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8900" indent="-88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800" dirty="0">
                <a:solidFill>
                  <a:srgbClr val="000000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Договір діє 24/7 під час роботи, відпустки, подорожей по території України </a:t>
            </a:r>
            <a:endParaRPr lang="x-none" sz="800" dirty="0">
              <a:latin typeface="Verdana" panose="020B060403050404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8900" indent="-88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800" dirty="0">
                <a:solidFill>
                  <a:srgbClr val="000000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На страхування приймаються вчителі та інший персонал школи віком до 60 років</a:t>
            </a:r>
            <a:endParaRPr lang="x-none" sz="800" dirty="0">
              <a:latin typeface="Verdana" panose="020B060403050404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8900" indent="-88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800" dirty="0">
                <a:solidFill>
                  <a:srgbClr val="000000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Програма діє лише за умови страхування всього викладацького складу  школи</a:t>
            </a:r>
            <a:endParaRPr lang="x-none" sz="800" dirty="0">
              <a:latin typeface="Verdana" panose="020B060403050404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86A9B456-3F2B-4067-AA22-C016BD0F9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49956"/>
              </p:ext>
            </p:extLst>
          </p:nvPr>
        </p:nvGraphicFramePr>
        <p:xfrm>
          <a:off x="4438208" y="3676110"/>
          <a:ext cx="4586819" cy="1735074"/>
        </p:xfrm>
        <a:graphic>
          <a:graphicData uri="http://schemas.openxmlformats.org/drawingml/2006/table">
            <a:tbl>
              <a:tblPr firstRow="1" firstCol="1">
                <a:tableStyleId>{ED083AE6-46FA-4A59-8FB0-9F97EB10719F}</a:tableStyleId>
              </a:tblPr>
              <a:tblGrid>
                <a:gridCol w="1156128">
                  <a:extLst>
                    <a:ext uri="{9D8B030D-6E8A-4147-A177-3AD203B41FA5}">
                      <a16:colId xmlns:a16="http://schemas.microsoft.com/office/drawing/2014/main" val="2861783415"/>
                    </a:ext>
                  </a:extLst>
                </a:gridCol>
                <a:gridCol w="1246461">
                  <a:extLst>
                    <a:ext uri="{9D8B030D-6E8A-4147-A177-3AD203B41FA5}">
                      <a16:colId xmlns:a16="http://schemas.microsoft.com/office/drawing/2014/main" val="4169836409"/>
                    </a:ext>
                  </a:extLst>
                </a:gridCol>
                <a:gridCol w="1076193">
                  <a:extLst>
                    <a:ext uri="{9D8B030D-6E8A-4147-A177-3AD203B41FA5}">
                      <a16:colId xmlns:a16="http://schemas.microsoft.com/office/drawing/2014/main" val="1232461538"/>
                    </a:ext>
                  </a:extLst>
                </a:gridCol>
                <a:gridCol w="1108037">
                  <a:extLst>
                    <a:ext uri="{9D8B030D-6E8A-4147-A177-3AD203B41FA5}">
                      <a16:colId xmlns:a16="http://schemas.microsoft.com/office/drawing/2014/main" val="2579376319"/>
                    </a:ext>
                  </a:extLst>
                </a:gridCol>
              </a:tblGrid>
              <a:tr h="938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Разова виплата при стаціонарному лікуванні дитини через СOVID-19, грн</a:t>
                      </a:r>
                      <a:endParaRPr lang="ru-RU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Разова виплата при смерті дитини  в наслідок COVID-19, грн</a:t>
                      </a:r>
                      <a:endParaRPr lang="ru-RU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Страхова сума по страхуванню від нещасного випадку, грн</a:t>
                      </a:r>
                      <a:endParaRPr lang="ru-RU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Вартість страхування на рік, грн</a:t>
                      </a:r>
                      <a:endParaRPr lang="ru-RU" sz="9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564174"/>
                  </a:ext>
                </a:extLst>
              </a:tr>
              <a:tr h="143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750</a:t>
                      </a:r>
                      <a:endParaRPr lang="ru-RU" sz="900" b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254666"/>
                  </a:ext>
                </a:extLst>
              </a:tr>
              <a:tr h="143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6113413"/>
                  </a:ext>
                </a:extLst>
              </a:tr>
              <a:tr h="143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2 000</a:t>
                      </a:r>
                      <a:endParaRPr lang="ru-RU" sz="900" b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4605716"/>
                  </a:ext>
                </a:extLst>
              </a:tr>
              <a:tr h="143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5046949"/>
                  </a:ext>
                </a:extLst>
              </a:tr>
              <a:tr h="143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10 000</a:t>
                      </a:r>
                      <a:endParaRPr lang="ru-RU" sz="900" b="0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rgbClr val="60606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200</a:t>
                      </a:r>
                      <a:endParaRPr lang="ru-RU" sz="900" b="1" dirty="0">
                        <a:solidFill>
                          <a:srgbClr val="60606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498958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35D5D299-A69D-4135-9C93-4E80E470F9D6}"/>
              </a:ext>
            </a:extLst>
          </p:cNvPr>
          <p:cNvSpPr txBox="1"/>
          <p:nvPr/>
        </p:nvSpPr>
        <p:spPr>
          <a:xfrm>
            <a:off x="4434354" y="3415506"/>
            <a:ext cx="4586818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3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УЧНІ</a:t>
            </a:r>
            <a:endParaRPr lang="x-non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42084030-249C-4F96-921C-92A69579CC5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" y="5359948"/>
            <a:ext cx="2032228" cy="1512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4536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B2D9C13-0136-4AE1-BA48-AB6067F05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64367"/>
            <a:ext cx="4485885" cy="648072"/>
          </a:xfrm>
        </p:spPr>
        <p:txBody>
          <a:bodyPr anchor="ctr"/>
          <a:lstStyle/>
          <a:p>
            <a:pPr algn="ctr"/>
            <a:r>
              <a:rPr lang="uk-UA" sz="1600" dirty="0"/>
              <a:t>ФІНАНСОВІ ПОКАЗНИКИ: 6м 2020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A06A73-70AD-41BE-97C2-BDA1123BF1B8}"/>
              </a:ext>
            </a:extLst>
          </p:cNvPr>
          <p:cNvSpPr txBox="1"/>
          <p:nvPr/>
        </p:nvSpPr>
        <p:spPr>
          <a:xfrm>
            <a:off x="251521" y="1562308"/>
            <a:ext cx="4343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СТРУКТУРА СТРАХОВИХ ПРЕМІЙ ЗА ВИДАМИ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80C59F-03C2-48C7-95DD-040FCEB2A391}"/>
              </a:ext>
            </a:extLst>
          </p:cNvPr>
          <p:cNvSpPr txBox="1"/>
          <p:nvPr/>
        </p:nvSpPr>
        <p:spPr>
          <a:xfrm>
            <a:off x="4572000" y="1573781"/>
            <a:ext cx="2550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УНІВЕРСАЛЬНА В ЦИФРАХ</a:t>
            </a:r>
            <a:endParaRPr lang="ru-RU" sz="12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6FB651CC-8647-4DCD-B3C4-784B1C901728}"/>
              </a:ext>
            </a:extLst>
          </p:cNvPr>
          <p:cNvGraphicFramePr>
            <a:graphicFrameLocks noGrp="1"/>
          </p:cNvGraphicFramePr>
          <p:nvPr/>
        </p:nvGraphicFramePr>
        <p:xfrm>
          <a:off x="4485885" y="2070657"/>
          <a:ext cx="4190571" cy="2716686"/>
        </p:xfrm>
        <a:graphic>
          <a:graphicData uri="http://schemas.openxmlformats.org/drawingml/2006/table">
            <a:tbl>
              <a:tblPr>
                <a:tableStyleId>{EB344D84-9AFB-497E-A393-DC336BA19D2E}</a:tableStyleId>
              </a:tblPr>
              <a:tblGrid>
                <a:gridCol w="2132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32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Фінансові показники</a:t>
                      </a:r>
                      <a:endParaRPr lang="uk-UA" sz="1000" b="1" kern="1200" dirty="0">
                        <a:solidFill>
                          <a:sysClr val="windowText" lastClr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4" marR="9524" marT="9529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kern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uk-UA" sz="1000" b="1" kern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ГРН</a:t>
                      </a:r>
                      <a:r>
                        <a:rPr lang="de-DE" sz="1000" b="1" kern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‘000</a:t>
                      </a:r>
                      <a:endParaRPr lang="de-DE" sz="1000" b="1" kern="1200" dirty="0">
                        <a:solidFill>
                          <a:sysClr val="windowText" lastClr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4" marR="9524" marT="9529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000" b="1" kern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ДОЛ.США</a:t>
                      </a:r>
                      <a:r>
                        <a:rPr lang="de-DE" sz="1000" b="1" kern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‘000</a:t>
                      </a:r>
                      <a:endParaRPr lang="de-DE" sz="1000" b="1" kern="1200" dirty="0">
                        <a:solidFill>
                          <a:sysClr val="windowText" lastClr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4" marR="9524" marT="9529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227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Капітал</a:t>
                      </a:r>
                      <a:endParaRPr lang="en-US" sz="1000" kern="1200" noProof="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313 406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11 741</a:t>
                      </a: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227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000" kern="1200" noProof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Резерви</a:t>
                      </a:r>
                      <a:endParaRPr lang="en-US" sz="1000" kern="1200" noProof="0" dirty="0">
                        <a:solidFill>
                          <a:sysClr val="windowText" lastClr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599 788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22 471</a:t>
                      </a: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227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000" kern="1200" noProof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Активи</a:t>
                      </a:r>
                      <a:endParaRPr lang="en-US" sz="1000" kern="1200" noProof="0" dirty="0">
                        <a:solidFill>
                          <a:sysClr val="windowText" lastClr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1 128 757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42 288</a:t>
                      </a: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22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Готівка та депозити</a:t>
                      </a:r>
                      <a:endParaRPr lang="ru-RU" sz="10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458 322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17 171</a:t>
                      </a: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22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Нараховані страхові премії</a:t>
                      </a:r>
                      <a:endParaRPr lang="ru-RU" sz="10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476 622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17 856</a:t>
                      </a: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8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Комбінований коефіцієнт</a:t>
                      </a:r>
                      <a:endParaRPr lang="en-US" sz="1000" b="1" kern="1200" noProof="0" dirty="0">
                        <a:solidFill>
                          <a:sysClr val="windowText" lastClr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92,12%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92,12%</a:t>
                      </a:r>
                      <a:r>
                        <a:rPr lang="uk-UA" sz="1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41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Чистий прибуток (тис.)</a:t>
                      </a:r>
                      <a:endParaRPr lang="ru-RU" sz="9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8" marR="9524" marT="9529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41 859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1 568</a:t>
                      </a: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/>
        </p:nvGraphicFramePr>
        <p:xfrm>
          <a:off x="-679359" y="2033785"/>
          <a:ext cx="5273975" cy="3627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4425226"/>
      </p:ext>
    </p:extLst>
  </p:cSld>
  <p:clrMapOvr>
    <a:masterClrMapping/>
  </p:clrMapOvr>
</p:sld>
</file>

<file path=ppt/theme/theme1.xml><?xml version="1.0" encoding="utf-8"?>
<a:theme xmlns:a="http://schemas.openxmlformats.org/drawingml/2006/main" name="Титульная стран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иповая страница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7785</TotalTime>
  <Words>978</Words>
  <Application>Microsoft Office PowerPoint</Application>
  <PresentationFormat>Экран (4:3)</PresentationFormat>
  <Paragraphs>205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Lato Light</vt:lpstr>
      <vt:lpstr>MS Mincho</vt:lpstr>
      <vt:lpstr>Symbol</vt:lpstr>
      <vt:lpstr>Times New Roman</vt:lpstr>
      <vt:lpstr>Verdana</vt:lpstr>
      <vt:lpstr>Титульная страница</vt:lpstr>
      <vt:lpstr>Типовая страница</vt:lpstr>
      <vt:lpstr>СТРАХУВАННЯ ВИКЛАДАЧІВ/СТУДЕНТІВ/ УЧНІВ ВІД СOVID-19</vt:lpstr>
      <vt:lpstr>АКЦІОНЕРИ</vt:lpstr>
      <vt:lpstr>ПРО АКЦІОНЕРІВ</vt:lpstr>
      <vt:lpstr>ТОП-15 страхових компаній 1Q 2020/1Q 2019:</vt:lpstr>
      <vt:lpstr>Презентация PowerPoint</vt:lpstr>
      <vt:lpstr>84% ВСІХ ПЕДАГОГІЧНИХ ПРАЦІВНИКІВ – В ЗОНІ ВИСОКОГО РИЗИКУ</vt:lpstr>
      <vt:lpstr>СТРАХУВАННЯ ВИКЛАДАЧІВ ТА ЗДОБУВАЧІВ ОСВІТИ НА ВИПАДОК ІНФІКУВАННЯ СOVID-19 ТА ВІД НЕЩАСНОГО ВИПАДКУ</vt:lpstr>
      <vt:lpstr>ФІНАНСОВІ ПОКАЗНИКИ: 6м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jack</dc:creator>
  <cp:lastModifiedBy>Користувач Windows</cp:lastModifiedBy>
  <cp:revision>182</cp:revision>
  <cp:lastPrinted>2020-08-07T12:17:13Z</cp:lastPrinted>
  <dcterms:created xsi:type="dcterms:W3CDTF">2015-08-14T07:10:58Z</dcterms:created>
  <dcterms:modified xsi:type="dcterms:W3CDTF">2021-02-22T12:59:42Z</dcterms:modified>
</cp:coreProperties>
</file>