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70" r:id="rId15"/>
    <p:sldId id="273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успішність денна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98.5</c:v>
                </c:pt>
                <c:pt idx="1">
                  <c:v>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B-49D7-A6BF-AFBAA86F963B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якість денна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20.8</c:v>
                </c:pt>
                <c:pt idx="1">
                  <c:v>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B-49D7-A6BF-AFBAA86F963B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 успішність заочна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83.5</c:v>
                </c:pt>
                <c:pt idx="1">
                  <c:v>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9B-49D7-A6BF-AFBAA86F963B}"/>
            </c:ext>
          </c:extLst>
        </c:ser>
        <c:ser>
          <c:idx val="3"/>
          <c:order val="3"/>
          <c:tx>
            <c:strRef>
              <c:f>Аркуш1!$E$1</c:f>
              <c:strCache>
                <c:ptCount val="1"/>
                <c:pt idx="0">
                  <c:v>якість заочна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9B-49D7-A6BF-AFBAA86F96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Аркуш1!$A$2:$A$5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Аркуш1!$E$2:$E$5</c:f>
              <c:numCache>
                <c:formatCode>General</c:formatCode>
                <c:ptCount val="4"/>
                <c:pt idx="0">
                  <c:v>27.1</c:v>
                </c:pt>
                <c:pt idx="1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9B-49D7-A6BF-AFBAA86F96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141248"/>
        <c:axId val="161044096"/>
        <c:axId val="0"/>
      </c:bar3DChart>
      <c:catAx>
        <c:axId val="161141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61044096"/>
        <c:crosses val="autoZero"/>
        <c:auto val="1"/>
        <c:lblAlgn val="ctr"/>
        <c:lblOffset val="100"/>
        <c:noMultiLvlLbl val="0"/>
      </c:catAx>
      <c:valAx>
        <c:axId val="1610440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14124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0A66AE-81F5-474A-B74B-EE41E9320F19}" type="datetimeFigureOut">
              <a:rPr lang="uk-UA" smtClean="0"/>
              <a:t>25.02.2021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40760" cy="316835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психології: точки відліку і вектори розвитку </a:t>
            </a:r>
          </a:p>
          <a:p>
            <a:pPr algn="ctr"/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1988840"/>
            <a:ext cx="60483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s://pnu.edu.ua/wp-content/uploads/2018/05/logo400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1584176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66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серію тренінгів для пенітенціарних служб у рамках підписаних угод між ПНУ та Міжрегіональним управлінням виконання покарань – 9 тренінгів (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Гринчук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О.І.,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Чуйко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Шкраб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В.С.,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Федоришин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Г.М.,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Куравська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Н.В., Вітюк Н.Р., Заграй Л.Д.)</a:t>
            </a:r>
          </a:p>
          <a:p>
            <a:pPr algn="just"/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тренінги для педагогічних працівників (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Пілецька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Л.С.)</a:t>
            </a:r>
          </a:p>
          <a:p>
            <a:pPr algn="just"/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 тренінги для працівників поліції (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Чуйко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О.М., Шкраб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юк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В.С., Вітюк Н.Р.)</a:t>
            </a:r>
          </a:p>
          <a:p>
            <a:pPr algn="just"/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Готуються тренінги для працівників 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профосвіти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(у рамках україно-румунського проекту) (</a:t>
            </a:r>
            <a:r>
              <a:rPr lang="uk-UA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Пілецька</a:t>
            </a:r>
            <a:r>
              <a:rPr lang="uk-UA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Л.С.)</a:t>
            </a:r>
          </a:p>
          <a:p>
            <a:pPr algn="just"/>
            <a:endParaRPr lang="uk-UA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Комерціалізація результатів наукових розробок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6345" y="1600200"/>
            <a:ext cx="8880151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Перспективи розвитку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2579527" y="3019449"/>
            <a:ext cx="4248472" cy="20263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/>
              <a:t>Якість освіти</a:t>
            </a:r>
            <a:endParaRPr lang="uk-UA" sz="4000" dirty="0"/>
          </a:p>
        </p:txBody>
      </p:sp>
      <p:sp>
        <p:nvSpPr>
          <p:cNvPr id="11" name="Овал 10"/>
          <p:cNvSpPr/>
          <p:nvPr/>
        </p:nvSpPr>
        <p:spPr>
          <a:xfrm>
            <a:off x="187352" y="3298724"/>
            <a:ext cx="1576336" cy="1460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Наука</a:t>
            </a:r>
            <a:endParaRPr lang="uk-UA" sz="2400" dirty="0"/>
          </a:p>
        </p:txBody>
      </p:sp>
      <p:sp>
        <p:nvSpPr>
          <p:cNvPr id="15" name="Стрілка вправо 14"/>
          <p:cNvSpPr/>
          <p:nvPr/>
        </p:nvSpPr>
        <p:spPr>
          <a:xfrm>
            <a:off x="1653880" y="378658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Стрілка вправо 15"/>
          <p:cNvSpPr/>
          <p:nvPr/>
        </p:nvSpPr>
        <p:spPr>
          <a:xfrm>
            <a:off x="6689936" y="37902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вал 16"/>
          <p:cNvSpPr/>
          <p:nvPr/>
        </p:nvSpPr>
        <p:spPr>
          <a:xfrm>
            <a:off x="7643911" y="3160244"/>
            <a:ext cx="1434207" cy="1442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Регіон</a:t>
            </a:r>
            <a:endParaRPr lang="uk-UA" sz="2000" dirty="0"/>
          </a:p>
        </p:txBody>
      </p:sp>
      <p:sp>
        <p:nvSpPr>
          <p:cNvPr id="18" name="Овал 17"/>
          <p:cNvSpPr/>
          <p:nvPr/>
        </p:nvSpPr>
        <p:spPr>
          <a:xfrm>
            <a:off x="3275856" y="1154595"/>
            <a:ext cx="2592288" cy="16343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Кадровий </a:t>
            </a:r>
          </a:p>
          <a:p>
            <a:pPr algn="ctr"/>
            <a:r>
              <a:rPr lang="uk-UA" sz="2400" dirty="0" smtClean="0"/>
              <a:t>потенціал</a:t>
            </a:r>
            <a:endParaRPr lang="uk-UA" sz="2400" dirty="0"/>
          </a:p>
        </p:txBody>
      </p:sp>
      <p:sp>
        <p:nvSpPr>
          <p:cNvPr id="20" name="Стрілка вниз 19"/>
          <p:cNvSpPr/>
          <p:nvPr/>
        </p:nvSpPr>
        <p:spPr>
          <a:xfrm>
            <a:off x="4499992" y="24502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 зі стрілкою 21"/>
          <p:cNvCxnSpPr/>
          <p:nvPr/>
        </p:nvCxnSpPr>
        <p:spPr>
          <a:xfrm>
            <a:off x="5711378" y="2087508"/>
            <a:ext cx="1957115" cy="15834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зі стрілкою 23"/>
          <p:cNvCxnSpPr/>
          <p:nvPr/>
        </p:nvCxnSpPr>
        <p:spPr>
          <a:xfrm flipV="1">
            <a:off x="1596730" y="2299753"/>
            <a:ext cx="2278941" cy="1158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7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Навчально-методичне забезпечення (контент необхідний для якісної освіти)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Стажування науково-педагогічних працівників: створення умов для конструктивного, продуктивного стажування, яке передбачає оволодіння сучасними інноваційними технологіями, методами, інструментами викладання 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Матеріально-технічне забезпечення – продовжувати розпочаті ремонтні роботи в аудиторіях (облаштування кімнати для проведення психологічних консультацій,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зони та входу, читального залу-аудиторії)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із роботодавцями, випускниками щодо удосконалення ОП (створення Ради випускників факультету, група випускників у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соцмережах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освіти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аспірантів до наукової роботи та академічної 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</a:t>
            </a:r>
          </a:p>
          <a:p>
            <a:pPr algn="just"/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школи – опора на ключові наукові школи (Карпенко З.С.,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Москалець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В.П., Возняк С.М., Ларіонова В.К.)</a:t>
            </a:r>
          </a:p>
          <a:p>
            <a:pPr algn="just"/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нових наукових шкіл (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Міщиха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Л.П,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Пілецька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Л.С.,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Климишин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О.І.,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Гоян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І.М.,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Надурак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В.О., </a:t>
            </a:r>
            <a:r>
              <a:rPr lang="uk-UA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Дойчик</a:t>
            </a:r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М.В., Заграй Л.Д.)</a:t>
            </a:r>
          </a:p>
          <a:p>
            <a:pPr algn="just"/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результатів наукових досліджень в освітній процес</a:t>
            </a:r>
          </a:p>
          <a:p>
            <a:pPr algn="just"/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активність у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наукометричних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базах даних, зокрема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Science, SCOPUS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укладання угод про співпрацю із різними організаціями щодо залучення працівників до освіти упродовж життя (проведення тренінгів)</a:t>
            </a:r>
          </a:p>
          <a:p>
            <a:pPr algn="just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наукових досягнень наших науковців у медіапросторі</a:t>
            </a:r>
          </a:p>
          <a:p>
            <a:pPr algn="just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Комерціалізація наукових досліджень – пошук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проєктів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фінансування наукових досліджень</a:t>
            </a:r>
          </a:p>
          <a:p>
            <a:pPr algn="just"/>
            <a:endParaRPr lang="uk-UA" sz="3200" dirty="0" smtClean="0"/>
          </a:p>
          <a:p>
            <a:pPr algn="just"/>
            <a:endParaRPr lang="uk-UA" dirty="0" smtClean="0"/>
          </a:p>
          <a:p>
            <a:pPr algn="just"/>
            <a:endParaRPr lang="uk-UA" dirty="0" smtClean="0"/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 результатів наукових досліджень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8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pPr marL="0" indent="0" algn="ctr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82296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39604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структурна складова університету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здобувачів: 533 осіб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23.12.20р.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здобувачів:  480 осіб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01.02.21Р.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ідраховані за результатами сесії – 12 осіб (4 денна форма; 8 заочна форма)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авершення навчання (випуск магістрів)– 45 осіб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здобувачів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та клінічна психологія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12,85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12,95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Психологія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соціології та релігієзнавства –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11,9</a:t>
            </a: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-технічний персонал – 6 осіб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НПП- 50 осіб, ставок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факультету - 48,7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3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61622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истанційне навчання: успішність/якість, %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1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Акредитація ОП магістерський рівень «Клінічна та реабілітаційна психологія» – гарант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Гасюк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М.Б.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науково-методичної ради факультету (представництво усіх кафедр)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якості викладання через опитування студентів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проблемних питань щодо використання методів викладання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дистанційної освіти)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освіти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монографіях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колективній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виданої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закордоном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підручників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посібників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статтей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журналах, що індексуються </a:t>
            </a:r>
            <a:r>
              <a:rPr lang="uk-UA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наукометричними</a:t>
            </a:r>
            <a:r>
              <a:rPr lang="uk-UA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базами даних (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of Science,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WoS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Scopus)</a:t>
            </a:r>
            <a:endParaRPr lang="uk-UA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30 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у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фахових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виданнях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 робота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робіт подано на ІІ етап конкурсу наукових робіт</a:t>
            </a: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Сепендії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Лозинських – 2 студенти</a:t>
            </a:r>
          </a:p>
          <a:p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Степендія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Повір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себе» – 1 студент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конкурсах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студентів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12 тренінгів для студентів І курсу (тематика: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даптація, комунікація, стрес пер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першою сесією,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командоутворення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конфлікти, написання мотиваційного листа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Профорієнтаційна робота (організація зйомок відео, відгуків випускників, студентів про університет, навчання на факультеті)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соціальному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«Професія майбутнього і мій вибір сьогодні» - розроблено програму діагностики професійних здібностей та інтересів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тьюторства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керівник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Федоришин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Г.М.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1182</TotalTime>
  <Words>572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Lucida Sans Unicode</vt:lpstr>
      <vt:lpstr>Times New Roman</vt:lpstr>
      <vt:lpstr>Verdana</vt:lpstr>
      <vt:lpstr>Wingdings 2</vt:lpstr>
      <vt:lpstr>Wingdings 3</vt:lpstr>
      <vt:lpstr>Вестибюль</vt:lpstr>
      <vt:lpstr>Презентация PowerPoint</vt:lpstr>
      <vt:lpstr>Факультет структурна складова університету</vt:lpstr>
      <vt:lpstr>Контингент здобувачів</vt:lpstr>
      <vt:lpstr>Кількість НПП- 50 осіб, ставок по факультету - 48,7</vt:lpstr>
      <vt:lpstr>Дистанційне навчання: успішність/якість, %</vt:lpstr>
      <vt:lpstr>Забезпечення якості освіти</vt:lpstr>
      <vt:lpstr>Наукова робота</vt:lpstr>
      <vt:lpstr>Досягнення студентів</vt:lpstr>
      <vt:lpstr>Академія тьюторства – керівник Федоришин Г.М.</vt:lpstr>
      <vt:lpstr>Комерціалізація результатів наукових розробок</vt:lpstr>
      <vt:lpstr>Перспективи розвитку</vt:lpstr>
      <vt:lpstr>Якість освіти</vt:lpstr>
      <vt:lpstr>Якість освіти</vt:lpstr>
      <vt:lpstr> Популяризація результатів наукових досліджень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Користувач Windows</cp:lastModifiedBy>
  <cp:revision>51</cp:revision>
  <dcterms:created xsi:type="dcterms:W3CDTF">2010-02-23T11:30:32Z</dcterms:created>
  <dcterms:modified xsi:type="dcterms:W3CDTF">2021-02-25T19:23:44Z</dcterms:modified>
</cp:coreProperties>
</file>