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1" r:id="rId5"/>
    <p:sldId id="285" r:id="rId6"/>
    <p:sldId id="284" r:id="rId7"/>
    <p:sldId id="283" r:id="rId8"/>
    <p:sldId id="261" r:id="rId9"/>
    <p:sldId id="265" r:id="rId10"/>
    <p:sldId id="267" r:id="rId11"/>
    <p:sldId id="268" r:id="rId12"/>
    <p:sldId id="266" r:id="rId13"/>
    <p:sldId id="269" r:id="rId14"/>
    <p:sldId id="270" r:id="rId15"/>
    <p:sldId id="280" r:id="rId16"/>
    <p:sldId id="279" r:id="rId17"/>
    <p:sldId id="278" r:id="rId18"/>
    <p:sldId id="277" r:id="rId19"/>
    <p:sldId id="276" r:id="rId20"/>
    <p:sldId id="275" r:id="rId21"/>
    <p:sldId id="274" r:id="rId22"/>
    <p:sldId id="273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40000"/>
                <a:lumOff val="60000"/>
              </a:schemeClr>
            </a:gs>
            <a:gs pos="81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  <a:lumMod val="58000"/>
                <a:lumOff val="4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 rot="10800000">
            <a:off x="0" y="2852936"/>
            <a:ext cx="7524328" cy="72008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ятиугольник 3"/>
          <p:cNvSpPr/>
          <p:nvPr/>
        </p:nvSpPr>
        <p:spPr>
          <a:xfrm rot="10800000">
            <a:off x="395536" y="2852936"/>
            <a:ext cx="7992888" cy="72008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ятиугольник 5"/>
          <p:cNvSpPr/>
          <p:nvPr/>
        </p:nvSpPr>
        <p:spPr>
          <a:xfrm rot="10800000">
            <a:off x="858064" y="2852937"/>
            <a:ext cx="8136904" cy="72008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1247389" y="2852936"/>
            <a:ext cx="7896609" cy="720080"/>
          </a:xfrm>
          <a:prstGeom prst="homePlat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1247388" y="260648"/>
            <a:ext cx="3324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Прикарпатський національний університет імені Василя Стефаника</a:t>
            </a:r>
            <a:endParaRPr lang="uk-UA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E:\ВИПУСКНИКИ\фото пну, рись\пн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-18791" y="2132856"/>
            <a:ext cx="6336704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5536" y="4005064"/>
            <a:ext cx="6336704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dmin\Downloads\gUIxTJ4XNT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r="9051" b="7037"/>
          <a:stretch/>
        </p:blipFill>
        <p:spPr bwMode="auto">
          <a:xfrm>
            <a:off x="4056897" y="1092423"/>
            <a:ext cx="5195623" cy="3521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517232"/>
            <a:ext cx="633670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ятиугольник 29"/>
          <p:cNvSpPr/>
          <p:nvPr/>
        </p:nvSpPr>
        <p:spPr>
          <a:xfrm>
            <a:off x="840432" y="4869160"/>
            <a:ext cx="8280920" cy="995033"/>
          </a:xfrm>
          <a:prstGeom prst="homePlat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ятиугольник 28"/>
          <p:cNvSpPr/>
          <p:nvPr/>
        </p:nvSpPr>
        <p:spPr>
          <a:xfrm>
            <a:off x="318628" y="4869160"/>
            <a:ext cx="8136904" cy="99503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ятиугольник 27"/>
          <p:cNvSpPr/>
          <p:nvPr/>
        </p:nvSpPr>
        <p:spPr>
          <a:xfrm>
            <a:off x="0" y="4869160"/>
            <a:ext cx="7914964" cy="99503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ятиугольник 26"/>
          <p:cNvSpPr/>
          <p:nvPr/>
        </p:nvSpPr>
        <p:spPr>
          <a:xfrm>
            <a:off x="0" y="4869160"/>
            <a:ext cx="7446404" cy="97318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РЕЗУЛЬТАТИ </a:t>
            </a:r>
            <a:r>
              <a:rPr lang="uk-UA" sz="23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РЕЙТИНГОВОГО ОЦІНЮВАННЯ  ЕФЕКТИВНОСТІ РОБОТИ  КАФЕДР УНІВЕРСИТЕТУ У 2022 </a:t>
            </a:r>
            <a:r>
              <a:rPr lang="uk-UA" sz="23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3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284" y="258691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906540" y="764704"/>
            <a:ext cx="3415551" cy="707660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блок.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Навчально-педагогічна діяльність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63473"/>
              </p:ext>
            </p:extLst>
          </p:nvPr>
        </p:nvGraphicFramePr>
        <p:xfrm>
          <a:off x="224067" y="1628800"/>
          <a:ext cx="8426281" cy="3819133"/>
        </p:xfrm>
        <a:graphic>
          <a:graphicData uri="http://schemas.openxmlformats.org/drawingml/2006/table">
            <a:tbl>
              <a:tblPr/>
              <a:tblGrid>
                <a:gridCol w="56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Назва кафедри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Блок 3. Навчально-педагогічна діяльність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педагогіки початкової освіти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1525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цивільного права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1366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англійської філології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1298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управління та бізнес-адміністрування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1231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теорії та методики дошкільної і спеціальної освіти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1070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судочинства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1059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загальної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клінічної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психології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1053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політики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у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сфері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боротьби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зі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злочинністю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кримінального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права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1026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фахових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методик і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технологій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початкової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освіти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970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трудового,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екологічного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аграрного права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960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 descr="C:\Users\Admin\Desktop\кубо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/>
          <a:stretch/>
        </p:blipFill>
        <p:spPr bwMode="auto">
          <a:xfrm>
            <a:off x="3563888" y="5517232"/>
            <a:ext cx="1383329" cy="12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5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284" y="258691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55776" y="836712"/>
            <a:ext cx="3658112" cy="764653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блок.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Міжнародна діяльність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25289"/>
              </p:ext>
            </p:extLst>
          </p:nvPr>
        </p:nvGraphicFramePr>
        <p:xfrm>
          <a:off x="316380" y="1772816"/>
          <a:ext cx="8136903" cy="3709015"/>
        </p:xfrm>
        <a:graphic>
          <a:graphicData uri="http://schemas.openxmlformats.org/drawingml/2006/table">
            <a:tbl>
              <a:tblPr/>
              <a:tblGrid>
                <a:gridCol w="42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2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Назва кафедри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Блок 4. Міжнародна діяльність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англійської філології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520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8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управління та бізнес-адміністрування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350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слов'янських мов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330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педагогіки початкової освіти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готельно-ресторанної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курортної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справи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290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біохімії та біотехнології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280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французької філології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230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біології та екології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трудового,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екологічного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аграрного права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190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фінансів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 descr="C:\Users\Admin\Desktop\кубо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/>
          <a:stretch/>
        </p:blipFill>
        <p:spPr bwMode="auto">
          <a:xfrm>
            <a:off x="3620719" y="5589240"/>
            <a:ext cx="1383329" cy="12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284" y="258691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55776" y="908720"/>
            <a:ext cx="3415553" cy="687769"/>
          </a:xfrm>
          <a:prstGeom prst="round2Diag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381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блок.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Атестаційна, експертна та аудиторська діяльність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04531"/>
              </p:ext>
            </p:extLst>
          </p:nvPr>
        </p:nvGraphicFramePr>
        <p:xfrm>
          <a:off x="323528" y="1772816"/>
          <a:ext cx="8496944" cy="3688080"/>
        </p:xfrm>
        <a:graphic>
          <a:graphicData uri="http://schemas.openxmlformats.org/drawingml/2006/table">
            <a:tbl>
              <a:tblPr/>
              <a:tblGrid>
                <a:gridCol w="669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Назва кафедри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Блок 5.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Атестаційна,експертна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аудиторська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діяльність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uk-UA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туризмознавства</a:t>
                      </a:r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краєзнавства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української мови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педагогіки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освітнього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менеджменту</a:t>
                      </a:r>
                    </a:p>
                    <a:p>
                      <a:pPr algn="ctr" rtl="0" fontAlgn="ctr"/>
                      <a:r>
                        <a:rPr lang="ru-RU" sz="1600" b="0" i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імені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Б.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Ступарика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145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англійської філології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фізики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методики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викладання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педагогіки початкової освіти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історії України і методики викладання історії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цивільного права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фахових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методик і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технологій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початкової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освіти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управління та бізнес-адміністрування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 descr="C:\Users\Admin\Desktop\кубо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/>
          <a:stretch/>
        </p:blipFill>
        <p:spPr bwMode="auto">
          <a:xfrm>
            <a:off x="3620719" y="5589240"/>
            <a:ext cx="1383329" cy="12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3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284" y="258691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763688" y="733770"/>
            <a:ext cx="5904656" cy="606998"/>
          </a:xfrm>
          <a:prstGeom prst="round2Diag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блок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Комунікаційна діяльність, розвиток іміджу Університету та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профорієнтація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577656"/>
              </p:ext>
            </p:extLst>
          </p:nvPr>
        </p:nvGraphicFramePr>
        <p:xfrm>
          <a:off x="365843" y="1484784"/>
          <a:ext cx="8496946" cy="4258619"/>
        </p:xfrm>
        <a:graphic>
          <a:graphicData uri="http://schemas.openxmlformats.org/drawingml/2006/table">
            <a:tbl>
              <a:tblPr/>
              <a:tblGrid>
                <a:gridCol w="461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5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Назва кафедри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Блок 6. </a:t>
                      </a:r>
                      <a:b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</a:b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Комунікаційна діяльність, розвиток іміджу Університету та профорієнтація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57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історії України і методики викладання історії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1272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57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англійської філології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700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57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педагогіки початкової освіти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676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57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управління та бізнес-адміністрування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7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фахових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методик і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технологій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початкової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освіти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549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57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всесвітньої історії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527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57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спортивно-педагогічних дисциплін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519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79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теоретичної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прикладної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економіки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492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57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готельно-ресторанної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курортної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справи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456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35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педагогіки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освітнього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менеджменту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імені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Б.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Ступарика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446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 descr="C:\Users\Admin\Desktop\кубо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/>
          <a:stretch/>
        </p:blipFill>
        <p:spPr bwMode="auto">
          <a:xfrm>
            <a:off x="3923928" y="5805264"/>
            <a:ext cx="1152128" cy="10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41273"/>
              </p:ext>
            </p:extLst>
          </p:nvPr>
        </p:nvGraphicFramePr>
        <p:xfrm>
          <a:off x="107504" y="786569"/>
          <a:ext cx="8856984" cy="5522751"/>
        </p:xfrm>
        <a:graphic>
          <a:graphicData uri="http://schemas.openxmlformats.org/drawingml/2006/table">
            <a:tbl>
              <a:tblPr/>
              <a:tblGrid>
                <a:gridCol w="1597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8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6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30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03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72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кафедри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1. Кадровий склад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2. Наукова діяльність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3. Навчально-педагогічна діяльність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4. Міжнародна діяльність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5.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Атестаційна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експертна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аудиторська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діяльність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6. Комунікаційна діяльність, розвиток іміджу Університету та профорієнтація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Оцінка декана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працівників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враховано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оцінку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декана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поділено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к-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сть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працівників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778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 психології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3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загальної</a:t>
                      </a:r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3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клінічної</a:t>
                      </a:r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психології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1 053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соціальної психології 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філософії, соціології та релігієзнавства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психології розвитку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778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Фізико-технічний факультет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3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комп'ютерної</a:t>
                      </a:r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інженерії</a:t>
                      </a:r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3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електроніки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3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матеріалознавства</a:t>
                      </a:r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ru-RU" sz="13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новітніх</a:t>
                      </a:r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технологій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1 217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3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фізики</a:t>
                      </a:r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ru-RU" sz="13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хімії</a:t>
                      </a:r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твердого </a:t>
                      </a:r>
                      <a:r>
                        <a:rPr lang="ru-RU" sz="13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тіла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366,9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3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фізики</a:t>
                      </a:r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методики </a:t>
                      </a:r>
                      <a:r>
                        <a:rPr lang="ru-RU" sz="13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викладання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0375" y="159023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391" y="159023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27081"/>
              </p:ext>
            </p:extLst>
          </p:nvPr>
        </p:nvGraphicFramePr>
        <p:xfrm>
          <a:off x="107504" y="886567"/>
          <a:ext cx="8928990" cy="5350745"/>
        </p:xfrm>
        <a:graphic>
          <a:graphicData uri="http://schemas.openxmlformats.org/drawingml/2006/table">
            <a:tbl>
              <a:tblPr/>
              <a:tblGrid>
                <a:gridCol w="1610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9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3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2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085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кафедри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1. Кадровий склад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2. Наукова діяльність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3. Навчально-педагогічна діяльність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4. Міжнародна діяльність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5.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Атестаційна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експертна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аудиторська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діяльність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6. Комунікаційна діяльність, розвиток іміджу Університету та профорієнтація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Оцінка декана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працівників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враховано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оцінку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декана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поділено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к-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сть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працівників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25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 математики та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інформатики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uk-UA" sz="10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uk-UA" sz="10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uk-UA" sz="10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uk-UA" sz="1000" b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uk-UA" sz="1000" b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uk-UA" sz="1000" b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uk-UA" sz="1000" b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uk-UA" sz="10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uk-UA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диференціальних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рівнянь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прикладної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математики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алгебри та геометрії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математики та інформатики і методики навчання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математичного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функціонального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аналізу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1 516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комп'ютерних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наук та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інформаційних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інформаційних технологій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4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391" y="231031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999208"/>
              </p:ext>
            </p:extLst>
          </p:nvPr>
        </p:nvGraphicFramePr>
        <p:xfrm>
          <a:off x="107504" y="846936"/>
          <a:ext cx="8964489" cy="5030336"/>
        </p:xfrm>
        <a:graphic>
          <a:graphicData uri="http://schemas.openxmlformats.org/drawingml/2006/table">
            <a:tbl>
              <a:tblPr/>
              <a:tblGrid>
                <a:gridCol w="161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4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1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3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13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кафедри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1. Кадровий склад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2. Наукова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3. Навчально-педагогічна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4. Міжнародна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5.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Атестаційна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експертна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аудиторська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діяльність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6. Комунікаційна діяльність, розвиток іміджу Університету та профорієнтація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Оцінка декана</a:t>
                      </a:r>
                    </a:p>
                  </a:txBody>
                  <a:tcPr marL="12314" marR="1231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працівників</a:t>
                      </a:r>
                    </a:p>
                  </a:txBody>
                  <a:tcPr marL="12314" marR="1231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враховано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оцінку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декана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поділено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к-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сть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працівників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314" marR="1231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36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Економічний факультет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фінансів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обліку і оподаткування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менеджменту і маркетингу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економічної кібернетики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теоретичної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прикладної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економіки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868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іноземних мов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англійської філології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1 298,0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німецької філології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французької філології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2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391" y="-57001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073564"/>
              </p:ext>
            </p:extLst>
          </p:nvPr>
        </p:nvGraphicFramePr>
        <p:xfrm>
          <a:off x="107504" y="404664"/>
          <a:ext cx="8891999" cy="6414683"/>
        </p:xfrm>
        <a:graphic>
          <a:graphicData uri="http://schemas.openxmlformats.org/drawingml/2006/table">
            <a:tbl>
              <a:tblPr/>
              <a:tblGrid>
                <a:gridCol w="1485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8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031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09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кафедри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1. Кадровий склад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2. Наукова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3. Навчально-педагогічна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4. Міжнародна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5.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Атестаційна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експертна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аудиторська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діяльність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6. Комунікаційна діяльність, розвиток іміджу Університету та профорієнтація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Оцінка декана</a:t>
                      </a:r>
                    </a:p>
                  </a:txBody>
                  <a:tcPr marL="12314" marR="1231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працівників</a:t>
                      </a:r>
                    </a:p>
                  </a:txBody>
                  <a:tcPr marL="12314" marR="1231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враховано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оцінку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декана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поділено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к-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сть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працівників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314" marR="1231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33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історії, політології і міжнародних відносин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політології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політичних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інститутів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процесів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етнології і археології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міжнародних відносин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всесвітньої історії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3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історії Центральної та Східної Європи і спеціальних галузей історичної науки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6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історії України і методики викладання історії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1 272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іноземних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перекладу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55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міжнародних економічних відносин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6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391" y="-57001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50440"/>
              </p:ext>
            </p:extLst>
          </p:nvPr>
        </p:nvGraphicFramePr>
        <p:xfrm>
          <a:off x="211931" y="476672"/>
          <a:ext cx="8856984" cy="6156960"/>
        </p:xfrm>
        <a:graphic>
          <a:graphicData uri="http://schemas.openxmlformats.org/drawingml/2006/table">
            <a:tbl>
              <a:tblPr/>
              <a:tblGrid>
                <a:gridCol w="1597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49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71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80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70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кафедри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1. Кадровий склад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2. Наукова діяльність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3. Навчально-педагогічна діяльність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4. Міжнародна діяльність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5.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Атестаційна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експертна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аудиторська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діяльність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6. Комунікаційна діяльність, розвиток іміджу Університету та профорієнтація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Оцінка декана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працівників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враховано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оцінку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декана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поділено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к-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сть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працівників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29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</a:t>
                      </a:r>
                      <a:r>
                        <a:rPr lang="ru-RU" sz="16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фізичного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виховання</a:t>
                      </a: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і спорту</a:t>
                      </a:r>
                      <a:endParaRPr lang="uk-UA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uk-UA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uk-UA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uk-UA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uk-UA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теорії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методики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фізичної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культури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спорту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04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спортивно-педагогічних дисциплін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фізичної терапії, </a:t>
                      </a:r>
                      <a:r>
                        <a:rPr lang="uk-UA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ерготерапії</a:t>
                      </a:r>
                      <a:endParaRPr lang="uk-UA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959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</a:t>
                      </a:r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філології</a:t>
                      </a:r>
                      <a:endParaRPr lang="uk-UA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української мови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української літератури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світової літератури і порівняльного літературознавства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слов'янських мов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загального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германського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мовознавства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журналістики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391" y="87015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03829"/>
              </p:ext>
            </p:extLst>
          </p:nvPr>
        </p:nvGraphicFramePr>
        <p:xfrm>
          <a:off x="107504" y="1045056"/>
          <a:ext cx="8889403" cy="4328160"/>
        </p:xfrm>
        <a:graphic>
          <a:graphicData uri="http://schemas.openxmlformats.org/drawingml/2006/table">
            <a:tbl>
              <a:tblPr/>
              <a:tblGrid>
                <a:gridCol w="1602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5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67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78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027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295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кафедри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1. Кадровий склад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2. Наукова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3. Навчально-педагогічна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4. Міжнародна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5.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Атестаційна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експертна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аудиторська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діяльність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6. Комунікаційна діяльність, розвиток іміджу Університету та профорієнтація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Оцінка декана</a:t>
                      </a:r>
                    </a:p>
                  </a:txBody>
                  <a:tcPr marL="12314" marR="1231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працівників</a:t>
                      </a:r>
                    </a:p>
                  </a:txBody>
                  <a:tcPr marL="12314" marR="1231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враховано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оцінку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декана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поділено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к-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сть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працівників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314" marR="1231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57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природничих наук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анатомії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фізіології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людини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тварин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хімії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1 161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хімії середовища та хімічної освіти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біології та екології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біохімії та біотехнології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2 254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лісового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аграрного менеджменту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географії та природознавства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3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Нормативні документи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73" t="23760" r="25459" b="7191"/>
          <a:stretch/>
        </p:blipFill>
        <p:spPr bwMode="auto">
          <a:xfrm>
            <a:off x="5004048" y="836712"/>
            <a:ext cx="3830964" cy="57713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38" t="23165" r="25781" b="6994"/>
          <a:stretch/>
        </p:blipFill>
        <p:spPr bwMode="auto">
          <a:xfrm>
            <a:off x="430171" y="836712"/>
            <a:ext cx="3781789" cy="576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8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391" y="116632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97399"/>
              </p:ext>
            </p:extLst>
          </p:nvPr>
        </p:nvGraphicFramePr>
        <p:xfrm>
          <a:off x="179512" y="789066"/>
          <a:ext cx="8712969" cy="5232222"/>
        </p:xfrm>
        <a:graphic>
          <a:graphicData uri="http://schemas.openxmlformats.org/drawingml/2006/table">
            <a:tbl>
              <a:tblPr/>
              <a:tblGrid>
                <a:gridCol w="1571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76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7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кафедри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1. Кадровий склад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2. Наукова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3. Навчально-педагогічна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4. Міжнародна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5.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Атестаційна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експертна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аудиторська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діяльність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6. Комунікаційна діяльність, розвиток іміджу Університету та профорієнтація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Оцінка декана</a:t>
                      </a:r>
                    </a:p>
                  </a:txBody>
                  <a:tcPr marL="12314" marR="1231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працівників</a:t>
                      </a:r>
                    </a:p>
                  </a:txBody>
                  <a:tcPr marL="12314" marR="1231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враховано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оцінку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декана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поділено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к-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сть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працівників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314" marR="1231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763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туризму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соціокультурною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діяльністю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шоу-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бізнесу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івентменеджменту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uk-UA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туризмознавства</a:t>
                      </a:r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краєзнавства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іноземних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країнознавства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готельно-ресторанної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курортної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631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Коломийський навчально-науковий Інститут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філології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педагогіки і психології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0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391" y="-57001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60567"/>
              </p:ext>
            </p:extLst>
          </p:nvPr>
        </p:nvGraphicFramePr>
        <p:xfrm>
          <a:off x="107504" y="548680"/>
          <a:ext cx="8889403" cy="5995352"/>
        </p:xfrm>
        <a:graphic>
          <a:graphicData uri="http://schemas.openxmlformats.org/drawingml/2006/table">
            <a:tbl>
              <a:tblPr/>
              <a:tblGrid>
                <a:gridCol w="1602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5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01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62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45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0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кафедри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1. Кадровий склад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2. Наукова діяльність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3. Навчально-педагогічна діяльність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4. Міжнародна діяльність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5.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Атестаційна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експертна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аудиторська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діяльність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6. Комунікаційна діяльність, розвиток іміджу Університету та профорієнтація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Оцінка декана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працівників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враховано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оцінку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декана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поділено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к-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сть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працівників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77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Педагогічний факультет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педагогіки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освітнього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менеджменту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імені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Б.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Ступарика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теорії та методики дошкільної і спеціальної освіти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1 070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1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соціальної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педагогіки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соціальної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роботи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фахових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методик і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технологій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початкової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освіти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1 190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2 050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1 525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227,8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52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Інститут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післядипломної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довузівської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підготовки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1 231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366,1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професійної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інноваційних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8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079953"/>
              </p:ext>
            </p:extLst>
          </p:nvPr>
        </p:nvGraphicFramePr>
        <p:xfrm>
          <a:off x="179512" y="404664"/>
          <a:ext cx="8784978" cy="6243768"/>
        </p:xfrm>
        <a:graphic>
          <a:graphicData uri="http://schemas.openxmlformats.org/drawingml/2006/table">
            <a:tbl>
              <a:tblPr/>
              <a:tblGrid>
                <a:gridCol w="158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73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67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82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1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1196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кафедри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1. Кадровий склад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2. Наукова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3. Навчально-педагогічна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4. Міжнародна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5.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Атестаційна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експертна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аудиторська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діяльність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6. Комунікаційна діяльність, розвиток іміджу Університету та профорієнтація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Оцінка декана</a:t>
                      </a:r>
                    </a:p>
                  </a:txBody>
                  <a:tcPr marL="12314" marR="1231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працівників</a:t>
                      </a:r>
                    </a:p>
                  </a:txBody>
                  <a:tcPr marL="12314" marR="1231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враховано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оцінку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декана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поділено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к-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сть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працівників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314" marR="1231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190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Навчально-науковий Юридичний інститут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теорії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історії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держави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права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157,7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політики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сфері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боротьби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зі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злочинністю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кримінального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права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1 026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цивільного права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1 366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судочинства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1 059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256,2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трудового,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екологічного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аграрного права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7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конституційного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міжнародного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адміністративного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права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648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Загально-університетські 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фізичного виховання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іноземних мов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4391" y="-57001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7460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718609"/>
              </p:ext>
            </p:extLst>
          </p:nvPr>
        </p:nvGraphicFramePr>
        <p:xfrm>
          <a:off x="25508" y="433386"/>
          <a:ext cx="9010988" cy="6379990"/>
        </p:xfrm>
        <a:graphic>
          <a:graphicData uri="http://schemas.openxmlformats.org/drawingml/2006/table">
            <a:tbl>
              <a:tblPr/>
              <a:tblGrid>
                <a:gridCol w="162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9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9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9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205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12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кафедри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1. Кадровий склад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2. Наукова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3. Навчально-педагогічна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4. Міжнародна діяльність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5.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Атестаційна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експертна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аудиторська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діяльність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6. Комунікаційна діяльність, розвиток іміджу Університету та профорієнтація</a:t>
                      </a:r>
                    </a:p>
                  </a:txBody>
                  <a:tcPr marL="12314" marR="1231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Оцінка декана</a:t>
                      </a:r>
                    </a:p>
                  </a:txBody>
                  <a:tcPr marL="12314" marR="1231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працівників</a:t>
                      </a:r>
                    </a:p>
                  </a:txBody>
                  <a:tcPr marL="12314" marR="1231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враховано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оцінку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декана та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поділено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к-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сть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працівників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20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Навчально-науковий Інститут мистецтв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методики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музичного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виховання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диригування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сценічного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мистецтва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хореографії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дизайну і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теорії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мистецтва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1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методики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викладання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образотворчого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декоративно-прикладного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мистецтва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дизайну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образотворчого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декоративно-прикладного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мистецтва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реставрації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виконавського мистецтва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2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музичної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україністики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народно-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інструментального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мистецтва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12314" marR="123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9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01" y="22385"/>
            <a:ext cx="9014015" cy="922114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Рейтингова методика оцінювання ефективності роботи кафедри складається з таких блоків показників: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70518" y="1989750"/>
            <a:ext cx="587191" cy="4693395"/>
            <a:chOff x="4952997" y="1532964"/>
            <a:chExt cx="587191" cy="520401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123329" y="5741894"/>
              <a:ext cx="242047" cy="995082"/>
            </a:xfrm>
            <a:prstGeom prst="roundRect">
              <a:avLst/>
            </a:prstGeom>
            <a:gradFill>
              <a:gsLst>
                <a:gs pos="25000">
                  <a:srgbClr val="C00000"/>
                </a:gs>
                <a:gs pos="64000">
                  <a:srgbClr val="FF0000"/>
                </a:gs>
                <a:gs pos="86000">
                  <a:srgbClr val="FF3300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23329" y="4706471"/>
              <a:ext cx="242047" cy="995082"/>
            </a:xfrm>
            <a:prstGeom prst="roundRect">
              <a:avLst/>
            </a:prstGeom>
            <a:gradFill>
              <a:gsLst>
                <a:gs pos="25000">
                  <a:srgbClr val="FFA800"/>
                </a:gs>
                <a:gs pos="64000">
                  <a:schemeClr val="accent4">
                    <a:lumMod val="50000"/>
                  </a:schemeClr>
                </a:gs>
                <a:gs pos="86000">
                  <a:srgbClr val="FFA800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123328" y="3657600"/>
              <a:ext cx="242047" cy="99508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123327" y="2608729"/>
              <a:ext cx="242047" cy="995082"/>
            </a:xfrm>
            <a:prstGeom prst="roundRect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123329" y="1532964"/>
              <a:ext cx="242047" cy="995082"/>
            </a:xfrm>
            <a:prstGeom prst="roundRect">
              <a:avLst/>
            </a:prstGeom>
            <a:gradFill>
              <a:gsLst>
                <a:gs pos="41000">
                  <a:srgbClr val="6600FF"/>
                </a:gs>
                <a:gs pos="25000">
                  <a:srgbClr val="6F2BAB"/>
                </a:gs>
                <a:gs pos="100000">
                  <a:srgbClr val="9999F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75412" y="5627594"/>
              <a:ext cx="564776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61962" y="4592171"/>
              <a:ext cx="564776" cy="2286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952997" y="3489511"/>
              <a:ext cx="564776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952997" y="2413746"/>
              <a:ext cx="564776" cy="2286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716016" y="2039945"/>
            <a:ext cx="3536580" cy="721905"/>
          </a:xfrm>
          <a:prstGeom prst="round2Diag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блок.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Наукова діяльність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012433" y="3009372"/>
            <a:ext cx="3415551" cy="707660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блок.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Навчально-педагогічна діяльність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703716" y="3960491"/>
            <a:ext cx="3658112" cy="764653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блок.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Міжнародна діяльність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001036" y="5013176"/>
            <a:ext cx="3415553" cy="687769"/>
          </a:xfrm>
          <a:prstGeom prst="round2Diag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8575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блок.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Атестаційна, експертна та аудиторська діяльність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736361" y="5804614"/>
            <a:ext cx="3625467" cy="880782"/>
          </a:xfrm>
          <a:prstGeom prst="round2Diag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блок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Комунікаційна діяльність, розвиток іміджу Університету та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профорієнтація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40850" y="980727"/>
            <a:ext cx="242047" cy="897445"/>
          </a:xfrm>
          <a:prstGeom prst="roundRect">
            <a:avLst/>
          </a:prstGeom>
          <a:gradFill>
            <a:gsLst>
              <a:gs pos="20000">
                <a:schemeClr val="accent6">
                  <a:lumMod val="40000"/>
                  <a:lumOff val="60000"/>
                </a:schemeClr>
              </a:gs>
              <a:gs pos="40000">
                <a:srgbClr val="80000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4260475" y="1833775"/>
            <a:ext cx="564776" cy="2061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1012433" y="980727"/>
            <a:ext cx="3415551" cy="720081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блок.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Кадровий склад </a:t>
            </a:r>
          </a:p>
        </p:txBody>
      </p:sp>
    </p:spTree>
    <p:extLst>
      <p:ext uri="{BB962C8B-B14F-4D97-AF65-F5344CB8AC3E}">
        <p14:creationId xmlns:p14="http://schemas.microsoft.com/office/powerpoint/2010/main" val="27625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69258"/>
              </p:ext>
            </p:extLst>
          </p:nvPr>
        </p:nvGraphicFramePr>
        <p:xfrm>
          <a:off x="144016" y="1152128"/>
          <a:ext cx="8892480" cy="5661248"/>
        </p:xfrm>
        <a:graphic>
          <a:graphicData uri="http://schemas.openxmlformats.org/drawingml/2006/table">
            <a:tbl>
              <a:tblPr/>
              <a:tblGrid>
                <a:gridCol w="313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Назва кафедри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Загальна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uk-UA" sz="12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к-сть</a:t>
                      </a:r>
                      <a:r>
                        <a:rPr lang="uk-UA" sz="12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балів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(з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оцінкою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декана)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Кількість працівників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Середній бал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фізики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хімії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твердого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тіла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1 467,5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366,9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управління та бізнес-адміністрування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3 295,3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366,1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біохімії та біотехнології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3 183,8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353,8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трудового,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екологічного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аграрного права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1 627,8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325,6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історії України і методики викладання історії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2 548,7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283,2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судочинства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1 537,2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256,2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всесвітньої історії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1 453,8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242,3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філології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708,4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236,1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педагогіки початкової освіти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4 783,0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227,8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політики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у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сфері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боротьби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зі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злочинністю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кримінального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права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1 523,0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217,6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диференціальних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рівнянь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прикладної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математики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1 293,8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215,6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хімії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1 717,9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214,7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цивільного права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2 358,6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214,4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6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педагогіки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освітнього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менеджменту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імені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Б.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Ступарика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1 883,5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209,3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готельно-ресторанної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курортної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справи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1 871,4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207,9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математичного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функціонального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аналізу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2 216,4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201,5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матеріалознавства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новітніх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технологій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1 790,5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198,9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фахових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методик і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технологій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початкової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освіти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3 042,4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190,2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теоретичної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прикладної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економіки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1 461,1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182,6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фізики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методики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викладання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910,0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182,0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Значення рейтингових показників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ефективності діяльності кафедр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році у розрахунку на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науково-педагогічного працівника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563211"/>
              </p:ext>
            </p:extLst>
          </p:nvPr>
        </p:nvGraphicFramePr>
        <p:xfrm>
          <a:off x="179512" y="1060490"/>
          <a:ext cx="8712967" cy="5680878"/>
        </p:xfrm>
        <a:graphic>
          <a:graphicData uri="http://schemas.openxmlformats.org/drawingml/2006/table">
            <a:tbl>
              <a:tblPr/>
              <a:tblGrid>
                <a:gridCol w="30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1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Назва кафедри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Загальна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uk-UA" sz="12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к-сть</a:t>
                      </a:r>
                      <a:r>
                        <a:rPr lang="uk-UA" sz="12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балів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(з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оцінкою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декана)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Кількість працівників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Середній бал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політичних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інститутів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процесів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1 364,2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170,5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соціальної психології 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1 846,4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167,9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теорії та методики дошкільної і спеціальної освіти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2 317,7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165,6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комп'ютерної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інженерії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електроніки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1 804,0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164,0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педагогіки і психології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801,2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160,2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uk-UA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туризмознавства</a:t>
                      </a:r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краєзнавства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1 281,8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160,2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слов'янських мов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1 264,8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158,1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теорії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історії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держави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права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946,2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157,7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професійної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освіти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інноваційних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технологій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1 101,3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157,3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обліку і оподаткування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1 557,5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155,8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теорії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методики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фізичної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культури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спорту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1 869,0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155,8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менеджменту і маркетингу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1 386,0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154,0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економічної кібернетики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902,4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150,4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інформаційних технологій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1 018,9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145,6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загальної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клінічної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психології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1 841,0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141,6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3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історії Центральної та Східної Європи і спеціальних галузей історичної науки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976,4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139,5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3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конституційного, міжнародного та адміністративного права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970,4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138,6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соціальної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педагогіки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соціальної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роботи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1 626,5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135,5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політології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807,8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134,6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6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міжнародних відносин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1 200,2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133,4</a:t>
                      </a:r>
                    </a:p>
                  </a:txBody>
                  <a:tcPr marL="19113" marR="19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70609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Значення рейтингових показників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ефективності діяльності кафедр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році у розрахунку на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науково-педагогічного працівника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866878"/>
              </p:ext>
            </p:extLst>
          </p:nvPr>
        </p:nvGraphicFramePr>
        <p:xfrm>
          <a:off x="107504" y="980728"/>
          <a:ext cx="8784975" cy="5845714"/>
        </p:xfrm>
        <a:graphic>
          <a:graphicData uri="http://schemas.openxmlformats.org/drawingml/2006/table">
            <a:tbl>
              <a:tblPr/>
              <a:tblGrid>
                <a:gridCol w="309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4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Назва кафедри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Загальна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uk-UA" sz="14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к-сть</a:t>
                      </a:r>
                      <a:r>
                        <a:rPr lang="uk-UA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балів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(з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оцінкою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декана)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Кількість працівників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Середній бал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української мови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1 868,3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124,6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фізичної терапії, </a:t>
                      </a:r>
                      <a:r>
                        <a:rPr lang="uk-UA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ерготерапії</a:t>
                      </a:r>
                      <a:endParaRPr lang="uk-UA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991,4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123,9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етнології і археології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743,5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123,9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географії та природознавства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713,0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118,8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світової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літератури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порівняльного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літературознавства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818,1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116,9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української літератури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1 263,8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114,9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журналістики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1 011,0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112,3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фінансів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1 675,2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111,7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біології та екології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1 755,5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анатомії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фізіології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людини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тварин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548,2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109,6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лісового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аграрного менеджменту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852,4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106,6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хімії середовища та хімічної освіти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737,1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105,3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психології розвитку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526,0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105,2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іноземних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мов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перекладу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826,2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103,3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управління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соціокультурною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діяльністю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, шоу-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бізнесу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івентменеджменту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515,5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103,1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6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комп'ютерних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наук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інформаційних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систем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822,4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102,8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міжнародних економічних відносин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987,7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98,8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6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філософії, соціології та релігієзнавства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1 260,0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96,9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спортивно-педагогічних дисциплін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1 352,2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96,6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3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іноземних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мов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країнознавства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634,6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90,7</a:t>
                      </a:r>
                    </a:p>
                  </a:txBody>
                  <a:tcPr marL="21215" marR="212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70609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Значення рейтингових показників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ефективності діяльності кафедр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році у розрахунку на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науково-педагогічного працівника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2630"/>
            <a:ext cx="9144000" cy="70609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Значення рейтингових показників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ефективності діяльності кафедр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році у розрахунку на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науково-педагогічного працівника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26033"/>
              </p:ext>
            </p:extLst>
          </p:nvPr>
        </p:nvGraphicFramePr>
        <p:xfrm>
          <a:off x="179512" y="1203748"/>
          <a:ext cx="8640959" cy="5380822"/>
        </p:xfrm>
        <a:graphic>
          <a:graphicData uri="http://schemas.openxmlformats.org/drawingml/2006/table">
            <a:tbl>
              <a:tblPr/>
              <a:tblGrid>
                <a:gridCol w="30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0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895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Назва кафедри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Загальна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uk-UA" sz="14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к-сть</a:t>
                      </a:r>
                      <a:r>
                        <a:rPr lang="uk-UA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балів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(з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оцінкою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декана)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Кількість працівників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Середній бал</a:t>
                      </a:r>
                    </a:p>
                  </a:txBody>
                  <a:tcPr marL="16478" marR="1647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образотворчого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декоративно-прикладного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мистецтва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реставрації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963,3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87,6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алгебри та геометрії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519,3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86,6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загального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германського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мовознавства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675,1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84,4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математики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інформатики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методики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навчання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758,7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84,3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французької філології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813,0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81,3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методики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музичного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виховання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диригування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1 213,1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75,8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англійської філології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3 365,9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70,1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сценічного мистецтва і хореографії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928,9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66,4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іноземних мов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1 162,5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64,6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музичної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україністики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народно-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інструментального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мистецтва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701,2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53,9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німецької філології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889,9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52,3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дизайну і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теорії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мистецтва</a:t>
                      </a:r>
                      <a:endParaRPr lang="ru-RU" sz="1500" b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1 025,8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48,8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виконавського мистецтва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536,8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41,3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фізичного виховання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357,0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32,5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60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методики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викладання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образотворчого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декоративно-прикладного </a:t>
                      </a:r>
                      <a:r>
                        <a:rPr lang="ru-RU" sz="1500" b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мистецтва</a:t>
                      </a: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дизайну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251,7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28,0</a:t>
                      </a:r>
                    </a:p>
                  </a:txBody>
                  <a:tcPr marL="24669" marR="2466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2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284" y="258691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771800" y="756240"/>
            <a:ext cx="3415551" cy="720081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блок.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Кадровий склад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11976"/>
              </p:ext>
            </p:extLst>
          </p:nvPr>
        </p:nvGraphicFramePr>
        <p:xfrm>
          <a:off x="323528" y="1700808"/>
          <a:ext cx="8411882" cy="3643496"/>
        </p:xfrm>
        <a:graphic>
          <a:graphicData uri="http://schemas.openxmlformats.org/drawingml/2006/table">
            <a:tbl>
              <a:tblPr/>
              <a:tblGrid>
                <a:gridCol w="471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3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  <a:p>
                      <a:pPr algn="ctr" rtl="0" fontAlgn="b"/>
                      <a:endParaRPr lang="uk-UA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Назва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блок.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Кадровий склад 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фахових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методик і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технологій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початкової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освіти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англійської філології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педагогіки початкової освіти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української літератури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дизайну і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теорії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мистецтва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міжнародних відносин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української мови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біології та екології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теорії та методики дошкільної і спеціальної освіти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матеріалознавства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новітніх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технологій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26" name="Picture 2" descr="C:\Users\Admin\Desktop\кубо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/>
          <a:stretch/>
        </p:blipFill>
        <p:spPr bwMode="auto">
          <a:xfrm>
            <a:off x="3563888" y="5383904"/>
            <a:ext cx="1383329" cy="12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46026" y="764704"/>
            <a:ext cx="3536580" cy="721905"/>
          </a:xfrm>
          <a:prstGeom prst="round2Diag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блок.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Наукова діяльність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8284" y="258691"/>
            <a:ext cx="807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ефективності діяльності кафедр у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441686"/>
              </p:ext>
            </p:extLst>
          </p:nvPr>
        </p:nvGraphicFramePr>
        <p:xfrm>
          <a:off x="251521" y="1628800"/>
          <a:ext cx="8398829" cy="3909814"/>
        </p:xfrm>
        <a:graphic>
          <a:graphicData uri="http://schemas.openxmlformats.org/drawingml/2006/table">
            <a:tbl>
              <a:tblPr/>
              <a:tblGrid>
                <a:gridCol w="647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Назва кафедри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Блок 2. Наукова діяльність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біохімії та біотехнології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2254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педагогіки початкової освіти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2050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математичного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і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функціонального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аналізу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1516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матеріалознавства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новітніх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технологій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1217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фахових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методик і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технологій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початкової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освіти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1190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хімії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1161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управління та бізнес-адміністрування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918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комп'ютерної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інженерії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електроніки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832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педагогіки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та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освітнього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менеджменту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імені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Б. </a:t>
                      </a:r>
                      <a:r>
                        <a:rPr lang="ru-RU" sz="1600" b="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Ступарика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820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Кафедра теорії та методики дошкільної і спеціальної освіти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760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 descr="C:\Users\Admin\Desktop\кубо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/>
          <a:stretch/>
        </p:blipFill>
        <p:spPr bwMode="auto">
          <a:xfrm>
            <a:off x="3563887" y="5589240"/>
            <a:ext cx="1383329" cy="12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3037</Words>
  <Application>Microsoft Office PowerPoint</Application>
  <PresentationFormat>Екран (4:3)</PresentationFormat>
  <Paragraphs>1498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Презентація PowerPoint</vt:lpstr>
      <vt:lpstr>Нормативні документи</vt:lpstr>
      <vt:lpstr>Рейтингова методика оцінювання ефективності роботи кафедри складається з таких блоків показників:</vt:lpstr>
      <vt:lpstr>Значення рейтингових показників ефективності діяльності кафедр 2022 році у розрахунку на  1 науково-педагогічного працівника</vt:lpstr>
      <vt:lpstr>Значення рейтингових показників ефективності діяльності кафедр 2022 році у розрахунку на  1 науково-педагогічного працівника</vt:lpstr>
      <vt:lpstr>Значення рейтингових показників ефективності діяльності кафедр 2022 році у розрахунку на  1 науково-педагогічного працівника</vt:lpstr>
      <vt:lpstr>Значення рейтингових показників ефективності діяльності кафедр 2022 році у розрахунку на  1 науково-педагогічного працівника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33</cp:revision>
  <dcterms:created xsi:type="dcterms:W3CDTF">2023-01-10T10:14:20Z</dcterms:created>
  <dcterms:modified xsi:type="dcterms:W3CDTF">2023-01-11T09:04:22Z</dcterms:modified>
</cp:coreProperties>
</file>