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7" r:id="rId22"/>
    <p:sldId id="279" r:id="rId23"/>
    <p:sldId id="280" r:id="rId24"/>
    <p:sldId id="281" r:id="rId25"/>
    <p:sldId id="282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1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6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8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9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9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9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6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9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4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48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218D4-6042-4B41-BE90-36934355FF5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8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dirty="0" err="1"/>
              <a:t>Результати</a:t>
            </a:r>
            <a:r>
              <a:rPr lang="ru-RU" sz="3600" b="1" dirty="0"/>
              <a:t> рейтингового </a:t>
            </a:r>
            <a:r>
              <a:rPr lang="ru-RU" sz="3600" b="1" dirty="0" err="1"/>
              <a:t>оцінювання</a:t>
            </a:r>
            <a:r>
              <a:rPr lang="ru-RU" sz="3600" b="1" dirty="0"/>
              <a:t> </a:t>
            </a:r>
            <a:r>
              <a:rPr lang="ru-RU" sz="3600" b="1" dirty="0" err="1"/>
              <a:t>ефективності</a:t>
            </a:r>
            <a:r>
              <a:rPr lang="ru-RU" sz="3600" b="1" dirty="0"/>
              <a:t> </a:t>
            </a:r>
            <a:r>
              <a:rPr lang="ru-RU" sz="3600" b="1" dirty="0" err="1"/>
              <a:t>роботи</a:t>
            </a:r>
            <a:r>
              <a:rPr lang="ru-RU" sz="3600" b="1" dirty="0"/>
              <a:t> кафедр</a:t>
            </a:r>
            <a:br>
              <a:rPr lang="ru-RU" sz="3600" b="1" dirty="0"/>
            </a:br>
            <a:r>
              <a:rPr lang="uk-UA" sz="3600" b="1" dirty="0" smtClean="0"/>
              <a:t>університету</a:t>
            </a:r>
            <a:r>
              <a:rPr lang="en-US" sz="3600" b="1" dirty="0"/>
              <a:t> </a:t>
            </a:r>
            <a:r>
              <a:rPr lang="uk-UA" sz="3600" b="1" dirty="0" smtClean="0"/>
              <a:t>у 2021 році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5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7920305-EDF3-4D32-BE5F-364618C189EF}"/>
              </a:ext>
            </a:extLst>
          </p:cNvPr>
          <p:cNvSpPr/>
          <p:nvPr/>
        </p:nvSpPr>
        <p:spPr>
          <a:xfrm>
            <a:off x="2446578" y="1700808"/>
            <a:ext cx="4250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uk-UA" sz="2400" b="1" dirty="0">
                <a:solidFill>
                  <a:srgbClr val="C00000"/>
                </a:solidFill>
              </a:rPr>
              <a:t>Блок 3. Педагогічна діяльність</a:t>
            </a:r>
            <a:endParaRPr lang="uk-UA" sz="24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78129"/>
              </p:ext>
            </p:extLst>
          </p:nvPr>
        </p:nvGraphicFramePr>
        <p:xfrm>
          <a:off x="611560" y="2420888"/>
          <a:ext cx="8075241" cy="3660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516">
                  <a:extLst>
                    <a:ext uri="{9D8B030D-6E8A-4147-A177-3AD203B41FA5}">
                      <a16:colId xmlns:a16="http://schemas.microsoft.com/office/drawing/2014/main" val="4254303251"/>
                    </a:ext>
                  </a:extLst>
                </a:gridCol>
                <a:gridCol w="5925447">
                  <a:extLst>
                    <a:ext uri="{9D8B030D-6E8A-4147-A177-3AD203B41FA5}">
                      <a16:colId xmlns:a16="http://schemas.microsoft.com/office/drawing/2014/main" val="516028818"/>
                    </a:ext>
                  </a:extLst>
                </a:gridCol>
                <a:gridCol w="1584278">
                  <a:extLst>
                    <a:ext uri="{9D8B030D-6E8A-4147-A177-3AD203B41FA5}">
                      <a16:colId xmlns:a16="http://schemas.microsoft.com/office/drawing/2014/main" val="147294823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l" fontAlgn="b"/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кафедри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3. Педагогічна діяльність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4841439"/>
                  </a:ext>
                </a:extLst>
              </a:tr>
              <a:tr h="37787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спортивно-педагогічних дисциплін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2271617"/>
                  </a:ext>
                </a:extLst>
              </a:tr>
              <a:tr h="25597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9678207"/>
                  </a:ext>
                </a:extLst>
              </a:tr>
              <a:tr h="31692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методики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фізичної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спорту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7546128"/>
                  </a:ext>
                </a:extLst>
              </a:tr>
              <a:tr h="25597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філософії, соціології та релігієзнавства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4728555"/>
                  </a:ext>
                </a:extLst>
              </a:tr>
              <a:tr h="25597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матеріалознавства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новітніх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5022939"/>
                  </a:ext>
                </a:extLst>
              </a:tr>
              <a:tr h="25597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загальної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клінічної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психології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6236058"/>
                  </a:ext>
                </a:extLst>
              </a:tr>
              <a:tr h="25597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біології та екології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029877"/>
                  </a:ext>
                </a:extLst>
              </a:tr>
              <a:tr h="36568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соціальної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педагогіки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соціальної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роботи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5891773"/>
                  </a:ext>
                </a:extLst>
              </a:tr>
              <a:tr h="25597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управління та бізнес-адміністрування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8817919"/>
                  </a:ext>
                </a:extLst>
              </a:tr>
              <a:tr h="4144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менеджменту і маркетингу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7127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4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7920305-EDF3-4D32-BE5F-364618C189EF}"/>
              </a:ext>
            </a:extLst>
          </p:cNvPr>
          <p:cNvSpPr/>
          <p:nvPr/>
        </p:nvSpPr>
        <p:spPr>
          <a:xfrm>
            <a:off x="2391594" y="1577987"/>
            <a:ext cx="4360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uk-UA" sz="2400" b="1" dirty="0">
                <a:solidFill>
                  <a:srgbClr val="C00000"/>
                </a:solidFill>
              </a:rPr>
              <a:t>Блок 4. Міжнародна діяльність</a:t>
            </a:r>
            <a:endParaRPr lang="uk-UA" sz="24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4764D6D8-DF0B-4799-994A-E98352BE2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160843"/>
              </p:ext>
            </p:extLst>
          </p:nvPr>
        </p:nvGraphicFramePr>
        <p:xfrm>
          <a:off x="179511" y="2636912"/>
          <a:ext cx="8784976" cy="3711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222">
                  <a:extLst>
                    <a:ext uri="{9D8B030D-6E8A-4147-A177-3AD203B41FA5}">
                      <a16:colId xmlns:a16="http://schemas.microsoft.com/office/drawing/2014/main" val="248232487"/>
                    </a:ext>
                  </a:extLst>
                </a:gridCol>
                <a:gridCol w="6314658">
                  <a:extLst>
                    <a:ext uri="{9D8B030D-6E8A-4147-A177-3AD203B41FA5}">
                      <a16:colId xmlns:a16="http://schemas.microsoft.com/office/drawing/2014/main" val="1607948701"/>
                    </a:ext>
                  </a:extLst>
                </a:gridCol>
                <a:gridCol w="1944096">
                  <a:extLst>
                    <a:ext uri="{9D8B030D-6E8A-4147-A177-3AD203B41FA5}">
                      <a16:colId xmlns:a16="http://schemas.microsoft.com/office/drawing/2014/main" val="243186679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 fontAlgn="b"/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кафедри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4. Міжнародна діяльність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358214574"/>
                  </a:ext>
                </a:extLst>
              </a:tr>
              <a:tr h="2808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англійської філології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7694649"/>
                  </a:ext>
                </a:extLst>
              </a:tr>
              <a:tr h="2808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французької філології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2333412"/>
                  </a:ext>
                </a:extLst>
              </a:tr>
              <a:tr h="2808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840163"/>
                  </a:ext>
                </a:extLst>
              </a:tr>
              <a:tr h="53197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слов'янських мов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4348042"/>
                  </a:ext>
                </a:extLst>
              </a:tr>
              <a:tr h="3666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управління та бізнес-адміністрування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7059654"/>
                  </a:ext>
                </a:extLst>
              </a:tr>
              <a:tr h="2808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біохімії та біотехнології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723329"/>
                  </a:ext>
                </a:extLst>
              </a:tr>
              <a:tr h="2964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трудового,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екологічного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аграрного права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5109151"/>
                  </a:ext>
                </a:extLst>
              </a:tr>
              <a:tr h="3276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світової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літератури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порівняльного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літературознавства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9758056"/>
                  </a:ext>
                </a:extLst>
              </a:tr>
              <a:tr h="2808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готельно-ресторанної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курортної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6913417"/>
                  </a:ext>
                </a:extLst>
              </a:tr>
              <a:tr h="2808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професійної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освіти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інноваційних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2540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0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7920305-EDF3-4D32-BE5F-364618C189EF}"/>
              </a:ext>
            </a:extLst>
          </p:cNvPr>
          <p:cNvSpPr/>
          <p:nvPr/>
        </p:nvSpPr>
        <p:spPr>
          <a:xfrm>
            <a:off x="1375708" y="1700808"/>
            <a:ext cx="6392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5.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Атестаційна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B4C00FB6-17D7-4C6C-95E9-E06701503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416395"/>
              </p:ext>
            </p:extLst>
          </p:nvPr>
        </p:nvGraphicFramePr>
        <p:xfrm>
          <a:off x="328698" y="2559424"/>
          <a:ext cx="8252194" cy="3869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415">
                  <a:extLst>
                    <a:ext uri="{9D8B030D-6E8A-4147-A177-3AD203B41FA5}">
                      <a16:colId xmlns:a16="http://schemas.microsoft.com/office/drawing/2014/main" val="3198878305"/>
                    </a:ext>
                  </a:extLst>
                </a:gridCol>
                <a:gridCol w="5100063">
                  <a:extLst>
                    <a:ext uri="{9D8B030D-6E8A-4147-A177-3AD203B41FA5}">
                      <a16:colId xmlns:a16="http://schemas.microsoft.com/office/drawing/2014/main" val="319053544"/>
                    </a:ext>
                  </a:extLst>
                </a:gridCol>
                <a:gridCol w="2424716">
                  <a:extLst>
                    <a:ext uri="{9D8B030D-6E8A-4147-A177-3AD203B41FA5}">
                      <a16:colId xmlns:a16="http://schemas.microsoft.com/office/drawing/2014/main" val="2548184475"/>
                    </a:ext>
                  </a:extLst>
                </a:gridCol>
              </a:tblGrid>
              <a:tr h="64266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кафедри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5.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Атестаційна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експертна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210898"/>
                  </a:ext>
                </a:extLst>
              </a:tr>
              <a:tr h="2789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74009"/>
                  </a:ext>
                </a:extLst>
              </a:tr>
              <a:tr h="2789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цивільного права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6225807"/>
                  </a:ext>
                </a:extLst>
              </a:tr>
              <a:tr h="2789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управління та бізнес-адміністрування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3153216"/>
                  </a:ext>
                </a:extLst>
              </a:tr>
              <a:tr h="2789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української мови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4629394"/>
                  </a:ext>
                </a:extLst>
              </a:tr>
              <a:tr h="2789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фахових методик і технологій початкової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3056306"/>
                  </a:ext>
                </a:extLst>
              </a:tr>
              <a:tr h="2789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англійської філології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4757363"/>
                  </a:ext>
                </a:extLst>
              </a:tr>
              <a:tr h="35346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музичної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україністики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народно-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інструментального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мистецтва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9173212"/>
                  </a:ext>
                </a:extLst>
              </a:tr>
              <a:tr h="4042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економічної кібернетики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1512726"/>
                  </a:ext>
                </a:extLst>
              </a:tr>
              <a:tr h="4339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історії України і методики викладання історії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7802137"/>
                  </a:ext>
                </a:extLst>
              </a:tr>
              <a:tr h="2789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матеріалознавства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новітніх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151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7920305-EDF3-4D32-BE5F-364618C189EF}"/>
              </a:ext>
            </a:extLst>
          </p:cNvPr>
          <p:cNvSpPr/>
          <p:nvPr/>
        </p:nvSpPr>
        <p:spPr>
          <a:xfrm>
            <a:off x="385405" y="1988840"/>
            <a:ext cx="8373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6.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профорієнтація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E3839992-23C5-4040-AAF4-8CD14F81C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53083"/>
              </p:ext>
            </p:extLst>
          </p:nvPr>
        </p:nvGraphicFramePr>
        <p:xfrm>
          <a:off x="457200" y="2924944"/>
          <a:ext cx="8568952" cy="3314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256">
                  <a:extLst>
                    <a:ext uri="{9D8B030D-6E8A-4147-A177-3AD203B41FA5}">
                      <a16:colId xmlns:a16="http://schemas.microsoft.com/office/drawing/2014/main" val="1443508274"/>
                    </a:ext>
                  </a:extLst>
                </a:gridCol>
                <a:gridCol w="5454378">
                  <a:extLst>
                    <a:ext uri="{9D8B030D-6E8A-4147-A177-3AD203B41FA5}">
                      <a16:colId xmlns:a16="http://schemas.microsoft.com/office/drawing/2014/main" val="1420329789"/>
                    </a:ext>
                  </a:extLst>
                </a:gridCol>
                <a:gridCol w="2293318">
                  <a:extLst>
                    <a:ext uri="{9D8B030D-6E8A-4147-A177-3AD203B41FA5}">
                      <a16:colId xmlns:a16="http://schemas.microsoft.com/office/drawing/2014/main" val="264739973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кафедри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6. Комунікаційна діяльність, розвиток іміджу  та профорієнтація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883992249"/>
                  </a:ext>
                </a:extLst>
              </a:tr>
              <a:tr h="246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англійської філології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2278759"/>
                  </a:ext>
                </a:extLst>
              </a:tr>
              <a:tr h="246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філософії, соціології та релігієзнавства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1784540"/>
                  </a:ext>
                </a:extLst>
              </a:tr>
              <a:tr h="246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6002094"/>
                  </a:ext>
                </a:extLst>
              </a:tr>
              <a:tr h="246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історії України і методики викладання історії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543490"/>
                  </a:ext>
                </a:extLst>
              </a:tr>
              <a:tr h="246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соціальної психології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179569"/>
                  </a:ext>
                </a:extLst>
              </a:tr>
              <a:tr h="246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соціальної педагогіки та соціальної роботи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3646236"/>
                  </a:ext>
                </a:extLst>
              </a:tr>
              <a:tr h="301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хімії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589760"/>
                  </a:ext>
                </a:extLst>
              </a:tr>
              <a:tr h="301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і психології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8287959"/>
                  </a:ext>
                </a:extLst>
              </a:tr>
              <a:tr h="246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біохімії та біотехнології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2514269"/>
                  </a:ext>
                </a:extLst>
              </a:tr>
              <a:tr h="2670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журналістики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495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665683"/>
              </p:ext>
            </p:extLst>
          </p:nvPr>
        </p:nvGraphicFramePr>
        <p:xfrm>
          <a:off x="251520" y="1268760"/>
          <a:ext cx="8640959" cy="5472611"/>
        </p:xfrm>
        <a:graphic>
          <a:graphicData uri="http://schemas.openxmlformats.org/drawingml/2006/table">
            <a:tbl>
              <a:tblPr/>
              <a:tblGrid>
                <a:gridCol w="1885108">
                  <a:extLst>
                    <a:ext uri="{9D8B030D-6E8A-4147-A177-3AD203B41FA5}">
                      <a16:colId xmlns:a16="http://schemas.microsoft.com/office/drawing/2014/main" val="2131954949"/>
                    </a:ext>
                  </a:extLst>
                </a:gridCol>
                <a:gridCol w="738083">
                  <a:extLst>
                    <a:ext uri="{9D8B030D-6E8A-4147-A177-3AD203B41FA5}">
                      <a16:colId xmlns:a16="http://schemas.microsoft.com/office/drawing/2014/main" val="2921952863"/>
                    </a:ext>
                  </a:extLst>
                </a:gridCol>
                <a:gridCol w="628368">
                  <a:extLst>
                    <a:ext uri="{9D8B030D-6E8A-4147-A177-3AD203B41FA5}">
                      <a16:colId xmlns:a16="http://schemas.microsoft.com/office/drawing/2014/main" val="282230198"/>
                    </a:ext>
                  </a:extLst>
                </a:gridCol>
                <a:gridCol w="847800">
                  <a:extLst>
                    <a:ext uri="{9D8B030D-6E8A-4147-A177-3AD203B41FA5}">
                      <a16:colId xmlns:a16="http://schemas.microsoft.com/office/drawing/2014/main" val="489026909"/>
                    </a:ext>
                  </a:extLst>
                </a:gridCol>
                <a:gridCol w="927592">
                  <a:extLst>
                    <a:ext uri="{9D8B030D-6E8A-4147-A177-3AD203B41FA5}">
                      <a16:colId xmlns:a16="http://schemas.microsoft.com/office/drawing/2014/main" val="2650412922"/>
                    </a:ext>
                  </a:extLst>
                </a:gridCol>
                <a:gridCol w="957514">
                  <a:extLst>
                    <a:ext uri="{9D8B030D-6E8A-4147-A177-3AD203B41FA5}">
                      <a16:colId xmlns:a16="http://schemas.microsoft.com/office/drawing/2014/main" val="3993928281"/>
                    </a:ext>
                  </a:extLst>
                </a:gridCol>
                <a:gridCol w="1266712">
                  <a:extLst>
                    <a:ext uri="{9D8B030D-6E8A-4147-A177-3AD203B41FA5}">
                      <a16:colId xmlns:a16="http://schemas.microsoft.com/office/drawing/2014/main" val="3219302692"/>
                    </a:ext>
                  </a:extLst>
                </a:gridCol>
                <a:gridCol w="47673">
                  <a:extLst>
                    <a:ext uri="{9D8B030D-6E8A-4147-A177-3AD203B41FA5}">
                      <a16:colId xmlns:a16="http://schemas.microsoft.com/office/drawing/2014/main" val="1890841751"/>
                    </a:ext>
                  </a:extLst>
                </a:gridCol>
                <a:gridCol w="47673">
                  <a:extLst>
                    <a:ext uri="{9D8B030D-6E8A-4147-A177-3AD203B41FA5}">
                      <a16:colId xmlns:a16="http://schemas.microsoft.com/office/drawing/2014/main" val="906605607"/>
                    </a:ext>
                  </a:extLst>
                </a:gridCol>
                <a:gridCol w="47673">
                  <a:extLst>
                    <a:ext uri="{9D8B030D-6E8A-4147-A177-3AD203B41FA5}">
                      <a16:colId xmlns:a16="http://schemas.microsoft.com/office/drawing/2014/main" val="3847878164"/>
                    </a:ext>
                  </a:extLst>
                </a:gridCol>
                <a:gridCol w="31243">
                  <a:extLst>
                    <a:ext uri="{9D8B030D-6E8A-4147-A177-3AD203B41FA5}">
                      <a16:colId xmlns:a16="http://schemas.microsoft.com/office/drawing/2014/main" val="1275119713"/>
                    </a:ext>
                  </a:extLst>
                </a:gridCol>
                <a:gridCol w="1215520">
                  <a:extLst>
                    <a:ext uri="{9D8B030D-6E8A-4147-A177-3AD203B41FA5}">
                      <a16:colId xmlns:a16="http://schemas.microsoft.com/office/drawing/2014/main" val="1469288318"/>
                    </a:ext>
                  </a:extLst>
                </a:gridCol>
              </a:tblGrid>
              <a:tr h="192277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 кафедри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 1. Кадровий склад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 2.  Наукова робота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 3. Педагогічна діяльність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 4. Міжнародна діяльність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 5.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Атестаційна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експертна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діяльність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 6. Комунікаційна діяльність, розвиток іміджу  та профорієнтація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Разом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Загальна кількість балів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27498"/>
                  </a:ext>
                </a:extLst>
              </a:tr>
              <a:tr h="217653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Факультет психології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824540"/>
                  </a:ext>
                </a:extLst>
              </a:tr>
              <a:tr h="34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загальної та клінічної психології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183,6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155,6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918,1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961824"/>
                  </a:ext>
                </a:extLst>
              </a:tr>
              <a:tr h="34895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соціальної психології 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457,7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1133,0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521208"/>
                  </a:ext>
                </a:extLst>
              </a:tr>
              <a:tr h="5101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філософії, соціології та релігієзнавства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26,1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578,3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1522,4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77666"/>
                  </a:ext>
                </a:extLst>
              </a:tr>
              <a:tr h="37409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психології розвитку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245,5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497,5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7286"/>
                  </a:ext>
                </a:extLst>
              </a:tr>
              <a:tr h="193057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Фізико-технічний факультет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081346"/>
                  </a:ext>
                </a:extLst>
              </a:tr>
              <a:tr h="34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комп'ютерної інженерії та електроніки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21,3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199,3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1266,6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707484"/>
                  </a:ext>
                </a:extLst>
              </a:tr>
              <a:tr h="510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матеріалознавства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новітніх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1 568,0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141,5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989506"/>
                  </a:ext>
                </a:extLst>
              </a:tr>
              <a:tr h="34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фізики і хімії твердого тіла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790,6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1279,9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14957"/>
                  </a:ext>
                </a:extLst>
              </a:tr>
              <a:tr h="34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фізики і методики викладання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136,8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1162,8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834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5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530553"/>
              </p:ext>
            </p:extLst>
          </p:nvPr>
        </p:nvGraphicFramePr>
        <p:xfrm>
          <a:off x="323528" y="1628800"/>
          <a:ext cx="8568950" cy="5040561"/>
        </p:xfrm>
        <a:graphic>
          <a:graphicData uri="http://schemas.openxmlformats.org/drawingml/2006/table">
            <a:tbl>
              <a:tblPr/>
              <a:tblGrid>
                <a:gridCol w="1873280">
                  <a:extLst>
                    <a:ext uri="{9D8B030D-6E8A-4147-A177-3AD203B41FA5}">
                      <a16:colId xmlns:a16="http://schemas.microsoft.com/office/drawing/2014/main" val="3204175489"/>
                    </a:ext>
                  </a:extLst>
                </a:gridCol>
                <a:gridCol w="733454">
                  <a:extLst>
                    <a:ext uri="{9D8B030D-6E8A-4147-A177-3AD203B41FA5}">
                      <a16:colId xmlns:a16="http://schemas.microsoft.com/office/drawing/2014/main" val="3385346094"/>
                    </a:ext>
                  </a:extLst>
                </a:gridCol>
                <a:gridCol w="624427">
                  <a:extLst>
                    <a:ext uri="{9D8B030D-6E8A-4147-A177-3AD203B41FA5}">
                      <a16:colId xmlns:a16="http://schemas.microsoft.com/office/drawing/2014/main" val="550822870"/>
                    </a:ext>
                  </a:extLst>
                </a:gridCol>
                <a:gridCol w="842481">
                  <a:extLst>
                    <a:ext uri="{9D8B030D-6E8A-4147-A177-3AD203B41FA5}">
                      <a16:colId xmlns:a16="http://schemas.microsoft.com/office/drawing/2014/main" val="3427342360"/>
                    </a:ext>
                  </a:extLst>
                </a:gridCol>
                <a:gridCol w="921773">
                  <a:extLst>
                    <a:ext uri="{9D8B030D-6E8A-4147-A177-3AD203B41FA5}">
                      <a16:colId xmlns:a16="http://schemas.microsoft.com/office/drawing/2014/main" val="2611450827"/>
                    </a:ext>
                  </a:extLst>
                </a:gridCol>
                <a:gridCol w="951507">
                  <a:extLst>
                    <a:ext uri="{9D8B030D-6E8A-4147-A177-3AD203B41FA5}">
                      <a16:colId xmlns:a16="http://schemas.microsoft.com/office/drawing/2014/main" val="3983923751"/>
                    </a:ext>
                  </a:extLst>
                </a:gridCol>
                <a:gridCol w="1256288">
                  <a:extLst>
                    <a:ext uri="{9D8B030D-6E8A-4147-A177-3AD203B41FA5}">
                      <a16:colId xmlns:a16="http://schemas.microsoft.com/office/drawing/2014/main" val="1168268326"/>
                    </a:ext>
                  </a:extLst>
                </a:gridCol>
                <a:gridCol w="43918">
                  <a:extLst>
                    <a:ext uri="{9D8B030D-6E8A-4147-A177-3AD203B41FA5}">
                      <a16:colId xmlns:a16="http://schemas.microsoft.com/office/drawing/2014/main" val="2837951617"/>
                    </a:ext>
                  </a:extLst>
                </a:gridCol>
                <a:gridCol w="43918">
                  <a:extLst>
                    <a:ext uri="{9D8B030D-6E8A-4147-A177-3AD203B41FA5}">
                      <a16:colId xmlns:a16="http://schemas.microsoft.com/office/drawing/2014/main" val="1085580127"/>
                    </a:ext>
                  </a:extLst>
                </a:gridCol>
                <a:gridCol w="43918">
                  <a:extLst>
                    <a:ext uri="{9D8B030D-6E8A-4147-A177-3AD203B41FA5}">
                      <a16:colId xmlns:a16="http://schemas.microsoft.com/office/drawing/2014/main" val="4230553314"/>
                    </a:ext>
                  </a:extLst>
                </a:gridCol>
                <a:gridCol w="1233986">
                  <a:extLst>
                    <a:ext uri="{9D8B030D-6E8A-4147-A177-3AD203B41FA5}">
                      <a16:colId xmlns:a16="http://schemas.microsoft.com/office/drawing/2014/main" val="3074723168"/>
                    </a:ext>
                  </a:extLst>
                </a:gridCol>
              </a:tblGrid>
              <a:tr h="34913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 математики та інформатики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212306"/>
                  </a:ext>
                </a:extLst>
              </a:tr>
              <a:tr h="545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диференціальних рівнянь і прикладної математики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810,3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0070"/>
                  </a:ext>
                </a:extLst>
              </a:tr>
              <a:tr h="36367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алгебри та геометрії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473,0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75457"/>
                  </a:ext>
                </a:extLst>
              </a:tr>
              <a:tr h="545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математики та інформатики і методики навчання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302,3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598,0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749815"/>
                  </a:ext>
                </a:extLst>
              </a:tr>
              <a:tr h="363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математичного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функціонального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аналізу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2 213,0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181,8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2791,5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34928"/>
                  </a:ext>
                </a:extLst>
              </a:tr>
              <a:tr h="596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комп'ютерних наук  та інформаційних систем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346,4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892843"/>
                  </a:ext>
                </a:extLst>
              </a:tr>
              <a:tr h="38549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інформаційних технологій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293,3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822,8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6428"/>
                  </a:ext>
                </a:extLst>
              </a:tr>
              <a:tr h="21820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Економічний факультет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810280"/>
                  </a:ext>
                </a:extLst>
              </a:tr>
              <a:tr h="21093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фінансів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365,2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991,7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04045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обліку і оподаткування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621,0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93022"/>
                  </a:ext>
                </a:extLst>
              </a:tr>
              <a:tr h="34913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менеджменту і маркетингу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794,0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60257"/>
                  </a:ext>
                </a:extLst>
              </a:tr>
              <a:tr h="38549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економічної кібернетики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875,2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80794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теоретичної та прикладної економіки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999,1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31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6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579372"/>
              </p:ext>
            </p:extLst>
          </p:nvPr>
        </p:nvGraphicFramePr>
        <p:xfrm>
          <a:off x="438482" y="1412776"/>
          <a:ext cx="8248318" cy="3058444"/>
        </p:xfrm>
        <a:graphic>
          <a:graphicData uri="http://schemas.openxmlformats.org/drawingml/2006/table">
            <a:tbl>
              <a:tblPr/>
              <a:tblGrid>
                <a:gridCol w="1806446">
                  <a:extLst>
                    <a:ext uri="{9D8B030D-6E8A-4147-A177-3AD203B41FA5}">
                      <a16:colId xmlns:a16="http://schemas.microsoft.com/office/drawing/2014/main" val="1747963844"/>
                    </a:ext>
                  </a:extLst>
                </a:gridCol>
                <a:gridCol w="702507">
                  <a:extLst>
                    <a:ext uri="{9D8B030D-6E8A-4147-A177-3AD203B41FA5}">
                      <a16:colId xmlns:a16="http://schemas.microsoft.com/office/drawing/2014/main" val="2920254605"/>
                    </a:ext>
                  </a:extLst>
                </a:gridCol>
                <a:gridCol w="602148">
                  <a:extLst>
                    <a:ext uri="{9D8B030D-6E8A-4147-A177-3AD203B41FA5}">
                      <a16:colId xmlns:a16="http://schemas.microsoft.com/office/drawing/2014/main" val="1915481142"/>
                    </a:ext>
                  </a:extLst>
                </a:gridCol>
                <a:gridCol w="810034">
                  <a:extLst>
                    <a:ext uri="{9D8B030D-6E8A-4147-A177-3AD203B41FA5}">
                      <a16:colId xmlns:a16="http://schemas.microsoft.com/office/drawing/2014/main" val="1566418165"/>
                    </a:ext>
                  </a:extLst>
                </a:gridCol>
                <a:gridCol w="888886">
                  <a:extLst>
                    <a:ext uri="{9D8B030D-6E8A-4147-A177-3AD203B41FA5}">
                      <a16:colId xmlns:a16="http://schemas.microsoft.com/office/drawing/2014/main" val="1677188738"/>
                    </a:ext>
                  </a:extLst>
                </a:gridCol>
                <a:gridCol w="917560">
                  <a:extLst>
                    <a:ext uri="{9D8B030D-6E8A-4147-A177-3AD203B41FA5}">
                      <a16:colId xmlns:a16="http://schemas.microsoft.com/office/drawing/2014/main" val="2678398449"/>
                    </a:ext>
                  </a:extLst>
                </a:gridCol>
                <a:gridCol w="1211466">
                  <a:extLst>
                    <a:ext uri="{9D8B030D-6E8A-4147-A177-3AD203B41FA5}">
                      <a16:colId xmlns:a16="http://schemas.microsoft.com/office/drawing/2014/main" val="242942231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2850859488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1318858887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3686734368"/>
                    </a:ext>
                  </a:extLst>
                </a:gridCol>
                <a:gridCol w="1189961">
                  <a:extLst>
                    <a:ext uri="{9D8B030D-6E8A-4147-A177-3AD203B41FA5}">
                      <a16:colId xmlns:a16="http://schemas.microsoft.com/office/drawing/2014/main" val="3850843271"/>
                    </a:ext>
                  </a:extLst>
                </a:gridCol>
              </a:tblGrid>
              <a:tr h="26585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 іноземних мов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847633"/>
                  </a:ext>
                </a:extLst>
              </a:tr>
              <a:tr h="4239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англійської філології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933,6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2398,2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312187"/>
                  </a:ext>
                </a:extLst>
              </a:tr>
              <a:tr h="38081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німецької філології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462,9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125831"/>
                  </a:ext>
                </a:extLst>
              </a:tr>
              <a:tr h="32907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французької філології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219,0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74505"/>
                  </a:ext>
                </a:extLst>
              </a:tr>
              <a:tr h="30177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фізичного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виховання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спорту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2923"/>
                  </a:ext>
                </a:extLst>
              </a:tr>
              <a:tr h="380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теорії та методики фізичної культури і спорту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1223,4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990595"/>
                  </a:ext>
                </a:extLst>
              </a:tr>
              <a:tr h="55325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спортивно-педагогічних дисциплін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1287,8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491292"/>
                  </a:ext>
                </a:extLst>
              </a:tr>
              <a:tr h="40955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фізичної терапії, ерготерапії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695,3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6171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73028"/>
              </p:ext>
            </p:extLst>
          </p:nvPr>
        </p:nvGraphicFramePr>
        <p:xfrm>
          <a:off x="438482" y="4471220"/>
          <a:ext cx="8248318" cy="2179415"/>
        </p:xfrm>
        <a:graphic>
          <a:graphicData uri="http://schemas.openxmlformats.org/drawingml/2006/table">
            <a:tbl>
              <a:tblPr/>
              <a:tblGrid>
                <a:gridCol w="1804325">
                  <a:extLst>
                    <a:ext uri="{9D8B030D-6E8A-4147-A177-3AD203B41FA5}">
                      <a16:colId xmlns:a16="http://schemas.microsoft.com/office/drawing/2014/main" val="983249788"/>
                    </a:ext>
                  </a:extLst>
                </a:gridCol>
                <a:gridCol w="706455">
                  <a:extLst>
                    <a:ext uri="{9D8B030D-6E8A-4147-A177-3AD203B41FA5}">
                      <a16:colId xmlns:a16="http://schemas.microsoft.com/office/drawing/2014/main" val="2835808648"/>
                    </a:ext>
                  </a:extLst>
                </a:gridCol>
                <a:gridCol w="601441">
                  <a:extLst>
                    <a:ext uri="{9D8B030D-6E8A-4147-A177-3AD203B41FA5}">
                      <a16:colId xmlns:a16="http://schemas.microsoft.com/office/drawing/2014/main" val="1633187172"/>
                    </a:ext>
                  </a:extLst>
                </a:gridCol>
                <a:gridCol w="811469">
                  <a:extLst>
                    <a:ext uri="{9D8B030D-6E8A-4147-A177-3AD203B41FA5}">
                      <a16:colId xmlns:a16="http://schemas.microsoft.com/office/drawing/2014/main" val="226848575"/>
                    </a:ext>
                  </a:extLst>
                </a:gridCol>
                <a:gridCol w="887842">
                  <a:extLst>
                    <a:ext uri="{9D8B030D-6E8A-4147-A177-3AD203B41FA5}">
                      <a16:colId xmlns:a16="http://schemas.microsoft.com/office/drawing/2014/main" val="3260954984"/>
                    </a:ext>
                  </a:extLst>
                </a:gridCol>
                <a:gridCol w="916483">
                  <a:extLst>
                    <a:ext uri="{9D8B030D-6E8A-4147-A177-3AD203B41FA5}">
                      <a16:colId xmlns:a16="http://schemas.microsoft.com/office/drawing/2014/main" val="1931255806"/>
                    </a:ext>
                  </a:extLst>
                </a:gridCol>
                <a:gridCol w="1212430">
                  <a:extLst>
                    <a:ext uri="{9D8B030D-6E8A-4147-A177-3AD203B41FA5}">
                      <a16:colId xmlns:a16="http://schemas.microsoft.com/office/drawing/2014/main" val="2757566908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3985758500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4045629951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320586102"/>
                    </a:ext>
                  </a:extLst>
                </a:gridCol>
                <a:gridCol w="1188563">
                  <a:extLst>
                    <a:ext uri="{9D8B030D-6E8A-4147-A177-3AD203B41FA5}">
                      <a16:colId xmlns:a16="http://schemas.microsoft.com/office/drawing/2014/main" val="2352089340"/>
                    </a:ext>
                  </a:extLst>
                </a:gridCol>
              </a:tblGrid>
              <a:tr h="25866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 туризму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64158"/>
                  </a:ext>
                </a:extLst>
              </a:tr>
              <a:tr h="650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управління соціокультурною діяльністю, шоу-бізнесу та івентменеджменту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332498"/>
                  </a:ext>
                </a:extLst>
              </a:tr>
              <a:tr h="34488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туризмознавства і краєзнавства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480,8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156892"/>
                  </a:ext>
                </a:extLst>
              </a:tr>
              <a:tr h="373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іноземних мов та країнознавства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517,5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374265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готельно-ресторанної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курортної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855,6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44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6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876340"/>
              </p:ext>
            </p:extLst>
          </p:nvPr>
        </p:nvGraphicFramePr>
        <p:xfrm>
          <a:off x="287524" y="1110454"/>
          <a:ext cx="8568951" cy="5759946"/>
        </p:xfrm>
        <a:graphic>
          <a:graphicData uri="http://schemas.openxmlformats.org/drawingml/2006/table">
            <a:tbl>
              <a:tblPr/>
              <a:tblGrid>
                <a:gridCol w="1866254">
                  <a:extLst>
                    <a:ext uri="{9D8B030D-6E8A-4147-A177-3AD203B41FA5}">
                      <a16:colId xmlns:a16="http://schemas.microsoft.com/office/drawing/2014/main" val="4038737410"/>
                    </a:ext>
                  </a:extLst>
                </a:gridCol>
                <a:gridCol w="730703">
                  <a:extLst>
                    <a:ext uri="{9D8B030D-6E8A-4147-A177-3AD203B41FA5}">
                      <a16:colId xmlns:a16="http://schemas.microsoft.com/office/drawing/2014/main" val="643458861"/>
                    </a:ext>
                  </a:extLst>
                </a:gridCol>
                <a:gridCol w="622084">
                  <a:extLst>
                    <a:ext uri="{9D8B030D-6E8A-4147-A177-3AD203B41FA5}">
                      <a16:colId xmlns:a16="http://schemas.microsoft.com/office/drawing/2014/main" val="969412781"/>
                    </a:ext>
                  </a:extLst>
                </a:gridCol>
                <a:gridCol w="839322">
                  <a:extLst>
                    <a:ext uri="{9D8B030D-6E8A-4147-A177-3AD203B41FA5}">
                      <a16:colId xmlns:a16="http://schemas.microsoft.com/office/drawing/2014/main" val="853633305"/>
                    </a:ext>
                  </a:extLst>
                </a:gridCol>
                <a:gridCol w="918316">
                  <a:extLst>
                    <a:ext uri="{9D8B030D-6E8A-4147-A177-3AD203B41FA5}">
                      <a16:colId xmlns:a16="http://schemas.microsoft.com/office/drawing/2014/main" val="1506110521"/>
                    </a:ext>
                  </a:extLst>
                </a:gridCol>
                <a:gridCol w="947939">
                  <a:extLst>
                    <a:ext uri="{9D8B030D-6E8A-4147-A177-3AD203B41FA5}">
                      <a16:colId xmlns:a16="http://schemas.microsoft.com/office/drawing/2014/main" val="2477185481"/>
                    </a:ext>
                  </a:extLst>
                </a:gridCol>
                <a:gridCol w="1254045">
                  <a:extLst>
                    <a:ext uri="{9D8B030D-6E8A-4147-A177-3AD203B41FA5}">
                      <a16:colId xmlns:a16="http://schemas.microsoft.com/office/drawing/2014/main" val="1046309247"/>
                    </a:ext>
                  </a:extLst>
                </a:gridCol>
                <a:gridCol w="53643">
                  <a:extLst>
                    <a:ext uri="{9D8B030D-6E8A-4147-A177-3AD203B41FA5}">
                      <a16:colId xmlns:a16="http://schemas.microsoft.com/office/drawing/2014/main" val="1932996094"/>
                    </a:ext>
                  </a:extLst>
                </a:gridCol>
                <a:gridCol w="53643">
                  <a:extLst>
                    <a:ext uri="{9D8B030D-6E8A-4147-A177-3AD203B41FA5}">
                      <a16:colId xmlns:a16="http://schemas.microsoft.com/office/drawing/2014/main" val="3803535709"/>
                    </a:ext>
                  </a:extLst>
                </a:gridCol>
                <a:gridCol w="53643">
                  <a:extLst>
                    <a:ext uri="{9D8B030D-6E8A-4147-A177-3AD203B41FA5}">
                      <a16:colId xmlns:a16="http://schemas.microsoft.com/office/drawing/2014/main" val="754850190"/>
                    </a:ext>
                  </a:extLst>
                </a:gridCol>
                <a:gridCol w="1229359">
                  <a:extLst>
                    <a:ext uri="{9D8B030D-6E8A-4147-A177-3AD203B41FA5}">
                      <a16:colId xmlns:a16="http://schemas.microsoft.com/office/drawing/2014/main" val="2762265700"/>
                    </a:ext>
                  </a:extLst>
                </a:gridCol>
              </a:tblGrid>
              <a:tr h="16844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 історії, політології і міжнародних відносин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162025"/>
                  </a:ext>
                </a:extLst>
              </a:tr>
              <a:tr h="22652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політології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567,1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722580"/>
                  </a:ext>
                </a:extLst>
              </a:tr>
              <a:tr h="307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політичних інститутів та процесів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1014,5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15360"/>
                  </a:ext>
                </a:extLst>
              </a:tr>
              <a:tr h="3136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етнології і археології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191,3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616,8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782533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міжнародних відносин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189,2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360,7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949,3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88413"/>
                  </a:ext>
                </a:extLst>
              </a:tr>
              <a:tr h="24975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всесвітньої історії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232,9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1086,7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39368"/>
                  </a:ext>
                </a:extLst>
              </a:tr>
              <a:tr h="60987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історії Центральної та Східної Європи і спеціальних галузей історичної науки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729,0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039799"/>
                  </a:ext>
                </a:extLst>
              </a:tr>
              <a:tr h="4065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історії України і методики викладання історії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1516,2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045007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іноземних мов і перекладу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359,8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653,3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932225"/>
                  </a:ext>
                </a:extLst>
              </a:tr>
              <a:tr h="2660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міжнародних економічних відносин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806,5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368154"/>
                  </a:ext>
                </a:extLst>
              </a:tr>
              <a:tr h="22071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Факультет природничих наук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945091"/>
                  </a:ext>
                </a:extLst>
              </a:tr>
              <a:tr h="342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анатомії і фізіології людини і тварин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284,1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710,1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674726"/>
                  </a:ext>
                </a:extLst>
              </a:tr>
              <a:tr h="2091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хімії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1 996,4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322,0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443,5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2870,3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73280"/>
                  </a:ext>
                </a:extLst>
              </a:tr>
              <a:tr h="3136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хімії середовища та хімічної освіти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315,4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776,1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843795"/>
                  </a:ext>
                </a:extLst>
              </a:tr>
              <a:tr h="18005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біології та екології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398,6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185,8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1152,9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129271"/>
                  </a:ext>
                </a:extLst>
              </a:tr>
              <a:tr h="30203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біохімії та біотехнології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18,7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3 595,0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407,6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4266,3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62620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лісового і аграрного менеджменту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691,8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653814"/>
                  </a:ext>
                </a:extLst>
              </a:tr>
              <a:tr h="2729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географії та природознавства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522,9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089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9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492406"/>
              </p:ext>
            </p:extLst>
          </p:nvPr>
        </p:nvGraphicFramePr>
        <p:xfrm>
          <a:off x="611560" y="1556792"/>
          <a:ext cx="8136904" cy="4891978"/>
        </p:xfrm>
        <a:graphic>
          <a:graphicData uri="http://schemas.openxmlformats.org/drawingml/2006/table">
            <a:tbl>
              <a:tblPr/>
              <a:tblGrid>
                <a:gridCol w="1780967">
                  <a:extLst>
                    <a:ext uri="{9D8B030D-6E8A-4147-A177-3AD203B41FA5}">
                      <a16:colId xmlns:a16="http://schemas.microsoft.com/office/drawing/2014/main" val="1964393399"/>
                    </a:ext>
                  </a:extLst>
                </a:gridCol>
                <a:gridCol w="692598">
                  <a:extLst>
                    <a:ext uri="{9D8B030D-6E8A-4147-A177-3AD203B41FA5}">
                      <a16:colId xmlns:a16="http://schemas.microsoft.com/office/drawing/2014/main" val="1823926426"/>
                    </a:ext>
                  </a:extLst>
                </a:gridCol>
                <a:gridCol w="593656">
                  <a:extLst>
                    <a:ext uri="{9D8B030D-6E8A-4147-A177-3AD203B41FA5}">
                      <a16:colId xmlns:a16="http://schemas.microsoft.com/office/drawing/2014/main" val="444864606"/>
                    </a:ext>
                  </a:extLst>
                </a:gridCol>
                <a:gridCol w="798608">
                  <a:extLst>
                    <a:ext uri="{9D8B030D-6E8A-4147-A177-3AD203B41FA5}">
                      <a16:colId xmlns:a16="http://schemas.microsoft.com/office/drawing/2014/main" val="47044706"/>
                    </a:ext>
                  </a:extLst>
                </a:gridCol>
                <a:gridCol w="876349">
                  <a:extLst>
                    <a:ext uri="{9D8B030D-6E8A-4147-A177-3AD203B41FA5}">
                      <a16:colId xmlns:a16="http://schemas.microsoft.com/office/drawing/2014/main" val="3934507467"/>
                    </a:ext>
                  </a:extLst>
                </a:gridCol>
                <a:gridCol w="904618">
                  <a:extLst>
                    <a:ext uri="{9D8B030D-6E8A-4147-A177-3AD203B41FA5}">
                      <a16:colId xmlns:a16="http://schemas.microsoft.com/office/drawing/2014/main" val="3975372699"/>
                    </a:ext>
                  </a:extLst>
                </a:gridCol>
                <a:gridCol w="1194378">
                  <a:extLst>
                    <a:ext uri="{9D8B030D-6E8A-4147-A177-3AD203B41FA5}">
                      <a16:colId xmlns:a16="http://schemas.microsoft.com/office/drawing/2014/main" val="3560402294"/>
                    </a:ext>
                  </a:extLst>
                </a:gridCol>
                <a:gridCol w="40851">
                  <a:extLst>
                    <a:ext uri="{9D8B030D-6E8A-4147-A177-3AD203B41FA5}">
                      <a16:colId xmlns:a16="http://schemas.microsoft.com/office/drawing/2014/main" val="818208773"/>
                    </a:ext>
                  </a:extLst>
                </a:gridCol>
                <a:gridCol w="40851">
                  <a:extLst>
                    <a:ext uri="{9D8B030D-6E8A-4147-A177-3AD203B41FA5}">
                      <a16:colId xmlns:a16="http://schemas.microsoft.com/office/drawing/2014/main" val="2830982895"/>
                    </a:ext>
                  </a:extLst>
                </a:gridCol>
                <a:gridCol w="40851">
                  <a:extLst>
                    <a:ext uri="{9D8B030D-6E8A-4147-A177-3AD203B41FA5}">
                      <a16:colId xmlns:a16="http://schemas.microsoft.com/office/drawing/2014/main" val="3765866663"/>
                    </a:ext>
                  </a:extLst>
                </a:gridCol>
                <a:gridCol w="1173177">
                  <a:extLst>
                    <a:ext uri="{9D8B030D-6E8A-4147-A177-3AD203B41FA5}">
                      <a16:colId xmlns:a16="http://schemas.microsoft.com/office/drawing/2014/main" val="23761116"/>
                    </a:ext>
                  </a:extLst>
                </a:gridCol>
              </a:tblGrid>
              <a:tr h="16857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 філології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223144"/>
                  </a:ext>
                </a:extLst>
              </a:tr>
              <a:tr h="24275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української мови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888,6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938372"/>
                  </a:ext>
                </a:extLst>
              </a:tr>
              <a:tr h="3573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української літератури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27,8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76,7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699,5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942833"/>
                  </a:ext>
                </a:extLst>
              </a:tr>
              <a:tr h="505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світової літератури і порівняльного літературознавства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161,3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804,2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21885"/>
                  </a:ext>
                </a:extLst>
              </a:tr>
              <a:tr h="23600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слов'янських мов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701,8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992680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загального та германського мовознавства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143,3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566,9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60304"/>
                  </a:ext>
                </a:extLst>
              </a:tr>
              <a:tr h="16857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журналістики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407,3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990,2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755487"/>
                  </a:ext>
                </a:extLst>
              </a:tr>
              <a:tr h="26298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Педагогічний факультет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146827"/>
                  </a:ext>
                </a:extLst>
              </a:tr>
              <a:tr h="472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та освітнього менеджменту імені Б. Ступарика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1297,6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695312"/>
                  </a:ext>
                </a:extLst>
              </a:tr>
              <a:tr h="46527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теорії та методики дошкільної і спеціальної освіти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25,7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273,7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1359,4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669571"/>
                  </a:ext>
                </a:extLst>
              </a:tr>
              <a:tr h="459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соціальної педагогіки та соціальної роботи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449,6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1385,5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00206"/>
                  </a:ext>
                </a:extLst>
              </a:tr>
              <a:tr h="485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фахових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методик 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початкової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освіти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54,2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1 028,6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386,5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2024,3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530649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3237,6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38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5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797430"/>
              </p:ext>
            </p:extLst>
          </p:nvPr>
        </p:nvGraphicFramePr>
        <p:xfrm>
          <a:off x="447841" y="1412776"/>
          <a:ext cx="8248318" cy="2708754"/>
        </p:xfrm>
        <a:graphic>
          <a:graphicData uri="http://schemas.openxmlformats.org/drawingml/2006/table">
            <a:tbl>
              <a:tblPr/>
              <a:tblGrid>
                <a:gridCol w="1806446">
                  <a:extLst>
                    <a:ext uri="{9D8B030D-6E8A-4147-A177-3AD203B41FA5}">
                      <a16:colId xmlns:a16="http://schemas.microsoft.com/office/drawing/2014/main" val="2980467756"/>
                    </a:ext>
                  </a:extLst>
                </a:gridCol>
                <a:gridCol w="702507">
                  <a:extLst>
                    <a:ext uri="{9D8B030D-6E8A-4147-A177-3AD203B41FA5}">
                      <a16:colId xmlns:a16="http://schemas.microsoft.com/office/drawing/2014/main" val="64831184"/>
                    </a:ext>
                  </a:extLst>
                </a:gridCol>
                <a:gridCol w="602148">
                  <a:extLst>
                    <a:ext uri="{9D8B030D-6E8A-4147-A177-3AD203B41FA5}">
                      <a16:colId xmlns:a16="http://schemas.microsoft.com/office/drawing/2014/main" val="422138381"/>
                    </a:ext>
                  </a:extLst>
                </a:gridCol>
                <a:gridCol w="810034">
                  <a:extLst>
                    <a:ext uri="{9D8B030D-6E8A-4147-A177-3AD203B41FA5}">
                      <a16:colId xmlns:a16="http://schemas.microsoft.com/office/drawing/2014/main" val="3017822443"/>
                    </a:ext>
                  </a:extLst>
                </a:gridCol>
                <a:gridCol w="888886">
                  <a:extLst>
                    <a:ext uri="{9D8B030D-6E8A-4147-A177-3AD203B41FA5}">
                      <a16:colId xmlns:a16="http://schemas.microsoft.com/office/drawing/2014/main" val="1777185924"/>
                    </a:ext>
                  </a:extLst>
                </a:gridCol>
                <a:gridCol w="917560">
                  <a:extLst>
                    <a:ext uri="{9D8B030D-6E8A-4147-A177-3AD203B41FA5}">
                      <a16:colId xmlns:a16="http://schemas.microsoft.com/office/drawing/2014/main" val="1019577753"/>
                    </a:ext>
                  </a:extLst>
                </a:gridCol>
                <a:gridCol w="1211466">
                  <a:extLst>
                    <a:ext uri="{9D8B030D-6E8A-4147-A177-3AD203B41FA5}">
                      <a16:colId xmlns:a16="http://schemas.microsoft.com/office/drawing/2014/main" val="3119013538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2589203211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2657688006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3008871223"/>
                    </a:ext>
                  </a:extLst>
                </a:gridCol>
                <a:gridCol w="1189961">
                  <a:extLst>
                    <a:ext uri="{9D8B030D-6E8A-4147-A177-3AD203B41FA5}">
                      <a16:colId xmlns:a16="http://schemas.microsoft.com/office/drawing/2014/main" val="764015238"/>
                    </a:ext>
                  </a:extLst>
                </a:gridCol>
              </a:tblGrid>
              <a:tr h="25866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Навчально-науковий Юридичний інститут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650762"/>
                  </a:ext>
                </a:extLst>
              </a:tr>
              <a:tr h="3592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теорії та історії держави і права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448,0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692314"/>
                  </a:ext>
                </a:extLst>
              </a:tr>
              <a:tr h="517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політики у сфері боротьби зі злочинністю та кримінального права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7457"/>
                  </a:ext>
                </a:extLst>
              </a:tr>
              <a:tr h="20836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цивільного права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421,7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1037,1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689341"/>
                  </a:ext>
                </a:extLst>
              </a:tr>
              <a:tr h="27303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судочинства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656947"/>
                  </a:ext>
                </a:extLst>
              </a:tr>
              <a:tr h="495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трудового, екологічного та аграрного права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389964"/>
                  </a:ext>
                </a:extLst>
              </a:tr>
              <a:tr h="581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конституційного, міжнародного та адміністративного права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401,1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912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002778"/>
              </p:ext>
            </p:extLst>
          </p:nvPr>
        </p:nvGraphicFramePr>
        <p:xfrm>
          <a:off x="407244" y="4157433"/>
          <a:ext cx="8248318" cy="1896874"/>
        </p:xfrm>
        <a:graphic>
          <a:graphicData uri="http://schemas.openxmlformats.org/drawingml/2006/table">
            <a:tbl>
              <a:tblPr/>
              <a:tblGrid>
                <a:gridCol w="1806446">
                  <a:extLst>
                    <a:ext uri="{9D8B030D-6E8A-4147-A177-3AD203B41FA5}">
                      <a16:colId xmlns:a16="http://schemas.microsoft.com/office/drawing/2014/main" val="3917618764"/>
                    </a:ext>
                  </a:extLst>
                </a:gridCol>
                <a:gridCol w="702507">
                  <a:extLst>
                    <a:ext uri="{9D8B030D-6E8A-4147-A177-3AD203B41FA5}">
                      <a16:colId xmlns:a16="http://schemas.microsoft.com/office/drawing/2014/main" val="894134988"/>
                    </a:ext>
                  </a:extLst>
                </a:gridCol>
                <a:gridCol w="602148">
                  <a:extLst>
                    <a:ext uri="{9D8B030D-6E8A-4147-A177-3AD203B41FA5}">
                      <a16:colId xmlns:a16="http://schemas.microsoft.com/office/drawing/2014/main" val="148652239"/>
                    </a:ext>
                  </a:extLst>
                </a:gridCol>
                <a:gridCol w="810034">
                  <a:extLst>
                    <a:ext uri="{9D8B030D-6E8A-4147-A177-3AD203B41FA5}">
                      <a16:colId xmlns:a16="http://schemas.microsoft.com/office/drawing/2014/main" val="2536730017"/>
                    </a:ext>
                  </a:extLst>
                </a:gridCol>
                <a:gridCol w="888886">
                  <a:extLst>
                    <a:ext uri="{9D8B030D-6E8A-4147-A177-3AD203B41FA5}">
                      <a16:colId xmlns:a16="http://schemas.microsoft.com/office/drawing/2014/main" val="2342897468"/>
                    </a:ext>
                  </a:extLst>
                </a:gridCol>
                <a:gridCol w="917560">
                  <a:extLst>
                    <a:ext uri="{9D8B030D-6E8A-4147-A177-3AD203B41FA5}">
                      <a16:colId xmlns:a16="http://schemas.microsoft.com/office/drawing/2014/main" val="635702691"/>
                    </a:ext>
                  </a:extLst>
                </a:gridCol>
                <a:gridCol w="1211466">
                  <a:extLst>
                    <a:ext uri="{9D8B030D-6E8A-4147-A177-3AD203B41FA5}">
                      <a16:colId xmlns:a16="http://schemas.microsoft.com/office/drawing/2014/main" val="39377862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1722468667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1303774394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3417875596"/>
                    </a:ext>
                  </a:extLst>
                </a:gridCol>
                <a:gridCol w="1189961">
                  <a:extLst>
                    <a:ext uri="{9D8B030D-6E8A-4147-A177-3AD203B41FA5}">
                      <a16:colId xmlns:a16="http://schemas.microsoft.com/office/drawing/2014/main" val="779383167"/>
                    </a:ext>
                  </a:extLst>
                </a:gridCol>
              </a:tblGrid>
              <a:tr h="201184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Коломийський навчально-науковий Інститут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684131"/>
                  </a:ext>
                </a:extLst>
              </a:tr>
              <a:tr h="22992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філології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622,0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394684"/>
                  </a:ext>
                </a:extLst>
              </a:tr>
              <a:tr h="40236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і психології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426,8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857,0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555588"/>
                  </a:ext>
                </a:extLst>
              </a:tr>
              <a:tr h="29459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Інститут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післядипломної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освіти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довузівської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підготовки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2638"/>
                  </a:ext>
                </a:extLst>
              </a:tr>
              <a:tr h="36644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управління та бізнес-адміністрування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1 274,0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486,0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259,1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2367,7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961592"/>
                  </a:ext>
                </a:extLst>
              </a:tr>
              <a:tr h="402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професійної освіти та інноваційних технологій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829,5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72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9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dirty="0"/>
              <a:t>Нормативні документи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668" y="2636912"/>
            <a:ext cx="4388118" cy="415192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80729"/>
            <a:ext cx="478032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105371"/>
              </p:ext>
            </p:extLst>
          </p:nvPr>
        </p:nvGraphicFramePr>
        <p:xfrm>
          <a:off x="438482" y="1412776"/>
          <a:ext cx="8248318" cy="4009185"/>
        </p:xfrm>
        <a:graphic>
          <a:graphicData uri="http://schemas.openxmlformats.org/drawingml/2006/table">
            <a:tbl>
              <a:tblPr/>
              <a:tblGrid>
                <a:gridCol w="1806446">
                  <a:extLst>
                    <a:ext uri="{9D8B030D-6E8A-4147-A177-3AD203B41FA5}">
                      <a16:colId xmlns:a16="http://schemas.microsoft.com/office/drawing/2014/main" val="3590962317"/>
                    </a:ext>
                  </a:extLst>
                </a:gridCol>
                <a:gridCol w="702507">
                  <a:extLst>
                    <a:ext uri="{9D8B030D-6E8A-4147-A177-3AD203B41FA5}">
                      <a16:colId xmlns:a16="http://schemas.microsoft.com/office/drawing/2014/main" val="3775712256"/>
                    </a:ext>
                  </a:extLst>
                </a:gridCol>
                <a:gridCol w="602148">
                  <a:extLst>
                    <a:ext uri="{9D8B030D-6E8A-4147-A177-3AD203B41FA5}">
                      <a16:colId xmlns:a16="http://schemas.microsoft.com/office/drawing/2014/main" val="810720938"/>
                    </a:ext>
                  </a:extLst>
                </a:gridCol>
                <a:gridCol w="810034">
                  <a:extLst>
                    <a:ext uri="{9D8B030D-6E8A-4147-A177-3AD203B41FA5}">
                      <a16:colId xmlns:a16="http://schemas.microsoft.com/office/drawing/2014/main" val="46067413"/>
                    </a:ext>
                  </a:extLst>
                </a:gridCol>
                <a:gridCol w="888886">
                  <a:extLst>
                    <a:ext uri="{9D8B030D-6E8A-4147-A177-3AD203B41FA5}">
                      <a16:colId xmlns:a16="http://schemas.microsoft.com/office/drawing/2014/main" val="1596648792"/>
                    </a:ext>
                  </a:extLst>
                </a:gridCol>
                <a:gridCol w="917560">
                  <a:extLst>
                    <a:ext uri="{9D8B030D-6E8A-4147-A177-3AD203B41FA5}">
                      <a16:colId xmlns:a16="http://schemas.microsoft.com/office/drawing/2014/main" val="2618268861"/>
                    </a:ext>
                  </a:extLst>
                </a:gridCol>
                <a:gridCol w="1211466">
                  <a:extLst>
                    <a:ext uri="{9D8B030D-6E8A-4147-A177-3AD203B41FA5}">
                      <a16:colId xmlns:a16="http://schemas.microsoft.com/office/drawing/2014/main" val="3569536910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1704118518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862218689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3258283615"/>
                    </a:ext>
                  </a:extLst>
                </a:gridCol>
                <a:gridCol w="1189961">
                  <a:extLst>
                    <a:ext uri="{9D8B030D-6E8A-4147-A177-3AD203B41FA5}">
                      <a16:colId xmlns:a16="http://schemas.microsoft.com/office/drawing/2014/main" val="365833727"/>
                    </a:ext>
                  </a:extLst>
                </a:gridCol>
              </a:tblGrid>
              <a:tr h="38799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Навчально-науковий Інститут мистецтв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08163"/>
                  </a:ext>
                </a:extLst>
              </a:tr>
              <a:tr h="5029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методики музичного виховання та диригування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42798"/>
                  </a:ext>
                </a:extLst>
              </a:tr>
              <a:tr h="373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сценічного мистецтва і хореографії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650,3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73484"/>
                  </a:ext>
                </a:extLst>
              </a:tr>
              <a:tr h="409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дизайну і теорії мистецтва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448,8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283175"/>
                  </a:ext>
                </a:extLst>
              </a:tr>
              <a:tr h="653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методики викладання образотворчого і декоративно-прикладного мистецтва та дизайну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538,8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210196"/>
                  </a:ext>
                </a:extLst>
              </a:tr>
              <a:tr h="603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образотворчого і декоративно-прикладного мистецтва та реставрації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054423"/>
                  </a:ext>
                </a:extLst>
              </a:tr>
              <a:tr h="32907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виконавського мистецтва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09736"/>
                  </a:ext>
                </a:extLst>
              </a:tr>
              <a:tr h="704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музичної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україністики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народно-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інструментального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мистецтва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340,4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941,8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89412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82497"/>
              </p:ext>
            </p:extLst>
          </p:nvPr>
        </p:nvGraphicFramePr>
        <p:xfrm>
          <a:off x="468356" y="5455024"/>
          <a:ext cx="8248318" cy="1140013"/>
        </p:xfrm>
        <a:graphic>
          <a:graphicData uri="http://schemas.openxmlformats.org/drawingml/2006/table">
            <a:tbl>
              <a:tblPr/>
              <a:tblGrid>
                <a:gridCol w="1806446">
                  <a:extLst>
                    <a:ext uri="{9D8B030D-6E8A-4147-A177-3AD203B41FA5}">
                      <a16:colId xmlns:a16="http://schemas.microsoft.com/office/drawing/2014/main" val="2496436467"/>
                    </a:ext>
                  </a:extLst>
                </a:gridCol>
                <a:gridCol w="702507">
                  <a:extLst>
                    <a:ext uri="{9D8B030D-6E8A-4147-A177-3AD203B41FA5}">
                      <a16:colId xmlns:a16="http://schemas.microsoft.com/office/drawing/2014/main" val="579739023"/>
                    </a:ext>
                  </a:extLst>
                </a:gridCol>
                <a:gridCol w="602148">
                  <a:extLst>
                    <a:ext uri="{9D8B030D-6E8A-4147-A177-3AD203B41FA5}">
                      <a16:colId xmlns:a16="http://schemas.microsoft.com/office/drawing/2014/main" val="1835027711"/>
                    </a:ext>
                  </a:extLst>
                </a:gridCol>
                <a:gridCol w="810034">
                  <a:extLst>
                    <a:ext uri="{9D8B030D-6E8A-4147-A177-3AD203B41FA5}">
                      <a16:colId xmlns:a16="http://schemas.microsoft.com/office/drawing/2014/main" val="2469705106"/>
                    </a:ext>
                  </a:extLst>
                </a:gridCol>
                <a:gridCol w="888886">
                  <a:extLst>
                    <a:ext uri="{9D8B030D-6E8A-4147-A177-3AD203B41FA5}">
                      <a16:colId xmlns:a16="http://schemas.microsoft.com/office/drawing/2014/main" val="233842250"/>
                    </a:ext>
                  </a:extLst>
                </a:gridCol>
                <a:gridCol w="917560">
                  <a:extLst>
                    <a:ext uri="{9D8B030D-6E8A-4147-A177-3AD203B41FA5}">
                      <a16:colId xmlns:a16="http://schemas.microsoft.com/office/drawing/2014/main" val="128929702"/>
                    </a:ext>
                  </a:extLst>
                </a:gridCol>
                <a:gridCol w="1211466">
                  <a:extLst>
                    <a:ext uri="{9D8B030D-6E8A-4147-A177-3AD203B41FA5}">
                      <a16:colId xmlns:a16="http://schemas.microsoft.com/office/drawing/2014/main" val="3781963759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2263812716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2101177952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543355117"/>
                    </a:ext>
                  </a:extLst>
                </a:gridCol>
                <a:gridCol w="1189961">
                  <a:extLst>
                    <a:ext uri="{9D8B030D-6E8A-4147-A177-3AD203B41FA5}">
                      <a16:colId xmlns:a16="http://schemas.microsoft.com/office/drawing/2014/main" val="1941066005"/>
                    </a:ext>
                  </a:extLst>
                </a:gridCol>
              </a:tblGrid>
              <a:tr h="19399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Загальноуніверситетські</a:t>
                      </a: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кафедри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904517"/>
                  </a:ext>
                </a:extLst>
              </a:tr>
              <a:tr h="3305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фізичного виховання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176,9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765443"/>
                  </a:ext>
                </a:extLst>
              </a:tr>
              <a:tr h="35207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війської підготовки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344120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іноземних мов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142,2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889,0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60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0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Значення </a:t>
            </a:r>
            <a:r>
              <a:rPr lang="uk-UA" sz="2800" b="1" dirty="0" smtClean="0"/>
              <a:t>рейтингових показників </a:t>
            </a:r>
            <a:r>
              <a:rPr lang="uk-UA" sz="2800" b="1" dirty="0"/>
              <a:t>ефективності діяльності кафедр </a:t>
            </a:r>
            <a:r>
              <a:rPr lang="uk-UA" sz="2800" b="1" dirty="0" smtClean="0"/>
              <a:t>2021 році у розрахунку на 1 науково-педагогічного працівника</a:t>
            </a:r>
            <a:endParaRPr lang="uk-UA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024900"/>
              </p:ext>
            </p:extLst>
          </p:nvPr>
        </p:nvGraphicFramePr>
        <p:xfrm>
          <a:off x="647564" y="1268760"/>
          <a:ext cx="7848872" cy="5477125"/>
        </p:xfrm>
        <a:graphic>
          <a:graphicData uri="http://schemas.openxmlformats.org/drawingml/2006/table">
            <a:tbl>
              <a:tblPr/>
              <a:tblGrid>
                <a:gridCol w="276613">
                  <a:extLst>
                    <a:ext uri="{9D8B030D-6E8A-4147-A177-3AD203B41FA5}">
                      <a16:colId xmlns:a16="http://schemas.microsoft.com/office/drawing/2014/main" val="1710871378"/>
                    </a:ext>
                  </a:extLst>
                </a:gridCol>
                <a:gridCol w="3492230">
                  <a:extLst>
                    <a:ext uri="{9D8B030D-6E8A-4147-A177-3AD203B41FA5}">
                      <a16:colId xmlns:a16="http://schemas.microsoft.com/office/drawing/2014/main" val="1413798658"/>
                    </a:ext>
                  </a:extLst>
                </a:gridCol>
                <a:gridCol w="1884420">
                  <a:extLst>
                    <a:ext uri="{9D8B030D-6E8A-4147-A177-3AD203B41FA5}">
                      <a16:colId xmlns:a16="http://schemas.microsoft.com/office/drawing/2014/main" val="4275660199"/>
                    </a:ext>
                  </a:extLst>
                </a:gridCol>
                <a:gridCol w="1175602">
                  <a:extLst>
                    <a:ext uri="{9D8B030D-6E8A-4147-A177-3AD203B41FA5}">
                      <a16:colId xmlns:a16="http://schemas.microsoft.com/office/drawing/2014/main" val="3033642012"/>
                    </a:ext>
                  </a:extLst>
                </a:gridCol>
                <a:gridCol w="1020007">
                  <a:extLst>
                    <a:ext uri="{9D8B030D-6E8A-4147-A177-3AD203B41FA5}">
                      <a16:colId xmlns:a16="http://schemas.microsoft.com/office/drawing/2014/main" val="1528525169"/>
                    </a:ext>
                  </a:extLst>
                </a:gridCol>
              </a:tblGrid>
              <a:tr h="739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Назва кафедри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Загальна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балів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</a:rPr>
                        <a:t>з 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</a:rPr>
                        <a:t>оцінкою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</a:rPr>
                        <a:t> декана)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Кількість працівників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Середній бал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570929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Кафедра біохімії та біотехнології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4 266,3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426,6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18765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Кафедра хімії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2 870,3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358,8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944610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матеріалознавства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новітніх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2 430,0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270,0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257332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фізики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хімії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твердого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тіла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1 279,9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256,0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914798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Кафедра управління та бізнес-адміністрування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2 367,7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236,8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529819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</a:rPr>
                        <a:t>Кафедра фізики і методики викладання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1 162,8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232,6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5576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</a:rPr>
                        <a:t>Кафедра математичного і функціонального аналізу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2 791,5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214,7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760830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</a:rPr>
                        <a:t>Кафедра професійної освіти та інноваційних технологій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829,5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207,4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506128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Кафедра всесвітньої історії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1 086,7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181,1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597916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Кафедра педагогіки і психології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 panose="02020603050405020304" pitchFamily="18" charset="0"/>
                        </a:rPr>
                        <a:t>857,0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171,4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109350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Кафедра історії України і методики викладання історії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 panose="02020603050405020304" pitchFamily="18" charset="0"/>
                        </a:rPr>
                        <a:t>1 516,2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159,6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750517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Кафедра філології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 panose="02020603050405020304" pitchFamily="18" charset="0"/>
                        </a:rPr>
                        <a:t>622,0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155,5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105966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</a:rPr>
                        <a:t>Кафедра анатомії і фізіології людини і тварин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 panose="02020603050405020304" pitchFamily="18" charset="0"/>
                        </a:rPr>
                        <a:t>710,1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142,0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732879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 panose="02020603050405020304" pitchFamily="18" charset="0"/>
                        </a:rPr>
                        <a:t>3 237,6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140,8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386224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 panose="02020603050405020304" pitchFamily="18" charset="0"/>
                        </a:rPr>
                        <a:t>Кафедра інформаційних технологій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 panose="02020603050405020304" pitchFamily="18" charset="0"/>
                        </a:rPr>
                        <a:t>822,8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137,1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91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Значення </a:t>
            </a:r>
            <a:r>
              <a:rPr lang="uk-UA" sz="2800" b="1" dirty="0" smtClean="0"/>
              <a:t>рейтингових показників </a:t>
            </a:r>
            <a:r>
              <a:rPr lang="uk-UA" sz="2800" b="1" dirty="0"/>
              <a:t>ефективності діяльності кафедр </a:t>
            </a:r>
            <a:r>
              <a:rPr lang="uk-UA" sz="2800" b="1" dirty="0" smtClean="0"/>
              <a:t>2021 році у розрахунку на 1 науково-педагогічного працівника</a:t>
            </a:r>
            <a:endParaRPr lang="uk-UA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566824"/>
              </p:ext>
            </p:extLst>
          </p:nvPr>
        </p:nvGraphicFramePr>
        <p:xfrm>
          <a:off x="680358" y="2136744"/>
          <a:ext cx="7783284" cy="4748648"/>
        </p:xfrm>
        <a:graphic>
          <a:graphicData uri="http://schemas.openxmlformats.org/drawingml/2006/table">
            <a:tbl>
              <a:tblPr/>
              <a:tblGrid>
                <a:gridCol w="274301">
                  <a:extLst>
                    <a:ext uri="{9D8B030D-6E8A-4147-A177-3AD203B41FA5}">
                      <a16:colId xmlns:a16="http://schemas.microsoft.com/office/drawing/2014/main" val="3195747984"/>
                    </a:ext>
                  </a:extLst>
                </a:gridCol>
                <a:gridCol w="3463047">
                  <a:extLst>
                    <a:ext uri="{9D8B030D-6E8A-4147-A177-3AD203B41FA5}">
                      <a16:colId xmlns:a16="http://schemas.microsoft.com/office/drawing/2014/main" val="2351633978"/>
                    </a:ext>
                  </a:extLst>
                </a:gridCol>
                <a:gridCol w="1868674">
                  <a:extLst>
                    <a:ext uri="{9D8B030D-6E8A-4147-A177-3AD203B41FA5}">
                      <a16:colId xmlns:a16="http://schemas.microsoft.com/office/drawing/2014/main" val="3878870580"/>
                    </a:ext>
                  </a:extLst>
                </a:gridCol>
                <a:gridCol w="1165778">
                  <a:extLst>
                    <a:ext uri="{9D8B030D-6E8A-4147-A177-3AD203B41FA5}">
                      <a16:colId xmlns:a16="http://schemas.microsoft.com/office/drawing/2014/main" val="3624287211"/>
                    </a:ext>
                  </a:extLst>
                </a:gridCol>
                <a:gridCol w="1011484">
                  <a:extLst>
                    <a:ext uri="{9D8B030D-6E8A-4147-A177-3AD203B41FA5}">
                      <a16:colId xmlns:a16="http://schemas.microsoft.com/office/drawing/2014/main" val="2301404585"/>
                    </a:ext>
                  </a:extLst>
                </a:gridCol>
              </a:tblGrid>
              <a:tr h="38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</a:rPr>
                        <a:t>Кафедра диференціальних рівнянь і прикладної математики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810,3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135,1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000705"/>
                  </a:ext>
                </a:extLst>
              </a:tr>
              <a:tr h="38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</a:rPr>
                        <a:t>Кафедра педагогіки та освітнього менеджменту імені Б. Ступарика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1 297,6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129,8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82440"/>
                  </a:ext>
                </a:extLst>
              </a:tr>
              <a:tr h="246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Кафедра обліку і оподаткування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1 500,0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125,0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15548"/>
                  </a:ext>
                </a:extLst>
              </a:tr>
              <a:tr h="246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</a:rPr>
                        <a:t>Кафедра теоретичної та прикладної економіки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999,1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124,9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641931"/>
                  </a:ext>
                </a:extLst>
              </a:tr>
              <a:tr h="246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Кафедра психології розвитку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497,5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124,4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651098"/>
                  </a:ext>
                </a:extLst>
              </a:tr>
              <a:tr h="246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Кафедра журналістики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990,2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123,8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700898"/>
                  </a:ext>
                </a:extLst>
              </a:tr>
              <a:tr h="38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</a:rPr>
                        <a:t>Кафедра трудового, </a:t>
                      </a: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</a:rPr>
                        <a:t>екологічного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</a:rPr>
                        <a:t> та аграрного права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600,8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120,2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228840"/>
                  </a:ext>
                </a:extLst>
              </a:tr>
              <a:tr h="246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Кафедра міжнародних відносин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949,3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118,7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58237"/>
                  </a:ext>
                </a:extLst>
              </a:tr>
              <a:tr h="38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</a:rPr>
                        <a:t>Кафедра комп'ютерної інженерії та електроніки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1 266,6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115,1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313095"/>
                  </a:ext>
                </a:extLst>
              </a:tr>
              <a:tr h="246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</a:rPr>
                        <a:t>Кафедра політичних інститутів та процесів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1 014,5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112,7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872732"/>
                  </a:ext>
                </a:extLst>
              </a:tr>
              <a:tr h="38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</a:rPr>
                        <a:t>Кафедра фахових методик і технологій початкової освіти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2 024,3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112,5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695738"/>
                  </a:ext>
                </a:extLst>
              </a:tr>
              <a:tr h="246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Кафедра економічної кібернетики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875,2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109,4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414968"/>
                  </a:ext>
                </a:extLst>
              </a:tr>
              <a:tr h="38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</a:rPr>
                        <a:t>Кафедра готельно-ресторанної та курортної справи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970,6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107,8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396603"/>
                  </a:ext>
                </a:extLst>
              </a:tr>
              <a:tr h="246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Кафедра соціальної психології 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1 133,0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103,0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123042"/>
                  </a:ext>
                </a:extLst>
              </a:tr>
              <a:tr h="246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Кафедра етнології і археології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616,8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102,8</a:t>
                      </a:r>
                    </a:p>
                  </a:txBody>
                  <a:tcPr marL="25716" marR="2571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008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95175"/>
              </p:ext>
            </p:extLst>
          </p:nvPr>
        </p:nvGraphicFramePr>
        <p:xfrm>
          <a:off x="680358" y="1397462"/>
          <a:ext cx="7783284" cy="739282"/>
        </p:xfrm>
        <a:graphic>
          <a:graphicData uri="http://schemas.openxmlformats.org/drawingml/2006/table">
            <a:tbl>
              <a:tblPr/>
              <a:tblGrid>
                <a:gridCol w="274301">
                  <a:extLst>
                    <a:ext uri="{9D8B030D-6E8A-4147-A177-3AD203B41FA5}">
                      <a16:colId xmlns:a16="http://schemas.microsoft.com/office/drawing/2014/main" val="1471755553"/>
                    </a:ext>
                  </a:extLst>
                </a:gridCol>
                <a:gridCol w="3463048">
                  <a:extLst>
                    <a:ext uri="{9D8B030D-6E8A-4147-A177-3AD203B41FA5}">
                      <a16:colId xmlns:a16="http://schemas.microsoft.com/office/drawing/2014/main" val="1712043622"/>
                    </a:ext>
                  </a:extLst>
                </a:gridCol>
                <a:gridCol w="1858906">
                  <a:extLst>
                    <a:ext uri="{9D8B030D-6E8A-4147-A177-3AD203B41FA5}">
                      <a16:colId xmlns:a16="http://schemas.microsoft.com/office/drawing/2014/main" val="2588354490"/>
                    </a:ext>
                  </a:extLst>
                </a:gridCol>
                <a:gridCol w="1147294">
                  <a:extLst>
                    <a:ext uri="{9D8B030D-6E8A-4147-A177-3AD203B41FA5}">
                      <a16:colId xmlns:a16="http://schemas.microsoft.com/office/drawing/2014/main" val="4276429256"/>
                    </a:ext>
                  </a:extLst>
                </a:gridCol>
                <a:gridCol w="1039735">
                  <a:extLst>
                    <a:ext uri="{9D8B030D-6E8A-4147-A177-3AD203B41FA5}">
                      <a16:colId xmlns:a16="http://schemas.microsoft.com/office/drawing/2014/main" val="3931495397"/>
                    </a:ext>
                  </a:extLst>
                </a:gridCol>
              </a:tblGrid>
              <a:tr h="739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Назва кафедри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Загальна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балів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</a:rPr>
                        <a:t>з 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</a:rPr>
                        <a:t>оцінкою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</a:rPr>
                        <a:t> декана)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Кількість працівників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Середній бал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433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8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Значення </a:t>
            </a:r>
            <a:r>
              <a:rPr lang="uk-UA" sz="2800" b="1" dirty="0" smtClean="0"/>
              <a:t>рейтингових показників </a:t>
            </a:r>
            <a:r>
              <a:rPr lang="uk-UA" sz="2800" b="1" dirty="0"/>
              <a:t>ефективності діяльності кафедр </a:t>
            </a:r>
            <a:r>
              <a:rPr lang="uk-UA" sz="2800" b="1" dirty="0" smtClean="0"/>
              <a:t>2021 році у розрахунку на 1 науково-педагогічного працівника</a:t>
            </a:r>
            <a:endParaRPr lang="uk-UA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95175"/>
              </p:ext>
            </p:extLst>
          </p:nvPr>
        </p:nvGraphicFramePr>
        <p:xfrm>
          <a:off x="680358" y="1397462"/>
          <a:ext cx="7783284" cy="739282"/>
        </p:xfrm>
        <a:graphic>
          <a:graphicData uri="http://schemas.openxmlformats.org/drawingml/2006/table">
            <a:tbl>
              <a:tblPr/>
              <a:tblGrid>
                <a:gridCol w="274301">
                  <a:extLst>
                    <a:ext uri="{9D8B030D-6E8A-4147-A177-3AD203B41FA5}">
                      <a16:colId xmlns:a16="http://schemas.microsoft.com/office/drawing/2014/main" val="1471755553"/>
                    </a:ext>
                  </a:extLst>
                </a:gridCol>
                <a:gridCol w="3463048">
                  <a:extLst>
                    <a:ext uri="{9D8B030D-6E8A-4147-A177-3AD203B41FA5}">
                      <a16:colId xmlns:a16="http://schemas.microsoft.com/office/drawing/2014/main" val="1712043622"/>
                    </a:ext>
                  </a:extLst>
                </a:gridCol>
                <a:gridCol w="1858906">
                  <a:extLst>
                    <a:ext uri="{9D8B030D-6E8A-4147-A177-3AD203B41FA5}">
                      <a16:colId xmlns:a16="http://schemas.microsoft.com/office/drawing/2014/main" val="2588354490"/>
                    </a:ext>
                  </a:extLst>
                </a:gridCol>
                <a:gridCol w="1147294">
                  <a:extLst>
                    <a:ext uri="{9D8B030D-6E8A-4147-A177-3AD203B41FA5}">
                      <a16:colId xmlns:a16="http://schemas.microsoft.com/office/drawing/2014/main" val="4276429256"/>
                    </a:ext>
                  </a:extLst>
                </a:gridCol>
                <a:gridCol w="1039735">
                  <a:extLst>
                    <a:ext uri="{9D8B030D-6E8A-4147-A177-3AD203B41FA5}">
                      <a16:colId xmlns:a16="http://schemas.microsoft.com/office/drawing/2014/main" val="3931495397"/>
                    </a:ext>
                  </a:extLst>
                </a:gridCol>
              </a:tblGrid>
              <a:tr h="739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Назва кафедри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Загальна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балів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</a:rPr>
                        <a:t>з 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</a:rPr>
                        <a:t>оцінкою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</a:rPr>
                        <a:t> декана)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Кількість працівників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Середній бал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433075"/>
                  </a:ext>
                </a:extLst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486336"/>
              </p:ext>
            </p:extLst>
          </p:nvPr>
        </p:nvGraphicFramePr>
        <p:xfrm>
          <a:off x="680358" y="2136744"/>
          <a:ext cx="7783284" cy="4564837"/>
        </p:xfrm>
        <a:graphic>
          <a:graphicData uri="http://schemas.openxmlformats.org/drawingml/2006/table">
            <a:tbl>
              <a:tblPr/>
              <a:tblGrid>
                <a:gridCol w="274301">
                  <a:extLst>
                    <a:ext uri="{9D8B030D-6E8A-4147-A177-3AD203B41FA5}">
                      <a16:colId xmlns:a16="http://schemas.microsoft.com/office/drawing/2014/main" val="3455867606"/>
                    </a:ext>
                  </a:extLst>
                </a:gridCol>
                <a:gridCol w="3473325">
                  <a:extLst>
                    <a:ext uri="{9D8B030D-6E8A-4147-A177-3AD203B41FA5}">
                      <a16:colId xmlns:a16="http://schemas.microsoft.com/office/drawing/2014/main" val="19487272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15662376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203992966"/>
                    </a:ext>
                  </a:extLst>
                </a:gridCol>
                <a:gridCol w="1011322">
                  <a:extLst>
                    <a:ext uri="{9D8B030D-6E8A-4147-A177-3AD203B41FA5}">
                      <a16:colId xmlns:a16="http://schemas.microsoft.com/office/drawing/2014/main" val="700430817"/>
                    </a:ext>
                  </a:extLst>
                </a:gridCol>
              </a:tblGrid>
              <a:tr h="357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</a:rPr>
                        <a:t>Кафедра теорії та методики фізичної культури і спорту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1 223,4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102,0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889129"/>
                  </a:ext>
                </a:extLst>
              </a:tr>
              <a:tr h="357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</a:rPr>
                        <a:t>Кафедра світової літератури і порівняльного літературознавства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804,2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100,5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154621"/>
                  </a:ext>
                </a:extLst>
              </a:tr>
              <a:tr h="357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</a:rPr>
                        <a:t>Кафедра соціальної педагогіки та соціальної роботи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1 385,5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367143"/>
                  </a:ext>
                </a:extLst>
              </a:tr>
              <a:tr h="357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теорії та методики дошкільної і спеціальної освіти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1 359,4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776746"/>
                  </a:ext>
                </a:extLst>
              </a:tr>
              <a:tr h="230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хімії середовища та хімічної освіти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776,1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32650"/>
                  </a:ext>
                </a:extLst>
              </a:tr>
              <a:tr h="230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політології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567,1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94,5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91553"/>
                  </a:ext>
                </a:extLst>
              </a:tr>
              <a:tr h="230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спортивно-педагогічних дисциплін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1 287,8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92,0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721582"/>
                  </a:ext>
                </a:extLst>
              </a:tr>
              <a:tr h="230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французької філології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990,0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840301"/>
                  </a:ext>
                </a:extLst>
              </a:tr>
              <a:tr h="357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філософії, соціології та релігієзнавства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1 522,4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89,6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733328"/>
                  </a:ext>
                </a:extLst>
              </a:tr>
              <a:tr h="230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міжнародних економічних відносин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806,5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89,6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840746"/>
                  </a:ext>
                </a:extLst>
              </a:tr>
              <a:tr h="230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слов'янських мов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701,8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87,7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51333"/>
                  </a:ext>
                </a:extLst>
              </a:tr>
              <a:tr h="230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цивільного права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1 037,3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86,4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330751"/>
                  </a:ext>
                </a:extLst>
              </a:tr>
              <a:tr h="536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історії Центральної та Східної Європи і спеціальних галузей історичної науки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729,0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81,0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71086"/>
                  </a:ext>
                </a:extLst>
              </a:tr>
              <a:tr h="357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</a:rPr>
                        <a:t>Кафедра управління соціокультурною діяльністю, шоу-бізнесу та івентменеджменту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398,8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46395"/>
                  </a:ext>
                </a:extLst>
              </a:tr>
              <a:tr h="230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менеджменту і маркетингу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794,0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79,4</a:t>
                      </a:r>
                    </a:p>
                  </a:txBody>
                  <a:tcPr marL="23972" marR="23972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62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7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Значення </a:t>
            </a:r>
            <a:r>
              <a:rPr lang="uk-UA" sz="2800" b="1" dirty="0" smtClean="0"/>
              <a:t>рейтингових показників </a:t>
            </a:r>
            <a:r>
              <a:rPr lang="uk-UA" sz="2800" b="1" dirty="0"/>
              <a:t>ефективності діяльності кафедр </a:t>
            </a:r>
            <a:r>
              <a:rPr lang="uk-UA" sz="2800" b="1" dirty="0" smtClean="0"/>
              <a:t>2021 році у розрахунку на 1 науково-педагогічного працівника</a:t>
            </a:r>
            <a:endParaRPr lang="uk-UA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95175"/>
              </p:ext>
            </p:extLst>
          </p:nvPr>
        </p:nvGraphicFramePr>
        <p:xfrm>
          <a:off x="680358" y="1397462"/>
          <a:ext cx="7783284" cy="739282"/>
        </p:xfrm>
        <a:graphic>
          <a:graphicData uri="http://schemas.openxmlformats.org/drawingml/2006/table">
            <a:tbl>
              <a:tblPr/>
              <a:tblGrid>
                <a:gridCol w="274301">
                  <a:extLst>
                    <a:ext uri="{9D8B030D-6E8A-4147-A177-3AD203B41FA5}">
                      <a16:colId xmlns:a16="http://schemas.microsoft.com/office/drawing/2014/main" val="1471755553"/>
                    </a:ext>
                  </a:extLst>
                </a:gridCol>
                <a:gridCol w="3463048">
                  <a:extLst>
                    <a:ext uri="{9D8B030D-6E8A-4147-A177-3AD203B41FA5}">
                      <a16:colId xmlns:a16="http://schemas.microsoft.com/office/drawing/2014/main" val="1712043622"/>
                    </a:ext>
                  </a:extLst>
                </a:gridCol>
                <a:gridCol w="1858906">
                  <a:extLst>
                    <a:ext uri="{9D8B030D-6E8A-4147-A177-3AD203B41FA5}">
                      <a16:colId xmlns:a16="http://schemas.microsoft.com/office/drawing/2014/main" val="2588354490"/>
                    </a:ext>
                  </a:extLst>
                </a:gridCol>
                <a:gridCol w="1147294">
                  <a:extLst>
                    <a:ext uri="{9D8B030D-6E8A-4147-A177-3AD203B41FA5}">
                      <a16:colId xmlns:a16="http://schemas.microsoft.com/office/drawing/2014/main" val="4276429256"/>
                    </a:ext>
                  </a:extLst>
                </a:gridCol>
                <a:gridCol w="1039735">
                  <a:extLst>
                    <a:ext uri="{9D8B030D-6E8A-4147-A177-3AD203B41FA5}">
                      <a16:colId xmlns:a16="http://schemas.microsoft.com/office/drawing/2014/main" val="3931495397"/>
                    </a:ext>
                  </a:extLst>
                </a:gridCol>
              </a:tblGrid>
              <a:tr h="739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Назва кафедри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Загальна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балів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</a:rPr>
                        <a:t>з 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</a:rPr>
                        <a:t>оцінкою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</a:rPr>
                        <a:t> декана)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Кількість працівників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Середній бал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433075"/>
                  </a:ext>
                </a:extLst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804324"/>
              </p:ext>
            </p:extLst>
          </p:nvPr>
        </p:nvGraphicFramePr>
        <p:xfrm>
          <a:off x="692958" y="2147056"/>
          <a:ext cx="7770685" cy="4525961"/>
        </p:xfrm>
        <a:graphic>
          <a:graphicData uri="http://schemas.openxmlformats.org/drawingml/2006/table">
            <a:tbl>
              <a:tblPr/>
              <a:tblGrid>
                <a:gridCol w="273857">
                  <a:extLst>
                    <a:ext uri="{9D8B030D-6E8A-4147-A177-3AD203B41FA5}">
                      <a16:colId xmlns:a16="http://schemas.microsoft.com/office/drawing/2014/main" val="2248099202"/>
                    </a:ext>
                  </a:extLst>
                </a:gridCol>
                <a:gridCol w="3500322">
                  <a:extLst>
                    <a:ext uri="{9D8B030D-6E8A-4147-A177-3AD203B41FA5}">
                      <a16:colId xmlns:a16="http://schemas.microsoft.com/office/drawing/2014/main" val="2968084897"/>
                    </a:ext>
                  </a:extLst>
                </a:gridCol>
                <a:gridCol w="1891834">
                  <a:extLst>
                    <a:ext uri="{9D8B030D-6E8A-4147-A177-3AD203B41FA5}">
                      <a16:colId xmlns:a16="http://schemas.microsoft.com/office/drawing/2014/main" val="2711329607"/>
                    </a:ext>
                  </a:extLst>
                </a:gridCol>
                <a:gridCol w="1094826">
                  <a:extLst>
                    <a:ext uri="{9D8B030D-6E8A-4147-A177-3AD203B41FA5}">
                      <a16:colId xmlns:a16="http://schemas.microsoft.com/office/drawing/2014/main" val="3119060262"/>
                    </a:ext>
                  </a:extLst>
                </a:gridCol>
                <a:gridCol w="1009846">
                  <a:extLst>
                    <a:ext uri="{9D8B030D-6E8A-4147-A177-3AD203B41FA5}">
                      <a16:colId xmlns:a16="http://schemas.microsoft.com/office/drawing/2014/main" val="4029640255"/>
                    </a:ext>
                  </a:extLst>
                </a:gridCol>
              </a:tblGrid>
              <a:tr h="243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географії та природознавства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522,9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74,7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44252"/>
                  </a:ext>
                </a:extLst>
              </a:tr>
              <a:tr h="243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</a:rPr>
                        <a:t>Кафедра теорії та історії держави і права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448,0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74,7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742385"/>
                  </a:ext>
                </a:extLst>
              </a:tr>
              <a:tr h="243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біології та екології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1 152,9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72,1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97432"/>
                  </a:ext>
                </a:extLst>
              </a:tr>
              <a:tr h="379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</a:rPr>
                        <a:t>Кафедра загального та германського мовознавства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566,9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70,9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51413"/>
                  </a:ext>
                </a:extLst>
              </a:tr>
              <a:tr h="243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</a:rPr>
                        <a:t>Кафедра загальної та клінічної психології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918,1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70,6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948821"/>
                  </a:ext>
                </a:extLst>
              </a:tr>
              <a:tr h="243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</a:rPr>
                        <a:t>Кафедра лісового і аграрного менеджменту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691,8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69,2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486110"/>
                  </a:ext>
                </a:extLst>
              </a:tr>
              <a:tr h="243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алгебри та геометрії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473,0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67,6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37576"/>
                  </a:ext>
                </a:extLst>
              </a:tr>
              <a:tr h="379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</a:rPr>
                        <a:t>Кафедра математики та інформатики і методики навчання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598,0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66,4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368965"/>
                  </a:ext>
                </a:extLst>
              </a:tr>
              <a:tr h="379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</a:rPr>
                        <a:t>Кафедра політики у сфері боротьби зі злочинністю та кримінального права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530,3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66,3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823721"/>
                  </a:ext>
                </a:extLst>
              </a:tr>
              <a:tr h="243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української літератури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699,5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63,6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15666"/>
                  </a:ext>
                </a:extLst>
              </a:tr>
              <a:tr h="379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</a:rPr>
                        <a:t>Кафедра музичної україністики та народно-інструментального мистецтва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941,8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62,8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58649"/>
                  </a:ext>
                </a:extLst>
              </a:tr>
              <a:tr h="243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фінансів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991,7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36450"/>
                  </a:ext>
                </a:extLst>
              </a:tr>
              <a:tr h="243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туризмознавства і краєзнавства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480,8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60,1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7827"/>
                  </a:ext>
                </a:extLst>
              </a:tr>
              <a:tr h="569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</a:rPr>
                        <a:t>Кафедра методики викладання образотворчого і декоративно-прикладного мистецтва та дизайну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538,8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59,9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19189"/>
                  </a:ext>
                </a:extLst>
              </a:tr>
              <a:tr h="243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effectLst/>
                          <a:latin typeface="Times New Roman" panose="02020603050405020304" pitchFamily="18" charset="0"/>
                        </a:rPr>
                        <a:t>Кафедра фізичної терапії, ерготерапії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effectLst/>
                          <a:latin typeface="Times New Roman" panose="02020603050405020304" pitchFamily="18" charset="0"/>
                        </a:rPr>
                        <a:t>695,3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25408" marR="2540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797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Значення </a:t>
            </a:r>
            <a:r>
              <a:rPr lang="uk-UA" sz="2800" b="1" dirty="0" smtClean="0"/>
              <a:t>рейтингових показників </a:t>
            </a:r>
            <a:r>
              <a:rPr lang="uk-UA" sz="2800" b="1" dirty="0"/>
              <a:t>ефективності діяльності кафедр </a:t>
            </a:r>
            <a:r>
              <a:rPr lang="uk-UA" sz="2800" b="1" dirty="0" smtClean="0"/>
              <a:t>2021 році у розрахунку на 1 науково-педагогічного працівника</a:t>
            </a:r>
            <a:endParaRPr lang="uk-UA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95175"/>
              </p:ext>
            </p:extLst>
          </p:nvPr>
        </p:nvGraphicFramePr>
        <p:xfrm>
          <a:off x="680358" y="1397462"/>
          <a:ext cx="7783284" cy="739282"/>
        </p:xfrm>
        <a:graphic>
          <a:graphicData uri="http://schemas.openxmlformats.org/drawingml/2006/table">
            <a:tbl>
              <a:tblPr/>
              <a:tblGrid>
                <a:gridCol w="274301">
                  <a:extLst>
                    <a:ext uri="{9D8B030D-6E8A-4147-A177-3AD203B41FA5}">
                      <a16:colId xmlns:a16="http://schemas.microsoft.com/office/drawing/2014/main" val="1471755553"/>
                    </a:ext>
                  </a:extLst>
                </a:gridCol>
                <a:gridCol w="3463048">
                  <a:extLst>
                    <a:ext uri="{9D8B030D-6E8A-4147-A177-3AD203B41FA5}">
                      <a16:colId xmlns:a16="http://schemas.microsoft.com/office/drawing/2014/main" val="1712043622"/>
                    </a:ext>
                  </a:extLst>
                </a:gridCol>
                <a:gridCol w="1858906">
                  <a:extLst>
                    <a:ext uri="{9D8B030D-6E8A-4147-A177-3AD203B41FA5}">
                      <a16:colId xmlns:a16="http://schemas.microsoft.com/office/drawing/2014/main" val="2588354490"/>
                    </a:ext>
                  </a:extLst>
                </a:gridCol>
                <a:gridCol w="1147294">
                  <a:extLst>
                    <a:ext uri="{9D8B030D-6E8A-4147-A177-3AD203B41FA5}">
                      <a16:colId xmlns:a16="http://schemas.microsoft.com/office/drawing/2014/main" val="4276429256"/>
                    </a:ext>
                  </a:extLst>
                </a:gridCol>
                <a:gridCol w="1039735">
                  <a:extLst>
                    <a:ext uri="{9D8B030D-6E8A-4147-A177-3AD203B41FA5}">
                      <a16:colId xmlns:a16="http://schemas.microsoft.com/office/drawing/2014/main" val="3931495397"/>
                    </a:ext>
                  </a:extLst>
                </a:gridCol>
              </a:tblGrid>
              <a:tr h="739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Назва кафедри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Загальна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</a:rPr>
                        <a:t>балів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</a:rPr>
                        <a:t>з 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</a:rPr>
                        <a:t>оцінкою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</a:rPr>
                        <a:t> декана)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Кількість працівників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</a:rPr>
                        <a:t>Середній бал</a:t>
                      </a:r>
                    </a:p>
                  </a:txBody>
                  <a:tcPr marL="22630" marR="22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433075"/>
                  </a:ext>
                </a:extLst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483547"/>
              </p:ext>
            </p:extLst>
          </p:nvPr>
        </p:nvGraphicFramePr>
        <p:xfrm>
          <a:off x="680359" y="2136744"/>
          <a:ext cx="7783285" cy="4495465"/>
        </p:xfrm>
        <a:graphic>
          <a:graphicData uri="http://schemas.openxmlformats.org/drawingml/2006/table">
            <a:tbl>
              <a:tblPr/>
              <a:tblGrid>
                <a:gridCol w="274301">
                  <a:extLst>
                    <a:ext uri="{9D8B030D-6E8A-4147-A177-3AD203B41FA5}">
                      <a16:colId xmlns:a16="http://schemas.microsoft.com/office/drawing/2014/main" val="4002427387"/>
                    </a:ext>
                  </a:extLst>
                </a:gridCol>
                <a:gridCol w="3473324">
                  <a:extLst>
                    <a:ext uri="{9D8B030D-6E8A-4147-A177-3AD203B41FA5}">
                      <a16:colId xmlns:a16="http://schemas.microsoft.com/office/drawing/2014/main" val="195274447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89312157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133660019"/>
                    </a:ext>
                  </a:extLst>
                </a:gridCol>
                <a:gridCol w="1083332">
                  <a:extLst>
                    <a:ext uri="{9D8B030D-6E8A-4147-A177-3AD203B41FA5}">
                      <a16:colId xmlns:a16="http://schemas.microsoft.com/office/drawing/2014/main" val="1366932644"/>
                    </a:ext>
                  </a:extLst>
                </a:gridCol>
              </a:tblGrid>
              <a:tr h="406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700" b="1"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</a:rPr>
                        <a:t>Кафедра конституційного, міжнародного та адміністративного права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401,1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57,3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403663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700" b="1"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Кафедра української мови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888,6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55,5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906154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700" b="1"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Кафедра судочинства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327,5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54,6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617008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700" b="1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Кафедра англійської філології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2 398,2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54,5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60934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700" b="1"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</a:rPr>
                        <a:t>Кафедра іноземних мов і перекладу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653,3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50,3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838256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700" b="1"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</a:rPr>
                        <a:t>Кафедра іноземних мов та країнознавства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517,5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47,0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167083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700" b="1"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</a:rPr>
                        <a:t>Кафедра сценічного мистецтва і хореографії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650,3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43,4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01876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700" b="1"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</a:rPr>
                        <a:t>Кафедра комп'ютерних наук та інформаційних систем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346,4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43,3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762191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700" b="1"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Кафедра іноземних мов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889,0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40,4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957775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700" b="1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</a:rPr>
                        <a:t>Кафедра методики музичного виховання та диригування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576,0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247607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700" b="1"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Кафедра виконавського мистецтва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440,5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29,4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96675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700" b="1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Кафедра німецької філології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462,9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27,2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104383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700" b="1"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</a:rPr>
                        <a:t>Кафедра дизайну і теорії мистецтва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448,8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21,4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442489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700" b="1"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</a:rPr>
                        <a:t>Кафедра образотворчого і декоративно-прикладного мистецтва та реставрації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300,3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11129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700" b="1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effectLst/>
                          <a:latin typeface="Times New Roman" panose="02020603050405020304" pitchFamily="18" charset="0"/>
                        </a:rPr>
                        <a:t>Кафедра фізичного виховання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>
                          <a:effectLst/>
                          <a:latin typeface="Times New Roman" panose="02020603050405020304" pitchFamily="18" charset="0"/>
                        </a:rPr>
                        <a:t>176,9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27190" marR="2719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627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2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Динаміка рейтингових показників </a:t>
            </a:r>
            <a:r>
              <a:rPr lang="uk-UA" sz="2800" b="1" dirty="0"/>
              <a:t>ефективності діяльності кафедр у </a:t>
            </a:r>
            <a:r>
              <a:rPr lang="uk-UA" sz="2800" b="1" dirty="0" smtClean="0"/>
              <a:t>2020-2021 роках</a:t>
            </a:r>
            <a:endParaRPr lang="uk-UA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07647"/>
              </p:ext>
            </p:extLst>
          </p:nvPr>
        </p:nvGraphicFramePr>
        <p:xfrm>
          <a:off x="750405" y="1484784"/>
          <a:ext cx="7643190" cy="4637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730">
                  <a:extLst>
                    <a:ext uri="{9D8B030D-6E8A-4147-A177-3AD203B41FA5}">
                      <a16:colId xmlns:a16="http://schemas.microsoft.com/office/drawing/2014/main" val="3212754317"/>
                    </a:ext>
                  </a:extLst>
                </a:gridCol>
                <a:gridCol w="2547730">
                  <a:extLst>
                    <a:ext uri="{9D8B030D-6E8A-4147-A177-3AD203B41FA5}">
                      <a16:colId xmlns:a16="http://schemas.microsoft.com/office/drawing/2014/main" val="3029077904"/>
                    </a:ext>
                  </a:extLst>
                </a:gridCol>
                <a:gridCol w="2547730">
                  <a:extLst>
                    <a:ext uri="{9D8B030D-6E8A-4147-A177-3AD203B41FA5}">
                      <a16:colId xmlns:a16="http://schemas.microsoft.com/office/drawing/2014/main" val="4069246552"/>
                    </a:ext>
                  </a:extLst>
                </a:gridCol>
              </a:tblGrid>
              <a:tr h="377064">
                <a:tc>
                  <a:txBody>
                    <a:bodyPr/>
                    <a:lstStyle/>
                    <a:p>
                      <a:r>
                        <a:rPr lang="uk-UA" dirty="0" smtClean="0"/>
                        <a:t>Показники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2020 р.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2021 р.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34945"/>
                  </a:ext>
                </a:extLst>
              </a:tr>
              <a:tr h="526857">
                <a:tc>
                  <a:txBody>
                    <a:bodyPr/>
                    <a:lstStyle/>
                    <a:p>
                      <a:pPr algn="l"/>
                      <a:r>
                        <a:rPr lang="uk-UA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рейтинговий</a:t>
                      </a:r>
                      <a:r>
                        <a:rPr lang="uk-UA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 по університету</a:t>
                      </a:r>
                      <a:endParaRPr lang="uk-UA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1007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167613"/>
                  </a:ext>
                </a:extLst>
              </a:tr>
              <a:tr h="377064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1. Кадровий склад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798593"/>
                  </a:ext>
                </a:extLst>
              </a:tr>
              <a:tr h="377064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2.  Наукова робота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794688"/>
                  </a:ext>
                </a:extLst>
              </a:tr>
              <a:tr h="377064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3. Педагогічна діяльність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997487"/>
                  </a:ext>
                </a:extLst>
              </a:tr>
              <a:tr h="377064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4. Міжнародна діяльність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408801"/>
                  </a:ext>
                </a:extLst>
              </a:tr>
              <a:tr h="4435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5.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Атестаційна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експертна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426438"/>
                  </a:ext>
                </a:extLst>
              </a:tr>
              <a:tr h="660508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6. Комунікаційна діяльність, розвиток іміджу  та профорієнтація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559196"/>
                  </a:ext>
                </a:extLst>
              </a:tr>
              <a:tr h="743797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Найвищий рейтинговий бал (</a:t>
                      </a:r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біохімії та біотехнологій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3426</a:t>
                      </a:r>
                    </a:p>
                    <a:p>
                      <a:pPr algn="ctr"/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4221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79853"/>
                  </a:ext>
                </a:extLst>
              </a:tr>
              <a:tr h="377064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Найнижчий рейтинговий бал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70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1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dirty="0"/>
              <a:t>Нормативні документи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708920"/>
            <a:ext cx="7011371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196752"/>
            <a:ext cx="5898600" cy="13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844851"/>
              </p:ext>
            </p:extLst>
          </p:nvPr>
        </p:nvGraphicFramePr>
        <p:xfrm>
          <a:off x="1979712" y="1268761"/>
          <a:ext cx="7056784" cy="5541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438">
                  <a:extLst>
                    <a:ext uri="{9D8B030D-6E8A-4147-A177-3AD203B41FA5}">
                      <a16:colId xmlns:a16="http://schemas.microsoft.com/office/drawing/2014/main" val="2039038167"/>
                    </a:ext>
                  </a:extLst>
                </a:gridCol>
                <a:gridCol w="5772358">
                  <a:extLst>
                    <a:ext uri="{9D8B030D-6E8A-4147-A177-3AD203B41FA5}">
                      <a16:colId xmlns:a16="http://schemas.microsoft.com/office/drawing/2014/main" val="2342796756"/>
                    </a:ext>
                  </a:extLst>
                </a:gridCol>
                <a:gridCol w="815988">
                  <a:extLst>
                    <a:ext uri="{9D8B030D-6E8A-4147-A177-3AD203B41FA5}">
                      <a16:colId xmlns:a16="http://schemas.microsoft.com/office/drawing/2014/main" val="3467041399"/>
                    </a:ext>
                  </a:extLst>
                </a:gridCol>
              </a:tblGrid>
              <a:tr h="2373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біохімії та біотехнології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4 221,3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026351"/>
                  </a:ext>
                </a:extLst>
              </a:tr>
              <a:tr h="33866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3 197,6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92448"/>
                  </a:ext>
                </a:extLst>
              </a:tr>
              <a:tr h="2373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5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хімії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2 820,3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01132"/>
                  </a:ext>
                </a:extLst>
              </a:tr>
              <a:tr h="2928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математичного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функціонального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аналізу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2 741,5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852387"/>
                  </a:ext>
                </a:extLst>
              </a:tr>
              <a:tr h="3032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матеріалознавства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новітніх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2 380,0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143981"/>
                  </a:ext>
                </a:extLst>
              </a:tr>
              <a:tr h="26145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англійської філології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2 348,2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6739"/>
                  </a:ext>
                </a:extLst>
              </a:tr>
              <a:tr h="27191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управління та бізнес-адміністрування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2 317,7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45"/>
                  </a:ext>
                </a:extLst>
              </a:tr>
              <a:tr h="27191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фахових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методик 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початкової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освіти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1 984,3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90754"/>
                  </a:ext>
                </a:extLst>
              </a:tr>
              <a:tr h="2373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філософії, соціології та релігієзнавства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1 472,4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230524"/>
                  </a:ext>
                </a:extLst>
              </a:tr>
              <a:tr h="2510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історії України і методики викладання історії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1 466,2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123882"/>
                  </a:ext>
                </a:extLst>
              </a:tr>
              <a:tr h="2510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обліку і оподаткування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3560583"/>
                  </a:ext>
                </a:extLst>
              </a:tr>
              <a:tr h="2928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соціальної педагогіки та соціальної роботи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7119617"/>
                  </a:ext>
                </a:extLst>
              </a:tr>
              <a:tr h="2373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теорії та методики дошкільної і спеціальної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4873176"/>
                  </a:ext>
                </a:extLst>
              </a:tr>
              <a:tr h="28237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спортивно-педагогічних дисциплін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1 247,8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5267742"/>
                  </a:ext>
                </a:extLst>
              </a:tr>
              <a:tr h="2373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та освітнього менеджменту імені Б. Ступарика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1 247,6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1362958"/>
                  </a:ext>
                </a:extLst>
              </a:tr>
              <a:tr h="3242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фізики і хімії твердого тіла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1 229,9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7709356"/>
                  </a:ext>
                </a:extLst>
              </a:tr>
              <a:tr h="3032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комп'ютерної інженерії та електроніки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1 216,6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799683"/>
                  </a:ext>
                </a:extLst>
              </a:tr>
              <a:tr h="2928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теорії та методики фізичної культури і спорту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1 173,4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731926"/>
                  </a:ext>
                </a:extLst>
              </a:tr>
              <a:tr h="28667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фізики і методики викладання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1 112,8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4761984"/>
                  </a:ext>
                </a:extLst>
              </a:tr>
              <a:tr h="31374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біології та екології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8824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8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485269"/>
              </p:ext>
            </p:extLst>
          </p:nvPr>
        </p:nvGraphicFramePr>
        <p:xfrm>
          <a:off x="2051720" y="1268760"/>
          <a:ext cx="6984776" cy="5612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657">
                  <a:extLst>
                    <a:ext uri="{9D8B030D-6E8A-4147-A177-3AD203B41FA5}">
                      <a16:colId xmlns:a16="http://schemas.microsoft.com/office/drawing/2014/main" val="530121268"/>
                    </a:ext>
                  </a:extLst>
                </a:gridCol>
                <a:gridCol w="5713457">
                  <a:extLst>
                    <a:ext uri="{9D8B030D-6E8A-4147-A177-3AD203B41FA5}">
                      <a16:colId xmlns:a16="http://schemas.microsoft.com/office/drawing/2014/main" val="1447308657"/>
                    </a:ext>
                  </a:extLst>
                </a:gridCol>
                <a:gridCol w="807662">
                  <a:extLst>
                    <a:ext uri="{9D8B030D-6E8A-4147-A177-3AD203B41FA5}">
                      <a16:colId xmlns:a16="http://schemas.microsoft.com/office/drawing/2014/main" val="276330830"/>
                    </a:ext>
                  </a:extLst>
                </a:gridCol>
              </a:tblGrid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соціальної психології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9489528"/>
                  </a:ext>
                </a:extLst>
              </a:tr>
              <a:tr h="3256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всесвітньої історії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9977088"/>
                  </a:ext>
                </a:extLst>
              </a:tr>
              <a:tr h="29192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цивільного права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6808126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політичних інститутів та процесів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1607727"/>
                  </a:ext>
                </a:extLst>
              </a:tr>
              <a:tr h="31438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теоретичної та прикладної економіки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0330013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фінансів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8241508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журналістики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4854142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французької філології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7061768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міжнародних відносин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899,3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6764767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музичної україністики та народно-інструментального мистецтва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5185936"/>
                  </a:ext>
                </a:extLst>
              </a:tr>
              <a:tr h="29192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загальної та клінічної психології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9806760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іноземних мов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4471993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української мови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838,6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5411096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економічної кібернетики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825,2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3451015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і психології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2217863"/>
                  </a:ext>
                </a:extLst>
              </a:tr>
              <a:tr h="3256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готельно-ресторанної та курортної справи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5306496"/>
                  </a:ext>
                </a:extLst>
              </a:tr>
              <a:tr h="38174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інформаційних технологій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782,8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7725816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професійної освіти та інноваційних технологій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5633468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диференціальних рівнянь і прикладної математики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1134342"/>
                  </a:ext>
                </a:extLst>
              </a:tr>
              <a:tr h="31438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міжнародних економічних відносин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447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6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692424"/>
              </p:ext>
            </p:extLst>
          </p:nvPr>
        </p:nvGraphicFramePr>
        <p:xfrm>
          <a:off x="1979712" y="1168550"/>
          <a:ext cx="6984776" cy="5689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658">
                  <a:extLst>
                    <a:ext uri="{9D8B030D-6E8A-4147-A177-3AD203B41FA5}">
                      <a16:colId xmlns:a16="http://schemas.microsoft.com/office/drawing/2014/main" val="2282516768"/>
                    </a:ext>
                  </a:extLst>
                </a:gridCol>
                <a:gridCol w="5713457">
                  <a:extLst>
                    <a:ext uri="{9D8B030D-6E8A-4147-A177-3AD203B41FA5}">
                      <a16:colId xmlns:a16="http://schemas.microsoft.com/office/drawing/2014/main" val="2719358156"/>
                    </a:ext>
                  </a:extLst>
                </a:gridCol>
                <a:gridCol w="807661">
                  <a:extLst>
                    <a:ext uri="{9D8B030D-6E8A-4147-A177-3AD203B41FA5}">
                      <a16:colId xmlns:a16="http://schemas.microsoft.com/office/drawing/2014/main" val="2548942447"/>
                    </a:ext>
                  </a:extLst>
                </a:gridCol>
              </a:tblGrid>
              <a:tr h="31993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світової літератури і порівняльного літературознавства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1987909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менеджменту і маркетингу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6244840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хімії середовища та хімічної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731,1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9394718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історії Центральної та Східної Європи і спеціальних галузей історичної науки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3695893"/>
                  </a:ext>
                </a:extLst>
              </a:tr>
              <a:tr h="31993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анатомії і фізіології людини і тварин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6967098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фізичної терапії, ерготерапії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9593792"/>
                  </a:ext>
                </a:extLst>
              </a:tr>
              <a:tr h="2758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слов'янських мов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3606283"/>
                  </a:ext>
                </a:extLst>
              </a:tr>
              <a:tr h="28684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української літератури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9924047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лісового і аграрного менеджменту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646,8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2929878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іноземних мов і перекладу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3713425"/>
                  </a:ext>
                </a:extLst>
              </a:tr>
              <a:tr h="2758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сценічного мистецтва і хореографії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7534558"/>
                  </a:ext>
                </a:extLst>
              </a:tr>
              <a:tr h="33096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філології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0843927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етнології і археології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566,8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3844256"/>
                  </a:ext>
                </a:extLst>
              </a:tr>
              <a:tr h="29787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математики та інформатики і методики навчання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4030948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трудового, екологічного та аграрного права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1404826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методики музичного виховання та диригування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0930718"/>
                  </a:ext>
                </a:extLst>
              </a:tr>
              <a:tr h="29787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політології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764625"/>
                  </a:ext>
                </a:extLst>
              </a:tr>
              <a:tr h="28684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загального та германського мовознавства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175887"/>
                  </a:ext>
                </a:extLst>
              </a:tr>
              <a:tr h="30890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методики викладання образотворчого і декоративно-прикладного мистецтва та дизайну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4223781"/>
                  </a:ext>
                </a:extLst>
              </a:tr>
              <a:tr h="34200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географії та природознавства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147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4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561319"/>
              </p:ext>
            </p:extLst>
          </p:nvPr>
        </p:nvGraphicFramePr>
        <p:xfrm>
          <a:off x="1907704" y="1772817"/>
          <a:ext cx="6984776" cy="4640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658">
                  <a:extLst>
                    <a:ext uri="{9D8B030D-6E8A-4147-A177-3AD203B41FA5}">
                      <a16:colId xmlns:a16="http://schemas.microsoft.com/office/drawing/2014/main" val="2120332914"/>
                    </a:ext>
                  </a:extLst>
                </a:gridCol>
                <a:gridCol w="5713457">
                  <a:extLst>
                    <a:ext uri="{9D8B030D-6E8A-4147-A177-3AD203B41FA5}">
                      <a16:colId xmlns:a16="http://schemas.microsoft.com/office/drawing/2014/main" val="1656891807"/>
                    </a:ext>
                  </a:extLst>
                </a:gridCol>
                <a:gridCol w="807661">
                  <a:extLst>
                    <a:ext uri="{9D8B030D-6E8A-4147-A177-3AD203B41FA5}">
                      <a16:colId xmlns:a16="http://schemas.microsoft.com/office/drawing/2014/main" val="3134775551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політики у сфері боротьби зі злочинністю та кримінального права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5290809"/>
                  </a:ext>
                </a:extLst>
              </a:tr>
              <a:tr h="30778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іноземних мов та країнознавства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0526498"/>
                  </a:ext>
                </a:extLst>
              </a:tr>
              <a:tr h="22693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психології розвитку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447,5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312890"/>
                  </a:ext>
                </a:extLst>
              </a:tr>
              <a:tr h="30778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алгебри та геометрії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8118565"/>
                  </a:ext>
                </a:extLst>
              </a:tr>
              <a:tr h="22693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німецької філології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443867"/>
                  </a:ext>
                </a:extLst>
              </a:tr>
              <a:tr h="22693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туризмознавства і краєзнавства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9558805"/>
                  </a:ext>
                </a:extLst>
              </a:tr>
              <a:tr h="22693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дизайну і теорії мистецтва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9379288"/>
                  </a:ext>
                </a:extLst>
              </a:tr>
              <a:tr h="32905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теорії та історії держави і права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1633064"/>
                  </a:ext>
                </a:extLst>
              </a:tr>
              <a:tr h="22693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виконавського мистецтва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6585925"/>
                  </a:ext>
                </a:extLst>
              </a:tr>
              <a:tr h="29501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конституційного, міжнародного та адміністративного права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982000"/>
                  </a:ext>
                </a:extLst>
              </a:tr>
              <a:tr h="30232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управління соціокультурною діяльністю, шоу-бізнесу та івентменеджменту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5091069"/>
                  </a:ext>
                </a:extLst>
              </a:tr>
              <a:tr h="28366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комп'ютерних наук  та інформаційних систем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8784480"/>
                  </a:ext>
                </a:extLst>
              </a:tr>
              <a:tr h="28744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судочинства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322511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образотворчого і декоративно-прикладного мистецтва та реставрації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1630607"/>
                  </a:ext>
                </a:extLst>
              </a:tr>
              <a:tr h="38683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фізичного виховання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5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0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48B00BC-3AF3-4163-BBAF-2C4B9D2F1E33}"/>
              </a:ext>
            </a:extLst>
          </p:cNvPr>
          <p:cNvSpPr/>
          <p:nvPr/>
        </p:nvSpPr>
        <p:spPr>
          <a:xfrm>
            <a:off x="3131840" y="1916832"/>
            <a:ext cx="3383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Блок 1. Кадровий склад</a:t>
            </a:r>
          </a:p>
        </p:txBody>
      </p:sp>
      <p:graphicFrame>
        <p:nvGraphicFramePr>
          <p:cNvPr id="12" name="Місце для вмісту 11">
            <a:extLst>
              <a:ext uri="{FF2B5EF4-FFF2-40B4-BE49-F238E27FC236}">
                <a16:creationId xmlns:a16="http://schemas.microsoft.com/office/drawing/2014/main" id="{0B5AA16D-856E-47A2-9B02-FCB2841FE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147478"/>
              </p:ext>
            </p:extLst>
          </p:nvPr>
        </p:nvGraphicFramePr>
        <p:xfrm>
          <a:off x="539552" y="2611302"/>
          <a:ext cx="8147248" cy="3383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520">
                  <a:extLst>
                    <a:ext uri="{9D8B030D-6E8A-4147-A177-3AD203B41FA5}">
                      <a16:colId xmlns:a16="http://schemas.microsoft.com/office/drawing/2014/main" val="2156550658"/>
                    </a:ext>
                  </a:extLst>
                </a:gridCol>
                <a:gridCol w="5767684">
                  <a:extLst>
                    <a:ext uri="{9D8B030D-6E8A-4147-A177-3AD203B41FA5}">
                      <a16:colId xmlns:a16="http://schemas.microsoft.com/office/drawing/2014/main" val="155015983"/>
                    </a:ext>
                  </a:extLst>
                </a:gridCol>
                <a:gridCol w="1891044">
                  <a:extLst>
                    <a:ext uri="{9D8B030D-6E8A-4147-A177-3AD203B41FA5}">
                      <a16:colId xmlns:a16="http://schemas.microsoft.com/office/drawing/2014/main" val="3343071529"/>
                    </a:ext>
                  </a:extLst>
                </a:gridCol>
              </a:tblGrid>
              <a:tr h="539254">
                <a:tc>
                  <a:txBody>
                    <a:bodyPr/>
                    <a:lstStyle/>
                    <a:p>
                      <a:pPr algn="l" fontAlgn="b"/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кафедри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1. </a:t>
                      </a:r>
                      <a:endParaRPr lang="en-US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uk-UA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Кадровий </a:t>
                      </a:r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296168147"/>
                  </a:ext>
                </a:extLst>
              </a:tr>
              <a:tr h="24488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англійської філології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8071427"/>
                  </a:ext>
                </a:extLst>
              </a:tr>
              <a:tr h="31598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фахових методик і технологій початкової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028740"/>
                  </a:ext>
                </a:extLst>
              </a:tr>
              <a:tr h="30018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059343"/>
                  </a:ext>
                </a:extLst>
              </a:tr>
              <a:tr h="2962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дизайну і теорії мистецтва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7412689"/>
                  </a:ext>
                </a:extLst>
              </a:tr>
              <a:tr h="30808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та освітнього менеджменту імені Б. Ступарика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2847139"/>
                  </a:ext>
                </a:extLst>
              </a:tr>
              <a:tr h="24488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української мови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4791732"/>
                  </a:ext>
                </a:extLst>
              </a:tr>
              <a:tr h="28438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української літератури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2972960"/>
                  </a:ext>
                </a:extLst>
              </a:tr>
              <a:tr h="28438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обліку і оподаткування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4318680"/>
                  </a:ext>
                </a:extLst>
              </a:tr>
              <a:tr h="24488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іноземних мов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9593524"/>
                  </a:ext>
                </a:extLst>
              </a:tr>
              <a:tr h="31993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математичного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функціонального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аналізу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4614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7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7920305-EDF3-4D32-BE5F-364618C189EF}"/>
              </a:ext>
            </a:extLst>
          </p:cNvPr>
          <p:cNvSpPr/>
          <p:nvPr/>
        </p:nvSpPr>
        <p:spPr>
          <a:xfrm>
            <a:off x="3059832" y="1628800"/>
            <a:ext cx="3383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Блок 2.  Наукова робота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19699"/>
              </p:ext>
            </p:extLst>
          </p:nvPr>
        </p:nvGraphicFramePr>
        <p:xfrm>
          <a:off x="683568" y="2348880"/>
          <a:ext cx="7810492" cy="3888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504">
                  <a:extLst>
                    <a:ext uri="{9D8B030D-6E8A-4147-A177-3AD203B41FA5}">
                      <a16:colId xmlns:a16="http://schemas.microsoft.com/office/drawing/2014/main" val="1853246848"/>
                    </a:ext>
                  </a:extLst>
                </a:gridCol>
                <a:gridCol w="5199416">
                  <a:extLst>
                    <a:ext uri="{9D8B030D-6E8A-4147-A177-3AD203B41FA5}">
                      <a16:colId xmlns:a16="http://schemas.microsoft.com/office/drawing/2014/main" val="4026850154"/>
                    </a:ext>
                  </a:extLst>
                </a:gridCol>
                <a:gridCol w="1989572">
                  <a:extLst>
                    <a:ext uri="{9D8B030D-6E8A-4147-A177-3AD203B41FA5}">
                      <a16:colId xmlns:a16="http://schemas.microsoft.com/office/drawing/2014/main" val="3020726829"/>
                    </a:ext>
                  </a:extLst>
                </a:gridCol>
              </a:tblGrid>
              <a:tr h="530450">
                <a:tc>
                  <a:txBody>
                    <a:bodyPr/>
                    <a:lstStyle/>
                    <a:p>
                      <a:pPr algn="l" fontAlgn="b"/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кафедри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2.  </a:t>
                      </a:r>
                      <a:endParaRPr lang="en-US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uk-UA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Наукова </a:t>
                      </a:r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70027870"/>
                  </a:ext>
                </a:extLst>
              </a:tr>
              <a:tr h="28828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біохімії та біотехнології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1325010"/>
                  </a:ext>
                </a:extLst>
              </a:tr>
              <a:tr h="28828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математичного і функціонального аналізу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7568146"/>
                  </a:ext>
                </a:extLst>
              </a:tr>
              <a:tr h="28828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хімії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3536769"/>
                  </a:ext>
                </a:extLst>
              </a:tr>
              <a:tr h="23293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матеріалознавства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новітніх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5464261"/>
                  </a:ext>
                </a:extLst>
              </a:tr>
              <a:tr h="39207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1169834"/>
                  </a:ext>
                </a:extLst>
              </a:tr>
              <a:tr h="40129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управління та бізнес-адміністрування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3930435"/>
                  </a:ext>
                </a:extLst>
              </a:tr>
              <a:tr h="28828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фахових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методик 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початкової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освіти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7370527"/>
                  </a:ext>
                </a:extLst>
              </a:tr>
              <a:tr h="23293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фізики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хімії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твердого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тіла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5045332"/>
                  </a:ext>
                </a:extLst>
              </a:tr>
              <a:tr h="39207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фізики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методики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викладання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805238"/>
                  </a:ext>
                </a:extLst>
              </a:tr>
              <a:tr h="55351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комп'ютерної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інженерії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електроніки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7274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5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3050</Words>
  <Application>Microsoft Office PowerPoint</Application>
  <PresentationFormat>Экран (4:3)</PresentationFormat>
  <Paragraphs>1744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Algerian</vt:lpstr>
      <vt:lpstr>Arial</vt:lpstr>
      <vt:lpstr>Calibri</vt:lpstr>
      <vt:lpstr>Times New Roman</vt:lpstr>
      <vt:lpstr>Тема Office</vt:lpstr>
      <vt:lpstr>Результати рейтингового оцінювання ефективності роботи кафедр університету у 2021 році</vt:lpstr>
      <vt:lpstr>Нормативні документи</vt:lpstr>
      <vt:lpstr>Нормативні документи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Значення рейтингових показників ефективності діяльності кафедр 2021 році у розрахунку на 1 науково-педагогічного працівника</vt:lpstr>
      <vt:lpstr>Значення рейтингових показників ефективності діяльності кафедр 2021 році у розрахунку на 1 науково-педагогічного працівника</vt:lpstr>
      <vt:lpstr>Значення рейтингових показників ефективності діяльності кафедр 2021 році у розрахунку на 1 науково-педагогічного працівника</vt:lpstr>
      <vt:lpstr>Значення рейтингових показників ефективності діяльності кафедр 2021 році у розрахунку на 1 науково-педагогічного працівника</vt:lpstr>
      <vt:lpstr>Значення рейтингових показників ефективності діяльності кафедр 2021 році у розрахунку на 1 науково-педагогічного працівника</vt:lpstr>
      <vt:lpstr>Динаміка рейтингових показників ефективності діяльності кафедр у 2020-2021 роках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admin</cp:lastModifiedBy>
  <cp:revision>30</cp:revision>
  <dcterms:created xsi:type="dcterms:W3CDTF">2014-06-17T09:07:47Z</dcterms:created>
  <dcterms:modified xsi:type="dcterms:W3CDTF">2022-03-28T09:24:23Z</dcterms:modified>
</cp:coreProperties>
</file>