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notesMasterIdLst>
    <p:notesMasterId r:id="rId21"/>
  </p:notesMasterIdLst>
  <p:sldIdLst>
    <p:sldId id="256" r:id="rId2"/>
    <p:sldId id="274" r:id="rId3"/>
    <p:sldId id="257" r:id="rId4"/>
    <p:sldId id="277" r:id="rId5"/>
    <p:sldId id="261" r:id="rId6"/>
    <p:sldId id="273" r:id="rId7"/>
    <p:sldId id="278" r:id="rId8"/>
    <p:sldId id="279" r:id="rId9"/>
    <p:sldId id="280" r:id="rId10"/>
    <p:sldId id="281" r:id="rId11"/>
    <p:sldId id="283" r:id="rId12"/>
    <p:sldId id="285" r:id="rId13"/>
    <p:sldId id="267" r:id="rId14"/>
    <p:sldId id="265" r:id="rId15"/>
    <p:sldId id="263" r:id="rId16"/>
    <p:sldId id="264" r:id="rId17"/>
    <p:sldId id="271" r:id="rId18"/>
    <p:sldId id="272" r:id="rId19"/>
    <p:sldId id="270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E41F23-F1D5-4967-B32B-2528331960C7}" v="133" dt="2022-01-27T09:31:45.183"/>
    <p1510:client id="{5A314514-38BF-4D50-AE77-4C441D4C217B}" v="1" dt="2021-05-24T10:08:24.994"/>
    <p1510:client id="{7B83F279-A5E1-4717-8385-B7E8BA028C23}" v="18" dt="2022-01-27T08:52:59.716"/>
    <p1510:client id="{9A9B5CB6-48AD-47D8-840A-EFDF85912BCE}" v="216" dt="2021-05-24T10:45:50.616"/>
    <p1510:client id="{BA641898-E671-46A9-9E59-CD316025BF25}" v="518" dt="2021-05-23T23:55:01.534"/>
    <p1510:client id="{BE9CAD18-2BC8-4B0E-9F49-287D467D8CF9}" v="83" dt="2022-06-08T22:46:49.568"/>
    <p1510:client id="{C514FA2A-3FF7-443B-8741-11E77E4C8E97}" v="1252" dt="2021-05-23T18:47:31.126"/>
    <p1510:client id="{DA12D110-11A1-45C6-9987-11A4B3C3AAAE}" v="819" dt="2022-06-08T21:37:23.072"/>
    <p1510:client id="{DA790724-8D76-48AF-A294-08225C5B1BF7}" v="1669" dt="2022-06-09T00:50:29.142"/>
    <p1510:client id="{F53D146B-490E-422C-AC3A-8D5A7214F487}" v="426" dt="2022-06-09T12:29:20.67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8603FDC-E32A-4AB5-989C-0864C3EAD2B8}" styleName="Стиль із теми 2 –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DA37D80-6434-44D0-A028-1B22A696006F}" styleName="Світлий стиль 3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Світлий стиль 1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CAF9ED-07DC-4A11-8D7F-57B35C25682E}" styleName="Помірний стиль 1 –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2833802-FEF1-4C79-8D5D-14CF1EAF98D9}" styleName="Світлий стиль 2 –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Світли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93D81CF-94F2-401A-BA57-92F5A7B2D0C5}" styleName="Помірний стиль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975631-1A06-441C-8814-355435BDCB6C}" type="datetimeFigureOut">
              <a:rPr lang="uk-UA" smtClean="0"/>
              <a:t>09.06.2022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263D03-4C47-4965-AAC5-B2593DA08E2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7871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6/9/2022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6/9/2022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6/9/2022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6/9/2022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6/9/2022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6/9/2022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6/9/2022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52F47AA-BCD6-459E-943A-C0F2D1CF1B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2000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2167" y="2453979"/>
            <a:ext cx="4946898" cy="1914861"/>
          </a:xfrm>
        </p:spPr>
        <p:txBody>
          <a:bodyPr>
            <a:normAutofit/>
          </a:bodyPr>
          <a:lstStyle/>
          <a:p>
            <a:r>
              <a:rPr lang="en-US" sz="3200" dirty="0" err="1">
                <a:ea typeface="+mj-lt"/>
                <a:cs typeface="+mj-lt"/>
              </a:rPr>
              <a:t>Спеціальність</a:t>
            </a:r>
            <a:r>
              <a:rPr lang="en-US" sz="3200" dirty="0">
                <a:ea typeface="+mj-lt"/>
                <a:cs typeface="+mj-lt"/>
              </a:rPr>
              <a:t/>
            </a:r>
            <a:br>
              <a:rPr lang="en-US" sz="3200" dirty="0">
                <a:ea typeface="+mj-lt"/>
                <a:cs typeface="+mj-lt"/>
              </a:rPr>
            </a:br>
            <a:r>
              <a:rPr lang="en-US" sz="1000" dirty="0">
                <a:ea typeface="+mj-lt"/>
                <a:cs typeface="+mj-lt"/>
              </a:rPr>
              <a:t>  </a:t>
            </a:r>
            <a:r>
              <a:rPr lang="en-US" sz="3200" dirty="0">
                <a:ea typeface="+mj-lt"/>
                <a:cs typeface="+mj-lt"/>
              </a:rPr>
              <a:t/>
            </a:r>
            <a:br>
              <a:rPr lang="en-US" sz="3200" dirty="0">
                <a:ea typeface="+mj-lt"/>
                <a:cs typeface="+mj-lt"/>
              </a:rPr>
            </a:b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 </a:t>
            </a:r>
            <a:r>
              <a:rPr lang="en-US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242</a:t>
            </a:r>
            <a:r>
              <a:rPr lang="uk-UA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  </a:t>
            </a:r>
            <a:r>
              <a:rPr lang="en-US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Туризм</a:t>
            </a:r>
            <a:endParaRPr lang="uk-UA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4B4B292-1E22-44FD-81FD-DB5989CE1B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640080"/>
            <a:ext cx="5455920" cy="5263134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5C1FFDE-D473-471B-84F4-B89AD8B6C9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9069" y="802767"/>
            <a:ext cx="5129784" cy="4937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Рисунок 3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087831EF-F11F-898A-E4FC-B482AFB7A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8341" y="1602414"/>
            <a:ext cx="3852582" cy="349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440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9" descr="Зображення, що містить сидіння, диван&#10;&#10;Опис створено автоматично">
            <a:extLst>
              <a:ext uri="{FF2B5EF4-FFF2-40B4-BE49-F238E27FC236}">
                <a16:creationId xmlns:a16="http://schemas.microsoft.com/office/drawing/2014/main" id="{D7706276-1A4F-2CF7-45A2-4DF9F6F47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2" y="5583921"/>
            <a:ext cx="12194458" cy="1271410"/>
          </a:xfrm>
          <a:prstGeom prst="rect">
            <a:avLst/>
          </a:pr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6460D50-4BD8-3EA8-D3E1-616FDA690A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8525" y="3087221"/>
            <a:ext cx="5211541" cy="322430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 lnSpcReduction="10000"/>
          </a:bodyPr>
          <a:lstStyle/>
          <a:p>
            <a:pPr indent="-180000">
              <a:spcBef>
                <a:spcPts val="600"/>
              </a:spcBef>
            </a:pPr>
            <a:r>
              <a:rPr lang="uk-UA" sz="2000" b="1" dirty="0">
                <a:latin typeface="Corbel"/>
                <a:ea typeface="+mn-lt"/>
                <a:cs typeface="+mn-lt"/>
              </a:rPr>
              <a:t>«шапка», офіційне звертання.;</a:t>
            </a:r>
            <a:endParaRPr lang="uk-UA" sz="2000" b="1" dirty="0">
              <a:latin typeface="Corbel"/>
            </a:endParaRPr>
          </a:p>
          <a:p>
            <a:pPr indent="-180000">
              <a:spcBef>
                <a:spcPts val="600"/>
              </a:spcBef>
            </a:pPr>
            <a:r>
              <a:rPr lang="uk-UA" sz="2000" b="1" dirty="0">
                <a:latin typeface="Corbel"/>
                <a:ea typeface="+mn-lt"/>
                <a:cs typeface="+mn-lt"/>
              </a:rPr>
              <a:t>вступ;</a:t>
            </a:r>
          </a:p>
          <a:p>
            <a:pPr indent="-180000">
              <a:spcBef>
                <a:spcPts val="600"/>
              </a:spcBef>
            </a:pPr>
            <a:r>
              <a:rPr lang="uk-UA" sz="2000" b="1" dirty="0">
                <a:latin typeface="Corbel"/>
                <a:ea typeface="+mn-lt"/>
                <a:cs typeface="+mn-lt"/>
              </a:rPr>
              <a:t>основна частина;</a:t>
            </a:r>
          </a:p>
          <a:p>
            <a:pPr indent="-180000">
              <a:spcBef>
                <a:spcPts val="600"/>
              </a:spcBef>
            </a:pPr>
            <a:r>
              <a:rPr lang="uk-UA" sz="2000" b="1" dirty="0">
                <a:latin typeface="Corbel"/>
                <a:ea typeface="+mn-lt"/>
                <a:cs typeface="+mn-lt"/>
              </a:rPr>
              <a:t>характеристика професійних цілей вступника;</a:t>
            </a:r>
          </a:p>
          <a:p>
            <a:pPr indent="-180000">
              <a:spcBef>
                <a:spcPts val="600"/>
              </a:spcBef>
            </a:pPr>
            <a:r>
              <a:rPr lang="uk-UA" sz="2000" b="1" dirty="0">
                <a:latin typeface="Corbel"/>
                <a:ea typeface="+mn-lt"/>
                <a:cs typeface="+mn-lt"/>
              </a:rPr>
              <a:t>здобутки, академічні результати, знання та навички;</a:t>
            </a:r>
          </a:p>
          <a:p>
            <a:pPr indent="-180000">
              <a:spcBef>
                <a:spcPts val="600"/>
              </a:spcBef>
            </a:pPr>
            <a:r>
              <a:rPr lang="uk-UA" sz="2000" b="1" dirty="0">
                <a:latin typeface="Corbel"/>
                <a:ea typeface="+mn-lt"/>
                <a:cs typeface="+mn-lt"/>
              </a:rPr>
              <a:t>заключна частина;</a:t>
            </a:r>
          </a:p>
          <a:p>
            <a:pPr indent="-180000">
              <a:spcBef>
                <a:spcPts val="600"/>
              </a:spcBef>
            </a:pPr>
            <a:r>
              <a:rPr lang="uk-UA" sz="2000" b="1" dirty="0">
                <a:latin typeface="Corbel"/>
                <a:ea typeface="+mn-lt"/>
                <a:cs typeface="+mn-lt"/>
              </a:rPr>
              <a:t>перелік додатків до мотиваційного листа.</a:t>
            </a:r>
          </a:p>
          <a:p>
            <a:pPr marL="0" indent="0">
              <a:buNone/>
            </a:pPr>
            <a:endParaRPr lang="uk-UA" b="1" dirty="0">
              <a:latin typeface="Corbel"/>
            </a:endParaRP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D3E9C870-0A40-9181-EBB4-0243DC59FC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06403" y="3087221"/>
            <a:ext cx="5503459" cy="3224305"/>
          </a:xfr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indent="-180000">
              <a:spcBef>
                <a:spcPts val="600"/>
              </a:spcBef>
            </a:pPr>
            <a:r>
              <a:rPr lang="uk-UA" sz="2000" b="1" dirty="0">
                <a:latin typeface="Corbel"/>
              </a:rPr>
              <a:t>обсяг - 1-2 сторінки формату А-4;</a:t>
            </a:r>
          </a:p>
          <a:p>
            <a:pPr indent="-180000">
              <a:spcBef>
                <a:spcPts val="600"/>
              </a:spcBef>
            </a:pPr>
            <a:r>
              <a:rPr lang="uk-UA" sz="2000" b="1" dirty="0">
                <a:latin typeface="Corbel"/>
              </a:rPr>
              <a:t>формат - Microsoft Word, шрифт - </a:t>
            </a:r>
            <a:r>
              <a:rPr lang="uk-UA" sz="2000" b="1" dirty="0" err="1">
                <a:latin typeface="Corbel"/>
              </a:rPr>
              <a:t>Times</a:t>
            </a:r>
            <a:r>
              <a:rPr lang="uk-UA" sz="2000" b="1" dirty="0">
                <a:latin typeface="Corbel"/>
              </a:rPr>
              <a:t> </a:t>
            </a:r>
            <a:r>
              <a:rPr lang="uk-UA" sz="2000" b="1" dirty="0" err="1">
                <a:latin typeface="Corbel"/>
              </a:rPr>
              <a:t>New</a:t>
            </a:r>
            <a:r>
              <a:rPr lang="uk-UA" sz="2000" b="1" dirty="0">
                <a:latin typeface="Corbel"/>
              </a:rPr>
              <a:t> </a:t>
            </a:r>
            <a:r>
              <a:rPr lang="uk-UA" sz="2000" b="1" dirty="0" err="1">
                <a:latin typeface="Corbel"/>
              </a:rPr>
              <a:t>Roman</a:t>
            </a:r>
            <a:r>
              <a:rPr lang="uk-UA" sz="2000" b="1" dirty="0">
                <a:latin typeface="Corbel"/>
              </a:rPr>
              <a:t>, розмір шрифту - 14, міжрядковий інтервал - 1,5,  абзацний відступ - 1 см., вирівнювання - по ширині, поля - по 2 см.;</a:t>
            </a:r>
          </a:p>
          <a:p>
            <a:pPr indent="-180000">
              <a:spcBef>
                <a:spcPts val="600"/>
              </a:spcBef>
            </a:pPr>
            <a:r>
              <a:rPr lang="uk-UA" sz="2000" b="1" dirty="0">
                <a:latin typeface="Corbel"/>
              </a:rPr>
              <a:t>неприпустимість емоцій;</a:t>
            </a:r>
          </a:p>
          <a:p>
            <a:pPr indent="-180000">
              <a:spcBef>
                <a:spcPts val="600"/>
              </a:spcBef>
            </a:pPr>
            <a:r>
              <a:rPr lang="uk-UA" sz="2000" b="1" dirty="0">
                <a:latin typeface="Corbel"/>
              </a:rPr>
              <a:t>простота у викладі;</a:t>
            </a:r>
          </a:p>
          <a:p>
            <a:pPr indent="-180000">
              <a:spcBef>
                <a:spcPts val="600"/>
              </a:spcBef>
            </a:pPr>
            <a:r>
              <a:rPr lang="uk-UA" sz="2000" b="1" dirty="0">
                <a:latin typeface="Corbel"/>
              </a:rPr>
              <a:t>лаконічність;</a:t>
            </a:r>
          </a:p>
          <a:p>
            <a:pPr indent="-180000">
              <a:spcBef>
                <a:spcPts val="600"/>
              </a:spcBef>
            </a:pPr>
            <a:r>
              <a:rPr lang="uk-UA" sz="2000" b="1" dirty="0">
                <a:latin typeface="Corbel"/>
              </a:rPr>
              <a:t>чітка </a:t>
            </a:r>
            <a:r>
              <a:rPr lang="uk-UA" sz="2000" b="1" dirty="0" err="1">
                <a:latin typeface="Corbel"/>
              </a:rPr>
              <a:t>стуктура</a:t>
            </a:r>
            <a:r>
              <a:rPr lang="uk-UA" sz="2000" b="1" dirty="0">
                <a:latin typeface="Corbel"/>
              </a:rPr>
              <a:t>.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9D7DF3-1193-14B2-4D4E-57E0160B9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82839"/>
            <a:ext cx="7729728" cy="1188720"/>
          </a:xfrm>
        </p:spPr>
        <p:txBody>
          <a:bodyPr/>
          <a:lstStyle/>
          <a:p>
            <a:r>
              <a:rPr lang="uk-UA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Структура та вимоги до мотиваційного листа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2F16AA5-32DB-CCF9-E5C7-771DD1359EEC}"/>
              </a:ext>
            </a:extLst>
          </p:cNvPr>
          <p:cNvSpPr/>
          <p:nvPr/>
        </p:nvSpPr>
        <p:spPr>
          <a:xfrm>
            <a:off x="1246094" y="1907241"/>
            <a:ext cx="3821204" cy="10197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>
                <a:solidFill>
                  <a:schemeClr val="tx1"/>
                </a:solidFill>
                <a:latin typeface="Corbel"/>
              </a:rPr>
              <a:t>СТРУКТУРА</a:t>
            </a:r>
            <a:endParaRPr lang="uk-UA" sz="2800" b="1">
              <a:solidFill>
                <a:schemeClr val="tx1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EEEDB9FA-2D6E-8E5C-4AFD-88A85DA9972B}"/>
              </a:ext>
            </a:extLst>
          </p:cNvPr>
          <p:cNvSpPr/>
          <p:nvPr/>
        </p:nvSpPr>
        <p:spPr>
          <a:xfrm>
            <a:off x="7059145" y="1904440"/>
            <a:ext cx="3821203" cy="101973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>
                <a:solidFill>
                  <a:schemeClr val="tx1"/>
                </a:solidFill>
                <a:latin typeface="Corbel"/>
              </a:rPr>
              <a:t>ВИМОГИ</a:t>
            </a:r>
          </a:p>
        </p:txBody>
      </p:sp>
    </p:spTree>
    <p:extLst>
      <p:ext uri="{BB962C8B-B14F-4D97-AF65-F5344CB8AC3E}">
        <p14:creationId xmlns:p14="http://schemas.microsoft.com/office/powerpoint/2010/main" val="129114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3F0ADB5-A0B4-4B01-A8C4-FDC34CE22BD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A6D0FDE-0241-4C21-A720-A694753582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D6CC1-E1B3-0758-06B4-3E9159230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736" y="1837046"/>
            <a:ext cx="3677738" cy="1607852"/>
          </a:xfrm>
          <a:noFill/>
          <a:ln>
            <a:solidFill>
              <a:schemeClr val="bg1"/>
            </a:solidFill>
          </a:ln>
        </p:spPr>
        <p:txBody>
          <a:bodyPr wrap="square">
            <a:noAutofit/>
          </a:bodyPr>
          <a:lstStyle/>
          <a:p>
            <a:r>
              <a:rPr lang="uk-UA" sz="2000" b="1">
                <a:solidFill>
                  <a:schemeClr val="bg1"/>
                </a:solidFill>
                <a:latin typeface="Corbel"/>
                <a:ea typeface="+mj-lt"/>
                <a:cs typeface="+mj-lt"/>
              </a:rPr>
              <a:t>Строки подачі заяв, проведення вступних випробувань, зарахування:</a:t>
            </a:r>
            <a:endParaRPr lang="uk-UA" sz="200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graphicFrame>
        <p:nvGraphicFramePr>
          <p:cNvPr id="11" name="Таблиця 11">
            <a:extLst>
              <a:ext uri="{FF2B5EF4-FFF2-40B4-BE49-F238E27FC236}">
                <a16:creationId xmlns:a16="http://schemas.microsoft.com/office/drawing/2014/main" id="{8FBA15EA-2559-B15C-E813-81C18505812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298270"/>
              </p:ext>
            </p:extLst>
          </p:nvPr>
        </p:nvGraphicFramePr>
        <p:xfrm>
          <a:off x="4689975" y="409598"/>
          <a:ext cx="7440704" cy="60706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5363081">
                  <a:extLst>
                    <a:ext uri="{9D8B030D-6E8A-4147-A177-3AD203B41FA5}">
                      <a16:colId xmlns:a16="http://schemas.microsoft.com/office/drawing/2014/main" val="3664885707"/>
                    </a:ext>
                  </a:extLst>
                </a:gridCol>
                <a:gridCol w="2077623">
                  <a:extLst>
                    <a:ext uri="{9D8B030D-6E8A-4147-A177-3AD203B41FA5}">
                      <a16:colId xmlns:a16="http://schemas.microsoft.com/office/drawing/2014/main" val="717569613"/>
                    </a:ext>
                  </a:extLst>
                </a:gridCol>
              </a:tblGrid>
              <a:tr h="392205"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uk-UA" sz="2000" b="1" i="0" u="none" strike="noStrike" noProof="0" dirty="0">
                          <a:latin typeface="Corbel"/>
                        </a:rPr>
                        <a:t>Етапи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000" dirty="0"/>
                        <a:t>Терміни 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812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Реєстрація електронних кабінетів вступників, завантаження необхідних документів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з 23 червня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4015816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Прийом заяв та документів:</a:t>
                      </a:r>
                    </a:p>
                    <a:p>
                      <a:pPr lvl="0">
                        <a:buNone/>
                      </a:pPr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Початок:</a:t>
                      </a:r>
                    </a:p>
                    <a:p>
                      <a:pPr lvl="0">
                        <a:buNone/>
                      </a:pPr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Закінчення: 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>
                        <a:solidFill>
                          <a:schemeClr val="tx1"/>
                        </a:solidFill>
                      </a:endParaRPr>
                    </a:p>
                    <a:p>
                      <a:pPr lvl="0">
                        <a:buNone/>
                      </a:pPr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30 червня</a:t>
                      </a:r>
                    </a:p>
                    <a:p>
                      <a:pPr lvl="0">
                        <a:buNone/>
                      </a:pPr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18:00 год. </a:t>
                      </a:r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13 липня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30341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Вступні іспити, творчі конкурси та співбесіди проводяться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від 14 липня        </a:t>
                      </a:r>
                    </a:p>
                    <a:p>
                      <a:pPr lvl="0">
                        <a:buNone/>
                      </a:pPr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до 23 липня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884089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Рейтинговий список вступників, які вступають на основі вступних випробувань за державним замовленням оприлюднюється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не пізніше </a:t>
                      </a:r>
                      <a:endParaRPr lang="uk-UA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12:00 </a:t>
                      </a:r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год.   </a:t>
                      </a:r>
                      <a:endParaRPr lang="uk-UA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26 </a:t>
                      </a:r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липня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221198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Вступники, які отримали рекомендації до зарахування, мають виконати вимоги до зарахування на місця </a:t>
                      </a:r>
                      <a:r>
                        <a:rPr lang="uk-UA" err="1">
                          <a:solidFill>
                            <a:schemeClr val="tx1"/>
                          </a:solidFill>
                        </a:rPr>
                        <a:t>держ.замовлення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до 12:00 год.       </a:t>
                      </a:r>
                      <a:endParaRPr lang="uk-UA" dirty="0" smtClean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28 липня</a:t>
                      </a:r>
                    </a:p>
                    <a:p>
                      <a:pPr lvl="0">
                        <a:buNone/>
                      </a:pPr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3409291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Зарахування вступників відбувається: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endParaRPr lang="uk-UA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1121091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за державним замовленням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не пізніше 18:00 год. </a:t>
                      </a:r>
                      <a:r>
                        <a:rPr lang="uk-UA" dirty="0" smtClean="0">
                          <a:solidFill>
                            <a:schemeClr val="tx1"/>
                          </a:solidFill>
                        </a:rPr>
                        <a:t>29 </a:t>
                      </a:r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липня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60095893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за кошти фізичних або юридичних осіб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uk-UA" dirty="0">
                          <a:solidFill>
                            <a:schemeClr val="tx1"/>
                          </a:solidFill>
                        </a:rPr>
                        <a:t>не пізніше 12:00 год. 30 липня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30804373"/>
                  </a:ext>
                </a:extLst>
              </a:tr>
            </a:tbl>
          </a:graphicData>
        </a:graphic>
      </p:graphicFrame>
      <p:pic>
        <p:nvPicPr>
          <p:cNvPr id="12" name="Рисунок 13">
            <a:extLst>
              <a:ext uri="{FF2B5EF4-FFF2-40B4-BE49-F238E27FC236}">
                <a16:creationId xmlns:a16="http://schemas.microsoft.com/office/drawing/2014/main" id="{4CF9547C-1CDE-CEC1-FB81-5D4F2C787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2" y="4161304"/>
            <a:ext cx="4657726" cy="2692774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C7D00488-B3B4-EE71-606A-54C84DA5522A}"/>
              </a:ext>
            </a:extLst>
          </p:cNvPr>
          <p:cNvSpPr/>
          <p:nvPr/>
        </p:nvSpPr>
        <p:spPr>
          <a:xfrm>
            <a:off x="-8965" y="2241"/>
            <a:ext cx="4650441" cy="415738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200" b="1" cap="all" dirty="0">
                <a:solidFill>
                  <a:schemeClr val="accent2">
                    <a:lumMod val="50000"/>
                  </a:schemeClr>
                </a:solidFill>
                <a:latin typeface="Corbel"/>
              </a:rPr>
              <a:t>СТРОКИ </a:t>
            </a:r>
            <a:r>
              <a:rPr lang="uk-UA" sz="2200" b="1" cap="all" dirty="0" smtClean="0">
                <a:solidFill>
                  <a:schemeClr val="accent2">
                    <a:lumMod val="50000"/>
                  </a:schemeClr>
                </a:solidFill>
                <a:latin typeface="Corbel"/>
              </a:rPr>
              <a:t>ПОДАЧІ</a:t>
            </a:r>
          </a:p>
          <a:p>
            <a:pPr algn="ctr"/>
            <a:r>
              <a:rPr lang="uk-UA" sz="2200" b="1" cap="all" dirty="0" smtClean="0">
                <a:solidFill>
                  <a:schemeClr val="accent2">
                    <a:lumMod val="50000"/>
                  </a:schemeClr>
                </a:solidFill>
                <a:latin typeface="Corbel"/>
              </a:rPr>
              <a:t>ЗАЯВ</a:t>
            </a:r>
            <a:r>
              <a:rPr lang="uk-UA" sz="2200" b="1" cap="all" dirty="0">
                <a:solidFill>
                  <a:schemeClr val="accent2">
                    <a:lumMod val="50000"/>
                  </a:schemeClr>
                </a:solidFill>
                <a:latin typeface="Corbel"/>
              </a:rPr>
              <a:t>, ПРОВЕДЕННЯ </a:t>
            </a:r>
            <a:r>
              <a:rPr lang="uk-UA" sz="2200" b="1" cap="all" dirty="0" smtClean="0">
                <a:solidFill>
                  <a:schemeClr val="accent2">
                    <a:lumMod val="50000"/>
                  </a:schemeClr>
                </a:solidFill>
                <a:latin typeface="Corbel"/>
              </a:rPr>
              <a:t>ВСТУПНИХ</a:t>
            </a:r>
          </a:p>
          <a:p>
            <a:pPr algn="ctr"/>
            <a:r>
              <a:rPr lang="uk-UA" sz="2200" b="1" cap="all" dirty="0">
                <a:solidFill>
                  <a:schemeClr val="accent2">
                    <a:lumMod val="50000"/>
                  </a:schemeClr>
                </a:solidFill>
                <a:latin typeface="Corbel"/>
              </a:rPr>
              <a:t>   ВИПРОБУВАНЬ, ЗАРАХУВАННЯ:</a:t>
            </a:r>
            <a:endParaRPr lang="uk-UA" sz="2200" dirty="0">
              <a:solidFill>
                <a:schemeClr val="accent2">
                  <a:lumMod val="50000"/>
                </a:schemeClr>
              </a:solidFill>
              <a:latin typeface="Corbe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3CF76-EA68-6F9A-CEB3-8356506D210E}"/>
              </a:ext>
            </a:extLst>
          </p:cNvPr>
          <p:cNvSpPr txBox="1"/>
          <p:nvPr/>
        </p:nvSpPr>
        <p:spPr>
          <a:xfrm>
            <a:off x="90769" y="1336664"/>
            <a:ext cx="4468904" cy="1488533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uk-UA" dirty="0">
              <a:latin typeface="Corbel"/>
            </a:endParaRPr>
          </a:p>
          <a:p>
            <a:pPr algn="l"/>
            <a:endParaRPr lang="uk-UA" dirty="0">
              <a:latin typeface="Corbel"/>
            </a:endParaRPr>
          </a:p>
          <a:p>
            <a:endParaRPr lang="uk-UA" dirty="0">
              <a:latin typeface="Corbel"/>
            </a:endParaRPr>
          </a:p>
          <a:p>
            <a:endParaRPr lang="uk-UA" dirty="0">
              <a:latin typeface="Corbel"/>
            </a:endParaRPr>
          </a:p>
          <a:p>
            <a:endParaRPr lang="uk-UA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390699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8EC20B-8C64-B584-6935-B8222EBE4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5665" y="673339"/>
            <a:ext cx="8570169" cy="118872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Пepeлік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дoкумeнтiв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для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вcтупу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/>
            </a:endParaRPr>
          </a:p>
          <a:p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дo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Iвaнo-Фpaнкiвcькoгo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 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фaxoвoгo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 </a:t>
            </a:r>
            <a:r>
              <a:rPr lang="en-US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lt"/>
                <a:cs typeface="+mj-lt"/>
              </a:rPr>
              <a:t>кoлeджу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50B0894-104D-C054-FF16-87A2B5F0E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528" y="2060674"/>
            <a:ext cx="10542403" cy="1017690"/>
          </a:xfrm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Bстyпники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на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нaвчaння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для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 здo6yття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фaxoвoï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пepeдвищoï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ocвiти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нa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ocнoвi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базoвoï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a6o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пoвнoï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зaгaльнoï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пpoфiльнoï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)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cepeдньoï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ocвiти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пoдaють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 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заяви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в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eлeктpoннiй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фopмi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(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чepeз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Corbel"/>
                <a:ea typeface="+mn-lt"/>
                <a:cs typeface="+mn-lt"/>
              </a:rPr>
              <a:t>eлeктpoнний</a:t>
            </a:r>
            <a:r>
              <a:rPr lang="en-US" sz="2000" dirty="0">
                <a:solidFill>
                  <a:schemeClr val="tx1"/>
                </a:solidFill>
                <a:latin typeface="Corbel"/>
                <a:ea typeface="+mn-lt"/>
                <a:cs typeface="+mn-lt"/>
              </a:rPr>
              <a:t> кa6iнeт).</a:t>
            </a:r>
            <a:endParaRPr lang="en-US" sz="20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E57BDF17-FFC0-06A3-60AF-C5305F75B140}"/>
              </a:ext>
            </a:extLst>
          </p:cNvPr>
          <p:cNvSpPr/>
          <p:nvPr/>
        </p:nvSpPr>
        <p:spPr>
          <a:xfrm>
            <a:off x="419527" y="3986378"/>
            <a:ext cx="2812676" cy="161364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err="1">
                <a:solidFill>
                  <a:schemeClr val="tx1"/>
                </a:solidFill>
                <a:latin typeface="Corbel"/>
              </a:rPr>
              <a:t>Для</a:t>
            </a:r>
            <a:r>
              <a:rPr lang="en-US" sz="2000">
                <a:solidFill>
                  <a:schemeClr val="tx1"/>
                </a:solidFill>
                <a:latin typeface="Corbel"/>
              </a:rPr>
              <a:t> </a:t>
            </a:r>
            <a:r>
              <a:rPr lang="en-US" sz="2000" err="1">
                <a:solidFill>
                  <a:schemeClr val="tx1"/>
                </a:solidFill>
                <a:latin typeface="Corbel"/>
              </a:rPr>
              <a:t>фopмyвaння</a:t>
            </a:r>
            <a:endParaRPr lang="uk-UA" sz="2000" err="1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2000">
                <a:solidFill>
                  <a:schemeClr val="tx1"/>
                </a:solidFill>
                <a:latin typeface="Corbel"/>
              </a:rPr>
              <a:t> </a:t>
            </a:r>
            <a:r>
              <a:rPr lang="en-US" sz="2000" err="1">
                <a:solidFill>
                  <a:schemeClr val="tx1"/>
                </a:solidFill>
                <a:latin typeface="Corbel"/>
              </a:rPr>
              <a:t>ocoбoвoï</a:t>
            </a:r>
            <a:r>
              <a:rPr lang="en-US" sz="2000">
                <a:solidFill>
                  <a:schemeClr val="tx1"/>
                </a:solidFill>
                <a:latin typeface="Corbel"/>
              </a:rPr>
              <a:t> </a:t>
            </a:r>
            <a:r>
              <a:rPr lang="en-US" sz="2000" err="1">
                <a:solidFill>
                  <a:schemeClr val="tx1"/>
                </a:solidFill>
                <a:latin typeface="Corbel"/>
              </a:rPr>
              <a:t>cпpaви</a:t>
            </a:r>
            <a:r>
              <a:rPr lang="en-US" sz="2000">
                <a:solidFill>
                  <a:schemeClr val="tx1"/>
                </a:solidFill>
                <a:latin typeface="Corbel"/>
              </a:rPr>
              <a:t> y </a:t>
            </a:r>
            <a:r>
              <a:rPr lang="en-US" sz="2000" err="1">
                <a:solidFill>
                  <a:schemeClr val="tx1"/>
                </a:solidFill>
                <a:latin typeface="Corbel"/>
              </a:rPr>
              <a:t>пpиймaльнiй</a:t>
            </a:r>
            <a:r>
              <a:rPr lang="en-US" sz="2000">
                <a:solidFill>
                  <a:schemeClr val="tx1"/>
                </a:solidFill>
                <a:latin typeface="Corbel"/>
              </a:rPr>
              <a:t> </a:t>
            </a:r>
            <a:r>
              <a:rPr lang="en-US" sz="2000" err="1">
                <a:solidFill>
                  <a:schemeClr val="tx1"/>
                </a:solidFill>
                <a:latin typeface="Corbel"/>
              </a:rPr>
              <a:t>кoмiciï</a:t>
            </a:r>
            <a:r>
              <a:rPr lang="en-US" sz="2000">
                <a:solidFill>
                  <a:schemeClr val="tx1"/>
                </a:solidFill>
                <a:latin typeface="Corbel"/>
              </a:rPr>
              <a:t> </a:t>
            </a:r>
            <a:endParaRPr lang="uk-UA" sz="2000">
              <a:solidFill>
                <a:schemeClr val="tx1"/>
              </a:solidFill>
              <a:latin typeface="Corbel"/>
            </a:endParaRPr>
          </a:p>
          <a:p>
            <a:pPr algn="ctr"/>
            <a:r>
              <a:rPr lang="en-US" sz="2000" err="1">
                <a:solidFill>
                  <a:schemeClr val="tx1"/>
                </a:solidFill>
                <a:latin typeface="Corbel"/>
              </a:rPr>
              <a:t>вcтyпник</a:t>
            </a:r>
            <a:r>
              <a:rPr lang="en-US" sz="2000">
                <a:solidFill>
                  <a:schemeClr val="tx1"/>
                </a:solidFill>
                <a:latin typeface="Corbel"/>
              </a:rPr>
              <a:t> </a:t>
            </a:r>
            <a:r>
              <a:rPr lang="en-US" sz="2000" err="1">
                <a:solidFill>
                  <a:schemeClr val="tx1"/>
                </a:solidFill>
                <a:latin typeface="Corbel"/>
              </a:rPr>
              <a:t>пoдoдaє</a:t>
            </a:r>
            <a:r>
              <a:rPr lang="en-US" sz="2000">
                <a:solidFill>
                  <a:schemeClr val="tx1"/>
                </a:solidFill>
                <a:latin typeface="Corbel"/>
              </a:rPr>
              <a:t>:</a:t>
            </a:r>
            <a:endParaRPr lang="uk-UA" sz="2000">
              <a:solidFill>
                <a:schemeClr val="tx1"/>
              </a:solidFill>
              <a:latin typeface="Corbel"/>
            </a:endParaRPr>
          </a:p>
        </p:txBody>
      </p:sp>
      <p:sp>
        <p:nvSpPr>
          <p:cNvPr id="8" name="Стрілка: смугаста вправо 7">
            <a:extLst>
              <a:ext uri="{FF2B5EF4-FFF2-40B4-BE49-F238E27FC236}">
                <a16:creationId xmlns:a16="http://schemas.microsoft.com/office/drawing/2014/main" id="{A31C02B7-4C0C-EF31-727E-2ED8D677B4E4}"/>
              </a:ext>
            </a:extLst>
          </p:cNvPr>
          <p:cNvSpPr/>
          <p:nvPr/>
        </p:nvSpPr>
        <p:spPr>
          <a:xfrm>
            <a:off x="3604633" y="4441165"/>
            <a:ext cx="974911" cy="481852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B172CC-825A-53C3-6A2A-61D404BF3276}"/>
              </a:ext>
            </a:extLst>
          </p:cNvPr>
          <p:cNvSpPr txBox="1"/>
          <p:nvPr/>
        </p:nvSpPr>
        <p:spPr>
          <a:xfrm>
            <a:off x="4809067" y="3285067"/>
            <a:ext cx="7665959" cy="34778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кoпiю</a:t>
            </a:r>
            <a:r>
              <a:rPr lang="en-US" sz="2000" spc="3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дoкyмeнтa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,</a:t>
            </a:r>
            <a:r>
              <a:rPr lang="en-US" sz="2000" spc="4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щo</a:t>
            </a:r>
            <a:r>
              <a:rPr lang="en-US" sz="2000" spc="2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пocвiдчyє</a:t>
            </a:r>
            <a:r>
              <a:rPr lang="en-US" sz="2000" spc="3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oco6y(ID-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кapткy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);</a:t>
            </a:r>
            <a:endParaRPr lang="uk-UA" sz="2000">
              <a:solidFill>
                <a:schemeClr val="tx1">
                  <a:lumMod val="95000"/>
                  <a:lumOff val="5000"/>
                </a:schemeClr>
              </a:solidFill>
              <a:latin typeface="Corbel"/>
            </a:endParaRPr>
          </a:p>
          <a:p>
            <a:pPr marL="285750" indent="-285750">
              <a:buFont typeface="Courier New"/>
              <a:buChar char="o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кoпiю</a:t>
            </a:r>
            <a:r>
              <a:rPr lang="en-US" sz="2000" spc="1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cвiдoцтвa</a:t>
            </a:r>
            <a:r>
              <a:rPr lang="en-US" sz="2000" spc="1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пpo</a:t>
            </a:r>
            <a:r>
              <a:rPr lang="en-US" sz="2000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ocвiтy</a:t>
            </a:r>
            <a:r>
              <a:rPr lang="en-US" sz="2000" spc="1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i</a:t>
            </a:r>
            <a:r>
              <a:rPr lang="en-US" sz="2000" spc="1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кoпiю</a:t>
            </a:r>
            <a:r>
              <a:rPr lang="en-US" sz="2000" spc="1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дoдaткa</a:t>
            </a:r>
            <a:r>
              <a:rPr lang="en-US" sz="2000" spc="1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дo</a:t>
            </a:r>
            <a:r>
              <a:rPr lang="en-US" sz="2000" spc="1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ньoгo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;</a:t>
            </a:r>
            <a:endParaRPr lang="uk-UA" sz="2000">
              <a:solidFill>
                <a:schemeClr val="tx1">
                  <a:lumMod val="95000"/>
                  <a:lumOff val="5000"/>
                </a:schemeClr>
              </a:solidFill>
              <a:latin typeface="Corbel"/>
            </a:endParaRPr>
          </a:p>
          <a:p>
            <a:pPr marL="285750" indent="-285750">
              <a:buFont typeface="Courier New"/>
              <a:buChar char="o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кoпiю</a:t>
            </a:r>
            <a:r>
              <a:rPr lang="en-US" sz="2000" spc="12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дoвiдки</a:t>
            </a:r>
            <a:r>
              <a:rPr lang="en-US" sz="2000" spc="12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пpo</a:t>
            </a:r>
            <a:r>
              <a:rPr lang="en-US" sz="2000" spc="14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peєcтpaцiю</a:t>
            </a:r>
            <a:r>
              <a:rPr lang="en-US" sz="2000" spc="14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мicця</a:t>
            </a:r>
            <a:r>
              <a:rPr lang="en-US" sz="2000" spc="12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пpoживaння</a:t>
            </a:r>
            <a:r>
              <a:rPr lang="en-US" sz="2000" spc="12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 </a:t>
            </a:r>
            <a:r>
              <a:rPr lang="en-US" sz="2000" spc="12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зг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iднo</a:t>
            </a:r>
            <a:r>
              <a:rPr lang="en-US" sz="2000" spc="9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 з</a:t>
            </a:r>
            <a:r>
              <a:rPr lang="en-US" sz="2000" spc="14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дoдaткoм</a:t>
            </a:r>
            <a:r>
              <a:rPr lang="en-US" sz="2000" spc="13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13</a:t>
            </a:r>
            <a:r>
              <a:rPr lang="en-US" sz="2000" spc="13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дo</a:t>
            </a:r>
            <a:r>
              <a:rPr lang="en-US" sz="2000" spc="-32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  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Пpaвил</a:t>
            </a:r>
            <a:r>
              <a:rPr lang="en-US" sz="2000" spc="1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peєcтpaцiï</a:t>
            </a:r>
            <a:r>
              <a:rPr lang="en-US" sz="2000" spc="1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мicця</a:t>
            </a:r>
            <a:r>
              <a:rPr lang="en-US" sz="2000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пpoживaння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;</a:t>
            </a:r>
            <a:endParaRPr lang="uk-UA" sz="2000">
              <a:solidFill>
                <a:schemeClr val="tx1">
                  <a:lumMod val="95000"/>
                  <a:lumOff val="5000"/>
                </a:schemeClr>
              </a:solidFill>
              <a:latin typeface="Corbel"/>
            </a:endParaRPr>
          </a:p>
          <a:p>
            <a:pPr marL="285750" indent="-285750">
              <a:buFont typeface="Courier New"/>
              <a:buChar char="o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чoтиpи</a:t>
            </a:r>
            <a:r>
              <a:rPr lang="en-US" sz="2000" spc="5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кoльopoвi</a:t>
            </a:r>
            <a:r>
              <a:rPr lang="en-US" sz="2000" spc="8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фoтoкapтки</a:t>
            </a:r>
            <a:r>
              <a:rPr lang="en-US" sz="2000" spc="5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posмipoм</a:t>
            </a:r>
            <a:r>
              <a:rPr lang="en-US" sz="2000" spc="11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3</a:t>
            </a:r>
            <a:r>
              <a:rPr lang="en-US" sz="2000" spc="6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*</a:t>
            </a:r>
            <a:r>
              <a:rPr lang="en-US" sz="2000" spc="3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4</a:t>
            </a:r>
            <a:r>
              <a:rPr lang="en-US" sz="2000" spc="8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cм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,</a:t>
            </a:r>
            <a:r>
              <a:rPr lang="en-US" sz="2000" spc="8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a</a:t>
            </a:r>
            <a:r>
              <a:rPr lang="en-US" sz="2000" spc="8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тaкoж</a:t>
            </a:r>
            <a:r>
              <a:rPr lang="en-US" sz="2000" spc="6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eлeктpoннe</a:t>
            </a:r>
            <a:r>
              <a:rPr lang="en-US" sz="2000" spc="8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фoтo</a:t>
            </a:r>
            <a:r>
              <a:rPr lang="en-US" sz="2000" spc="-32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  </a:t>
            </a:r>
            <a:r>
              <a:rPr lang="en-US" sz="2000" spc="-32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н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e</a:t>
            </a:r>
            <a:r>
              <a:rPr lang="en-US" sz="2000" spc="2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мeншe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120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пiкceлiв</a:t>
            </a:r>
            <a:r>
              <a:rPr lang="en-US" sz="2000" spc="-2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 </a:t>
            </a:r>
            <a:r>
              <a:rPr lang="en-US" sz="2000" spc="-25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з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a</a:t>
            </a:r>
            <a:r>
              <a:rPr lang="en-US" sz="2000" spc="6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шиpинoю</a:t>
            </a:r>
            <a:r>
              <a:rPr lang="en-US" sz="2000" spc="-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тa</a:t>
            </a:r>
            <a:r>
              <a:rPr lang="en-US" sz="2000" spc="2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150</a:t>
            </a:r>
            <a:r>
              <a:rPr lang="en-US" sz="2000" spc="-3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пiкceлiв</a:t>
            </a:r>
            <a:r>
              <a:rPr lang="en-US" sz="2000" spc="2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 </a:t>
            </a:r>
            <a:r>
              <a:rPr lang="en-US" sz="2000" spc="2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з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a</a:t>
            </a:r>
            <a:r>
              <a:rPr lang="en-US" sz="2000" spc="2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виcoтoю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;</a:t>
            </a:r>
            <a:endParaRPr lang="uk-UA" sz="2000">
              <a:solidFill>
                <a:schemeClr val="tx1">
                  <a:lumMod val="95000"/>
                  <a:lumOff val="5000"/>
                </a:schemeClr>
              </a:solidFill>
              <a:latin typeface="Corbel"/>
            </a:endParaRPr>
          </a:p>
          <a:p>
            <a:pPr marL="285750" indent="-285750">
              <a:buFont typeface="Courier New"/>
              <a:buChar char="o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кoпiю</a:t>
            </a:r>
            <a:r>
              <a:rPr lang="en-US" sz="2000" spc="3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iдeнтифiкaцiйнoгo</a:t>
            </a:r>
            <a:r>
              <a:rPr lang="en-US" sz="2000" spc="4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пoдaткoвoгo</a:t>
            </a:r>
            <a:r>
              <a:rPr lang="en-US" sz="2000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нoмepa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;</a:t>
            </a:r>
            <a:endParaRPr lang="uk-UA" sz="2000">
              <a:solidFill>
                <a:schemeClr val="tx1">
                  <a:lumMod val="95000"/>
                  <a:lumOff val="5000"/>
                </a:schemeClr>
              </a:solidFill>
              <a:latin typeface="Corbel"/>
            </a:endParaRPr>
          </a:p>
          <a:p>
            <a:pPr marL="285750" indent="-285750">
              <a:buFont typeface="Courier New"/>
              <a:buChar char="o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кoпiï</a:t>
            </a:r>
            <a:r>
              <a:rPr lang="en-US" sz="2000" spc="1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дoкyмeнтiв</a:t>
            </a:r>
            <a:r>
              <a:rPr lang="en-US" sz="2000" spc="2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пpo</a:t>
            </a:r>
            <a:r>
              <a:rPr lang="en-US" sz="2000" spc="1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пiльги</a:t>
            </a:r>
            <a:r>
              <a:rPr lang="en-US" sz="2000" spc="4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(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зa</a:t>
            </a:r>
            <a:r>
              <a:rPr lang="en-US" sz="2000" spc="3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нaявнocтi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);</a:t>
            </a:r>
            <a:endParaRPr lang="uk-UA" sz="2000">
              <a:solidFill>
                <a:schemeClr val="tx1">
                  <a:lumMod val="95000"/>
                  <a:lumOff val="5000"/>
                </a:schemeClr>
              </a:solidFill>
              <a:latin typeface="Corbel"/>
            </a:endParaRPr>
          </a:p>
          <a:p>
            <a:pPr marL="285750" indent="-285750">
              <a:buFont typeface="Courier New"/>
              <a:buChar char="o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пaпкy</a:t>
            </a:r>
            <a:r>
              <a:rPr lang="en-US" sz="2000" spc="75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 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нa</a:t>
            </a:r>
            <a:r>
              <a:rPr lang="en-US" sz="2000" spc="5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 </a:t>
            </a:r>
            <a:r>
              <a:rPr lang="en-US" sz="2000" spc="5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з</a:t>
            </a: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aв'язкax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;</a:t>
            </a:r>
            <a:endParaRPr lang="uk-UA" sz="2000">
              <a:solidFill>
                <a:schemeClr val="tx1">
                  <a:lumMod val="95000"/>
                  <a:lumOff val="5000"/>
                </a:schemeClr>
              </a:solidFill>
              <a:latin typeface="Corbel"/>
            </a:endParaRPr>
          </a:p>
          <a:p>
            <a:pPr marL="285750" indent="-285750">
              <a:buFont typeface="Courier New"/>
              <a:buChar char="o"/>
            </a:pPr>
            <a:r>
              <a:rPr lang="en-US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кoнвepт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orbel"/>
              </a:rPr>
              <a:t>.</a:t>
            </a:r>
            <a:endParaRPr lang="uk-UA" sz="2000">
              <a:solidFill>
                <a:schemeClr val="tx1">
                  <a:lumMod val="95000"/>
                  <a:lumOff val="5000"/>
                </a:schemeClr>
              </a:solidFill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2659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AEFFFF2-9EB4-4B6C-B9F8-2BA3EF89A2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307017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D65299F-028F-4AFC-B46A-8DB33E20FE4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0172" y="0"/>
            <a:ext cx="9121828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AC87F6E-526A-49B5-995D-42DB656594C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423" y="1443035"/>
            <a:ext cx="3971932" cy="3971930"/>
          </a:xfrm>
          <a:prstGeom prst="ellipse">
            <a:avLst/>
          </a:prstGeom>
          <a:solidFill>
            <a:srgbClr val="FFFFFF"/>
          </a:solidFill>
          <a:ln w="317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60E3DA-7EDF-4C32-8780-C1DDA2F96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3160" y="1611065"/>
            <a:ext cx="3704553" cy="365936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uk-UA" sz="2000">
                <a:solidFill>
                  <a:srgbClr val="FFFFFF"/>
                </a:solidFill>
                <a:latin typeface="Corbel"/>
                <a:ea typeface="+mj-lt"/>
                <a:cs typeface="+mj-lt"/>
              </a:rPr>
              <a:t>Що ж стосується кар'єрних висот, то для здібного професіонала вони необмежені</a:t>
            </a:r>
            <a:endParaRPr lang="uk-UA" sz="2000">
              <a:solidFill>
                <a:srgbClr val="FFFFFF"/>
              </a:solidFill>
              <a:latin typeface="Corbel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7FB6626-1358-44DC-AE78-77C8D4C38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6530" y="502617"/>
            <a:ext cx="6668294" cy="405384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None/>
            </a:pPr>
            <a:r>
              <a:rPr lang="uk-UA" sz="2400" dirty="0">
                <a:latin typeface="Times New Roman"/>
                <a:ea typeface="+mn-lt"/>
                <a:cs typeface="+mn-lt"/>
              </a:rPr>
              <a:t>З досвідом роботи з'являються корисні зв'язки, власні напрацювання, розуміння, як найшвидше вирішити певне завдання. Професійний багаж підвищує шанси спеціаліста піднятися службовими сходинками.</a:t>
            </a:r>
            <a:endParaRPr lang="uk-UA" sz="2400" dirty="0">
              <a:latin typeface="Times New Roman"/>
              <a:cs typeface="Times New Roman"/>
            </a:endParaRPr>
          </a:p>
          <a:p>
            <a:pPr>
              <a:buNone/>
            </a:pPr>
            <a:r>
              <a:rPr lang="uk-UA" sz="2400" dirty="0">
                <a:latin typeface="Times New Roman"/>
                <a:ea typeface="+mn-lt"/>
                <a:cs typeface="+mn-lt"/>
              </a:rPr>
              <a:t>З часом багато менеджерів, що знайшли себе в цій професії, освоїли технологію просування туристичних напрямів, відкривають власний бізнес.</a:t>
            </a:r>
            <a:endParaRPr lang="uk-UA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uk-UA" dirty="0">
              <a:latin typeface="Corbel"/>
            </a:endParaRPr>
          </a:p>
        </p:txBody>
      </p:sp>
      <p:pic>
        <p:nvPicPr>
          <p:cNvPr id="4" name="Рисунок 4" descr="Зображення, що містить текст, у приміщенні, особа, ноутбук&#10;&#10;Опис створено автоматично">
            <a:extLst>
              <a:ext uri="{FF2B5EF4-FFF2-40B4-BE49-F238E27FC236}">
                <a16:creationId xmlns:a16="http://schemas.microsoft.com/office/drawing/2014/main" id="{0E450940-DA79-4C48-A849-F57996CA0F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42" b="9041"/>
          <a:stretch/>
        </p:blipFill>
        <p:spPr>
          <a:xfrm>
            <a:off x="6656274" y="3795737"/>
            <a:ext cx="5063546" cy="306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3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93AFD6-09E6-4C4C-99DA-2CA5102549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0858" y="1484928"/>
            <a:ext cx="7142052" cy="4075507"/>
          </a:xfrm>
          <a:prstGeom prst="rect">
            <a:avLst/>
          </a:prstGeom>
        </p:spPr>
        <p:txBody>
          <a:bodyPr vert="horz" lIns="182880" tIns="182880" rIns="182880" bIns="182880" rtlCol="0" anchor="ctr">
            <a:noAutofit/>
          </a:bodyPr>
          <a:lstStyle/>
          <a:p>
            <a:r>
              <a:rPr lang="uk-UA" sz="2000">
                <a:latin typeface="Times New Roman"/>
                <a:ea typeface="+mj-lt"/>
                <a:cs typeface="+mj-lt"/>
              </a:rPr>
              <a:t>Сьогодні нашій державі потрібні висококваліфіковані молоді фахівці з туризму, які були б здатні підвищити рівень туристичних послуг,   підтримувати у світі позитивний образ України як країни великих культурних і природних багатств.</a:t>
            </a:r>
            <a:br>
              <a:rPr lang="uk-UA" sz="2000">
                <a:latin typeface="Times New Roman"/>
                <a:ea typeface="+mj-lt"/>
                <a:cs typeface="+mj-lt"/>
              </a:rPr>
            </a:br>
            <a:r>
              <a:rPr lang="uk-UA" sz="2000">
                <a:latin typeface="Times New Roman"/>
                <a:ea typeface="+mj-lt"/>
                <a:cs typeface="+mj-lt"/>
              </a:rPr>
              <a:t/>
            </a:r>
            <a:br>
              <a:rPr lang="uk-UA" sz="2000">
                <a:latin typeface="Times New Roman"/>
                <a:ea typeface="+mj-lt"/>
                <a:cs typeface="+mj-lt"/>
              </a:rPr>
            </a:br>
            <a:r>
              <a:rPr lang="uk-UA" sz="2000">
                <a:latin typeface="Times New Roman"/>
                <a:ea typeface="+mj-lt"/>
                <a:cs typeface="+mj-lt"/>
              </a:rPr>
              <a:t> </a:t>
            </a:r>
            <a:r>
              <a:rPr lang="uk-UA" sz="2000" b="1">
                <a:latin typeface="Times New Roman"/>
                <a:ea typeface="+mj-lt"/>
                <a:cs typeface="+mj-lt"/>
              </a:rPr>
              <a:t>Спеціаліст із туризму – це перспективна та цікава професія, яка дозволяє постійно розвиватися, вивчати світ і допомагати пізнавати його іншим людям.</a:t>
            </a:r>
            <a:endParaRPr lang="uk-UA" sz="2000" b="1">
              <a:latin typeface="Times New Roman"/>
              <a:cs typeface="Times New Roman"/>
            </a:endParaRPr>
          </a:p>
        </p:txBody>
      </p:sp>
      <p:pic>
        <p:nvPicPr>
          <p:cNvPr id="4" name="Рисунок 4">
            <a:extLst>
              <a:ext uri="{FF2B5EF4-FFF2-40B4-BE49-F238E27FC236}">
                <a16:creationId xmlns:a16="http://schemas.microsoft.com/office/drawing/2014/main" id="{231DAABC-997F-471A-AB02-081441D99A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10" r="-1" b="-1"/>
          <a:stretch/>
        </p:blipFill>
        <p:spPr>
          <a:xfrm>
            <a:off x="20" y="10"/>
            <a:ext cx="465732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6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8BB2076-53E9-49C4-A262-AC17CF33E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21" y="2176434"/>
            <a:ext cx="6878081" cy="356542"/>
          </a:xfrm>
          <a:solidFill>
            <a:schemeClr val="bg1"/>
          </a:solidFill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buNone/>
            </a:pPr>
            <a:r>
              <a:rPr lang="uk-UA"/>
              <a:t>Звітна студентська наукова конференція на спеціальності “Туризм”</a:t>
            </a: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947B5593-12E8-41E9-BDCC-8745F45F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136" y="227273"/>
            <a:ext cx="9966566" cy="1188720"/>
          </a:xfrm>
        </p:spPr>
        <p:txBody>
          <a:bodyPr/>
          <a:lstStyle/>
          <a:p>
            <a:r>
              <a:rPr lang="uk-UA">
                <a:latin typeface="Corbel"/>
              </a:rPr>
              <a:t>Життя студентів спеціальності "Туризм"</a:t>
            </a:r>
            <a:endParaRPr lang="uk-UA"/>
          </a:p>
        </p:txBody>
      </p:sp>
      <p:pic>
        <p:nvPicPr>
          <p:cNvPr id="2" name="Рисунок 3">
            <a:extLst>
              <a:ext uri="{FF2B5EF4-FFF2-40B4-BE49-F238E27FC236}">
                <a16:creationId xmlns:a16="http://schemas.microsoft.com/office/drawing/2014/main" id="{75AAC416-10BC-41D3-A120-8202F9A6E0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20" y="2488759"/>
            <a:ext cx="7089997" cy="3094332"/>
          </a:xfrm>
          <a:prstGeom prst="rect">
            <a:avLst/>
          </a:prstGeom>
        </p:spPr>
      </p:pic>
      <p:pic>
        <p:nvPicPr>
          <p:cNvPr id="4" name="Рисунок 5" descr="Зображення, що містить особа, небо, надворі, земля&#10;&#10;Опис створено автоматично">
            <a:extLst>
              <a:ext uri="{FF2B5EF4-FFF2-40B4-BE49-F238E27FC236}">
                <a16:creationId xmlns:a16="http://schemas.microsoft.com/office/drawing/2014/main" id="{033C0974-7F10-499F-93C3-37A50C8C33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724" y="3274358"/>
            <a:ext cx="4793876" cy="34805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1793EE-9861-4F29-9815-4798AFDDFEC9}"/>
              </a:ext>
            </a:extLst>
          </p:cNvPr>
          <p:cNvSpPr txBox="1"/>
          <p:nvPr/>
        </p:nvSpPr>
        <p:spPr>
          <a:xfrm>
            <a:off x="8097009" y="2711680"/>
            <a:ext cx="3357716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22222"/>
                </a:solidFill>
                <a:latin typeface="Tahoma"/>
                <a:ea typeface="Tahoma"/>
                <a:cs typeface="Tahoma"/>
              </a:rPr>
              <a:t>Виробнича практика у майбутніх фахівців з туризму</a:t>
            </a:r>
          </a:p>
        </p:txBody>
      </p:sp>
    </p:spTree>
    <p:extLst>
      <p:ext uri="{BB962C8B-B14F-4D97-AF65-F5344CB8AC3E}">
        <p14:creationId xmlns:p14="http://schemas.microsoft.com/office/powerpoint/2010/main" val="18666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85007F0-7918-4DA8-82DC-6A3DC2D33BB6}"/>
              </a:ext>
            </a:extLst>
          </p:cNvPr>
          <p:cNvSpPr txBox="1"/>
          <p:nvPr/>
        </p:nvSpPr>
        <p:spPr>
          <a:xfrm>
            <a:off x="231925" y="250723"/>
            <a:ext cx="4672780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Майстер-клас для майбутніх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фахівців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 з </a:t>
            </a:r>
            <a:r>
              <a:rPr lang="en-US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туризму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uk-UA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4A4DEA-F516-4813-95C8-260C4E367944}"/>
              </a:ext>
            </a:extLst>
          </p:cNvPr>
          <p:cNvSpPr txBox="1"/>
          <p:nvPr/>
        </p:nvSpPr>
        <p:spPr>
          <a:xfrm>
            <a:off x="7217889" y="206622"/>
            <a:ext cx="3940061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62626"/>
                </a:solidFill>
                <a:latin typeface="Roboto"/>
                <a:ea typeface="Roboto"/>
              </a:rPr>
              <a:t>Екскурсія студентів  Франківськом</a:t>
            </a:r>
          </a:p>
        </p:txBody>
      </p:sp>
      <p:pic>
        <p:nvPicPr>
          <p:cNvPr id="7" name="Рисунок 7" descr="Зображення, що містить особа, земля, група&#10;&#10;Опис створено автоматично">
            <a:extLst>
              <a:ext uri="{FF2B5EF4-FFF2-40B4-BE49-F238E27FC236}">
                <a16:creationId xmlns:a16="http://schemas.microsoft.com/office/drawing/2014/main" id="{62EEA399-B084-479E-93E0-A276D7C11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9" t="48568" r="556" b="6472"/>
          <a:stretch/>
        </p:blipFill>
        <p:spPr>
          <a:xfrm>
            <a:off x="7088840" y="901386"/>
            <a:ext cx="4440510" cy="2713820"/>
          </a:xfrm>
          <a:prstGeom prst="rect">
            <a:avLst/>
          </a:prstGeom>
        </p:spPr>
      </p:pic>
      <p:pic>
        <p:nvPicPr>
          <p:cNvPr id="2" name="Рисунок 2" descr="Зображення, що містить небо, особа, надворі, люди&#10;&#10;Опис створено автоматично">
            <a:extLst>
              <a:ext uri="{FF2B5EF4-FFF2-40B4-BE49-F238E27FC236}">
                <a16:creationId xmlns:a16="http://schemas.microsoft.com/office/drawing/2014/main" id="{3A9B4E01-D09F-4204-8319-A911AA85C9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3" r="224" b="9237"/>
          <a:stretch/>
        </p:blipFill>
        <p:spPr>
          <a:xfrm>
            <a:off x="555812" y="4029635"/>
            <a:ext cx="4984382" cy="2533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2C80AEB-D6FA-4F0F-B40A-F1B4D0B2214B}"/>
              </a:ext>
            </a:extLst>
          </p:cNvPr>
          <p:cNvSpPr txBox="1"/>
          <p:nvPr/>
        </p:nvSpPr>
        <p:spPr>
          <a:xfrm>
            <a:off x="1900518" y="3738282"/>
            <a:ext cx="2743200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22222"/>
                </a:solidFill>
                <a:latin typeface="Tahoma"/>
                <a:ea typeface="Tahoma"/>
                <a:cs typeface="Tahoma"/>
              </a:rPr>
              <a:t>Екскурсія у місто Львів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F676B4-CDA9-4F25-9581-04DBFE973B80}"/>
              </a:ext>
            </a:extLst>
          </p:cNvPr>
          <p:cNvSpPr txBox="1"/>
          <p:nvPr/>
        </p:nvSpPr>
        <p:spPr>
          <a:xfrm>
            <a:off x="7492253" y="3917576"/>
            <a:ext cx="3796553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22222"/>
                </a:solidFill>
                <a:latin typeface="Tahoma"/>
                <a:ea typeface="Tahoma"/>
                <a:cs typeface="Tahoma"/>
              </a:rPr>
              <a:t>Квест «Чим більше – тим краще!»</a:t>
            </a:r>
          </a:p>
        </p:txBody>
      </p:sp>
      <p:pic>
        <p:nvPicPr>
          <p:cNvPr id="9" name="Рисунок 9" descr="Зображення, що містить небо, особа, надворі, люди&#10;&#10;Опис створено автоматично">
            <a:extLst>
              <a:ext uri="{FF2B5EF4-FFF2-40B4-BE49-F238E27FC236}">
                <a16:creationId xmlns:a16="http://schemas.microsoft.com/office/drawing/2014/main" id="{15A30C66-4BAE-4AB0-8D75-356197F22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2" b="12648"/>
          <a:stretch/>
        </p:blipFill>
        <p:spPr>
          <a:xfrm>
            <a:off x="7088841" y="4249270"/>
            <a:ext cx="4435298" cy="2482374"/>
          </a:xfrm>
          <a:prstGeom prst="rect">
            <a:avLst/>
          </a:prstGeom>
        </p:spPr>
      </p:pic>
      <p:pic>
        <p:nvPicPr>
          <p:cNvPr id="10" name="Рисунок 10" descr="Зображення, що містить особа, стіна, підлога, у приміщенні&#10;&#10;Опис створено автоматично">
            <a:extLst>
              <a:ext uri="{FF2B5EF4-FFF2-40B4-BE49-F238E27FC236}">
                <a16:creationId xmlns:a16="http://schemas.microsoft.com/office/drawing/2014/main" id="{DCB6502F-D09E-EFD0-D8D3-05DDD016E1E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8037" r="199" b="7957"/>
          <a:stretch/>
        </p:blipFill>
        <p:spPr>
          <a:xfrm>
            <a:off x="367553" y="992841"/>
            <a:ext cx="4789409" cy="264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135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954C3C-3097-4746-9717-830121604530}"/>
              </a:ext>
            </a:extLst>
          </p:cNvPr>
          <p:cNvSpPr txBox="1"/>
          <p:nvPr/>
        </p:nvSpPr>
        <p:spPr>
          <a:xfrm>
            <a:off x="645459" y="242047"/>
            <a:ext cx="5242111" cy="646331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22222"/>
                </a:solidFill>
                <a:latin typeface="Tahoma"/>
                <a:ea typeface="Tahoma"/>
                <a:cs typeface="Tahoma"/>
              </a:rPr>
              <a:t>Участь студентів коледжу у XIII спеціалізованій виставці «Готельний та ресторанний бізнес»</a:t>
            </a:r>
          </a:p>
        </p:txBody>
      </p:sp>
      <p:pic>
        <p:nvPicPr>
          <p:cNvPr id="5" name="Рисунок 5" descr="Зображення, що містить особа, позує, люди, група&#10;&#10;Опис створено автоматично">
            <a:extLst>
              <a:ext uri="{FF2B5EF4-FFF2-40B4-BE49-F238E27FC236}">
                <a16:creationId xmlns:a16="http://schemas.microsoft.com/office/drawing/2014/main" id="{5E2FF4BC-93A2-474F-A5AD-772D68BAC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208" r="-482" b="10256"/>
          <a:stretch/>
        </p:blipFill>
        <p:spPr>
          <a:xfrm>
            <a:off x="602443" y="880782"/>
            <a:ext cx="4674328" cy="26748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B9D586-0141-46F0-B360-28B84754A2DD}"/>
              </a:ext>
            </a:extLst>
          </p:cNvPr>
          <p:cNvSpPr txBox="1"/>
          <p:nvPr/>
        </p:nvSpPr>
        <p:spPr>
          <a:xfrm>
            <a:off x="8583200" y="161798"/>
            <a:ext cx="2328583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22222"/>
                </a:solidFill>
                <a:latin typeface="Tahoma"/>
                <a:ea typeface="Tahoma"/>
                <a:cs typeface="Tahoma"/>
              </a:rPr>
              <a:t>Поїздка в місто Київ</a:t>
            </a:r>
          </a:p>
        </p:txBody>
      </p:sp>
      <p:pic>
        <p:nvPicPr>
          <p:cNvPr id="7" name="Рисунок 7" descr="Зображення, що містить небо, надворі, земля, люди&#10;&#10;Опис створено автоматично">
            <a:extLst>
              <a:ext uri="{FF2B5EF4-FFF2-40B4-BE49-F238E27FC236}">
                <a16:creationId xmlns:a16="http://schemas.microsoft.com/office/drawing/2014/main" id="{2A800CA2-FD27-477D-8DAE-9E1C5CB529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22" t="18701" r="4000" b="29402"/>
          <a:stretch/>
        </p:blipFill>
        <p:spPr>
          <a:xfrm>
            <a:off x="7010401" y="533400"/>
            <a:ext cx="4962652" cy="27892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105B05-E126-406E-BF9C-8199353A2793}"/>
              </a:ext>
            </a:extLst>
          </p:cNvPr>
          <p:cNvSpPr txBox="1"/>
          <p:nvPr/>
        </p:nvSpPr>
        <p:spPr>
          <a:xfrm>
            <a:off x="7010401" y="3906370"/>
            <a:ext cx="4704229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22222"/>
                </a:solidFill>
                <a:latin typeface="Tahoma"/>
                <a:ea typeface="Tahoma"/>
                <a:cs typeface="Tahoma"/>
              </a:rPr>
              <a:t>Студентський "Клуб веселих та кмітливих"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D357C1-AABA-4763-AFAC-C287F080D3BD}"/>
              </a:ext>
            </a:extLst>
          </p:cNvPr>
          <p:cNvSpPr txBox="1"/>
          <p:nvPr/>
        </p:nvSpPr>
        <p:spPr>
          <a:xfrm>
            <a:off x="1037665" y="3962400"/>
            <a:ext cx="4950759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22222"/>
                </a:solidFill>
                <a:latin typeface="Tahoma"/>
                <a:ea typeface="Tahoma"/>
                <a:cs typeface="Tahoma"/>
              </a:rPr>
              <a:t>Відвідини готелю «Reikartz Парк Готель»</a:t>
            </a:r>
          </a:p>
        </p:txBody>
      </p:sp>
      <p:pic>
        <p:nvPicPr>
          <p:cNvPr id="12" name="Рисунок 12" descr="Зображення, що містить у приміщенні, особа, стеля, підлога&#10;&#10;Опис створено автоматично">
            <a:extLst>
              <a:ext uri="{FF2B5EF4-FFF2-40B4-BE49-F238E27FC236}">
                <a16:creationId xmlns:a16="http://schemas.microsoft.com/office/drawing/2014/main" id="{8AF7C4C2-C52C-47AE-9EAC-F951DDB47B5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137" r="408" b="-547"/>
          <a:stretch/>
        </p:blipFill>
        <p:spPr>
          <a:xfrm>
            <a:off x="1261782" y="4327713"/>
            <a:ext cx="4256005" cy="2425541"/>
          </a:xfrm>
          <a:prstGeom prst="rect">
            <a:avLst/>
          </a:prstGeom>
        </p:spPr>
      </p:pic>
      <p:pic>
        <p:nvPicPr>
          <p:cNvPr id="2" name="Рисунок 2" descr="Зображення, що містить стіна, особа, у приміщенні, люди&#10;&#10;Опис створено автоматично">
            <a:extLst>
              <a:ext uri="{FF2B5EF4-FFF2-40B4-BE49-F238E27FC236}">
                <a16:creationId xmlns:a16="http://schemas.microsoft.com/office/drawing/2014/main" id="{3FCA916A-7454-F0F9-E75E-46987B63606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749" r="-355" b="21775"/>
          <a:stretch/>
        </p:blipFill>
        <p:spPr>
          <a:xfrm>
            <a:off x="7342655" y="4336676"/>
            <a:ext cx="3809143" cy="242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181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D5D456-B109-4DD7-B324-E059D1C298A8}"/>
              </a:ext>
            </a:extLst>
          </p:cNvPr>
          <p:cNvSpPr txBox="1"/>
          <p:nvPr/>
        </p:nvSpPr>
        <p:spPr>
          <a:xfrm>
            <a:off x="221081" y="299522"/>
            <a:ext cx="572396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22222"/>
                </a:solidFill>
                <a:latin typeface="Tahoma"/>
                <a:ea typeface="Tahoma"/>
                <a:cs typeface="Tahoma"/>
              </a:rPr>
              <a:t>Навчальна практика в майбутніх фахівців з туризму</a:t>
            </a:r>
          </a:p>
        </p:txBody>
      </p:sp>
      <p:pic>
        <p:nvPicPr>
          <p:cNvPr id="5" name="Рисунок 5" descr="Зображення, що містить будівля, небо, надворі, особа&#10;&#10;Опис створено автоматично">
            <a:extLst>
              <a:ext uri="{FF2B5EF4-FFF2-40B4-BE49-F238E27FC236}">
                <a16:creationId xmlns:a16="http://schemas.microsoft.com/office/drawing/2014/main" id="{914A56EA-DC7C-4AD3-974E-1F0DC20DA0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781" t="38024" r="8281" b="10373"/>
          <a:stretch/>
        </p:blipFill>
        <p:spPr>
          <a:xfrm>
            <a:off x="112999" y="741974"/>
            <a:ext cx="5722849" cy="27493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A56A0-0371-4FB8-B4EA-8E195A20882A}"/>
              </a:ext>
            </a:extLst>
          </p:cNvPr>
          <p:cNvSpPr txBox="1"/>
          <p:nvPr/>
        </p:nvSpPr>
        <p:spPr>
          <a:xfrm>
            <a:off x="8069536" y="371818"/>
            <a:ext cx="1913965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22222"/>
                </a:solidFill>
                <a:latin typeface="Tahoma"/>
                <a:ea typeface="Tahoma"/>
                <a:cs typeface="Tahoma"/>
              </a:rPr>
              <a:t>ДЕНЬ ЗДОРОВ’Я</a:t>
            </a:r>
          </a:p>
        </p:txBody>
      </p:sp>
      <p:pic>
        <p:nvPicPr>
          <p:cNvPr id="7" name="Рисунок 7" descr="Зображення, що містить текст, будівля, надворі, особа&#10;&#10;Опис створено автоматично">
            <a:extLst>
              <a:ext uri="{FF2B5EF4-FFF2-40B4-BE49-F238E27FC236}">
                <a16:creationId xmlns:a16="http://schemas.microsoft.com/office/drawing/2014/main" id="{FEAD64CA-900F-4B51-BB05-D0F036A3C8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7038"/>
          <a:stretch/>
        </p:blipFill>
        <p:spPr>
          <a:xfrm>
            <a:off x="5979820" y="782099"/>
            <a:ext cx="6211601" cy="27187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54B609-5FB8-45CB-9F48-64CC9BC69751}"/>
              </a:ext>
            </a:extLst>
          </p:cNvPr>
          <p:cNvSpPr txBox="1"/>
          <p:nvPr/>
        </p:nvSpPr>
        <p:spPr>
          <a:xfrm>
            <a:off x="1609165" y="3738283"/>
            <a:ext cx="2519083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uk-UA"/>
              <a:t>Коледж на горі Піп Іван</a:t>
            </a:r>
          </a:p>
        </p:txBody>
      </p:sp>
      <p:pic>
        <p:nvPicPr>
          <p:cNvPr id="9" name="Рисунок 9" descr="Зображення, що містить небо, надворі, трава, особа&#10;&#10;Опис створено автоматично">
            <a:extLst>
              <a:ext uri="{FF2B5EF4-FFF2-40B4-BE49-F238E27FC236}">
                <a16:creationId xmlns:a16="http://schemas.microsoft.com/office/drawing/2014/main" id="{DB14ADF7-B80F-4989-B8D8-E67FA056134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36" t="5613" r="2564" b="19335"/>
          <a:stretch/>
        </p:blipFill>
        <p:spPr>
          <a:xfrm>
            <a:off x="253254" y="4047005"/>
            <a:ext cx="5388175" cy="2751330"/>
          </a:xfrm>
          <a:prstGeom prst="rect">
            <a:avLst/>
          </a:prstGeom>
        </p:spPr>
      </p:pic>
      <p:pic>
        <p:nvPicPr>
          <p:cNvPr id="10" name="Рисунок 10" descr="Зображення, що містить особа, у приміщенні, натовп, люди&#10;&#10;Опис створено автоматично">
            <a:extLst>
              <a:ext uri="{FF2B5EF4-FFF2-40B4-BE49-F238E27FC236}">
                <a16:creationId xmlns:a16="http://schemas.microsoft.com/office/drawing/2014/main" id="{E9D97DDB-992D-457D-8C3D-B342A2DDBD4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80" b="42495"/>
          <a:stretch/>
        </p:blipFill>
        <p:spPr>
          <a:xfrm>
            <a:off x="6528547" y="4096871"/>
            <a:ext cx="4939563" cy="276656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CB7CC27-26F4-4FC8-8955-857624237B46}"/>
              </a:ext>
            </a:extLst>
          </p:cNvPr>
          <p:cNvSpPr txBox="1"/>
          <p:nvPr/>
        </p:nvSpPr>
        <p:spPr>
          <a:xfrm>
            <a:off x="8074959" y="3738281"/>
            <a:ext cx="2082053" cy="369332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222222"/>
                </a:solidFill>
                <a:latin typeface="Tahoma"/>
                <a:ea typeface="Tahoma"/>
                <a:cs typeface="Tahoma"/>
              </a:rPr>
              <a:t>“Козацькі забави”</a:t>
            </a:r>
          </a:p>
        </p:txBody>
      </p:sp>
    </p:spTree>
    <p:extLst>
      <p:ext uri="{BB962C8B-B14F-4D97-AF65-F5344CB8AC3E}">
        <p14:creationId xmlns:p14="http://schemas.microsoft.com/office/powerpoint/2010/main" val="22875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DA3637-EDBA-4521-AFF2-D372A8D0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192" y="3900994"/>
            <a:ext cx="5714115" cy="2307140"/>
          </a:xfrm>
        </p:spPr>
        <p:txBody>
          <a:bodyPr>
            <a:noAutofit/>
          </a:bodyPr>
          <a:lstStyle/>
          <a:p>
            <a:r>
              <a:rPr lang="uk-UA" sz="3200">
                <a:latin typeface="Corbel"/>
              </a:rPr>
              <a:t>Щиро чекаємо вас у нашій студентській родині вже як студентів!</a:t>
            </a:r>
          </a:p>
        </p:txBody>
      </p:sp>
      <p:pic>
        <p:nvPicPr>
          <p:cNvPr id="4" name="Рисунок 4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87A27B9D-9CAA-4EED-B445-FC40B2E9E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26826" y="20204"/>
            <a:ext cx="4134898" cy="681365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7D04EBE-EF42-400B-89A4-20D960B2143C}"/>
              </a:ext>
            </a:extLst>
          </p:cNvPr>
          <p:cNvSpPr txBox="1"/>
          <p:nvPr/>
        </p:nvSpPr>
        <p:spPr>
          <a:xfrm>
            <a:off x="889819" y="557980"/>
            <a:ext cx="5815780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Якщо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Ви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готові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вчитися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професійно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якісно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та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максимально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безпечно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дарувати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людям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радість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подорожі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зустріч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із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новим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та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незвичайним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вміти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брати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на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себе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відповідальність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постійно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пізнавати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світ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та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самовдосконалюватися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,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то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ця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професія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саме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lang="en-US" sz="2400" err="1">
                <a:solidFill>
                  <a:srgbClr val="333333"/>
                </a:solidFill>
                <a:latin typeface="Arial"/>
                <a:cs typeface="Arial"/>
              </a:rPr>
              <a:t>для</a:t>
            </a:r>
            <a:r>
              <a:rPr lang="en-US" sz="2400">
                <a:solidFill>
                  <a:srgbClr val="333333"/>
                </a:solidFill>
                <a:latin typeface="Arial"/>
                <a:cs typeface="Arial"/>
              </a:rPr>
              <a:t> Вас! 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551631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6" descr="Зображення, що містить у приміщенні, синій&#10;&#10;Опис створено автоматично">
            <a:extLst>
              <a:ext uri="{FF2B5EF4-FFF2-40B4-BE49-F238E27FC236}">
                <a16:creationId xmlns:a16="http://schemas.microsoft.com/office/drawing/2014/main" id="{2C901A0B-1478-37CD-3C85-366359EF2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7" t="135" r="1127" b="18573"/>
          <a:stretch/>
        </p:blipFill>
        <p:spPr>
          <a:xfrm>
            <a:off x="302557" y="44823"/>
            <a:ext cx="11591699" cy="676748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7CA60-29B5-2302-1D2B-0E41571FD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989" y="527662"/>
            <a:ext cx="8906345" cy="1020633"/>
          </a:xfrm>
        </p:spPr>
        <p:txBody>
          <a:bodyPr>
            <a:noAutofit/>
          </a:bodyPr>
          <a:lstStyle/>
          <a:p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  <a:ea typeface="+mj-lt"/>
                <a:cs typeface="+mj-lt"/>
              </a:rPr>
              <a:t>Туризм</a:t>
            </a:r>
            <a:r>
              <a:rPr lang="uk-UA" dirty="0">
                <a:latin typeface="Corbel"/>
                <a:ea typeface="+mj-lt"/>
                <a:cs typeface="+mj-lt"/>
              </a:rPr>
              <a:t> – популярна спеціальність на сьогоднішній день. </a:t>
            </a:r>
            <a:endParaRPr lang="uk-UA" dirty="0"/>
          </a:p>
        </p:txBody>
      </p:sp>
      <p:graphicFrame>
        <p:nvGraphicFramePr>
          <p:cNvPr id="4" name="Таблиця 4">
            <a:extLst>
              <a:ext uri="{FF2B5EF4-FFF2-40B4-BE49-F238E27FC236}">
                <a16:creationId xmlns:a16="http://schemas.microsoft.com/office/drawing/2014/main" id="{EF740FD2-F365-B94D-F0CE-C17C88C3E6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4252448"/>
              </p:ext>
            </p:extLst>
          </p:nvPr>
        </p:nvGraphicFramePr>
        <p:xfrm>
          <a:off x="1355911" y="2073088"/>
          <a:ext cx="9344794" cy="438912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640292">
                  <a:extLst>
                    <a:ext uri="{9D8B030D-6E8A-4147-A177-3AD203B41FA5}">
                      <a16:colId xmlns:a16="http://schemas.microsoft.com/office/drawing/2014/main" val="4075778049"/>
                    </a:ext>
                  </a:extLst>
                </a:gridCol>
                <a:gridCol w="5704502">
                  <a:extLst>
                    <a:ext uri="{9D8B030D-6E8A-4147-A177-3AD203B41FA5}">
                      <a16:colId xmlns:a16="http://schemas.microsoft.com/office/drawing/2014/main" val="3122709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uk-UA" sz="2200" b="1" u="none" strike="noStrike" noProof="0" dirty="0"/>
                        <a:t>Рівень освіти</a:t>
                      </a:r>
                      <a:endParaRPr lang="uk-UA" sz="2200" b="1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uk-UA" sz="2200" b="0" u="none" strike="noStrike" noProof="0" dirty="0"/>
                        <a:t>Фахова </a:t>
                      </a:r>
                      <a:r>
                        <a:rPr lang="uk-UA" sz="2200" b="0" u="none" strike="noStrike" noProof="0" dirty="0" err="1"/>
                        <a:t>передвища</a:t>
                      </a:r>
                      <a:r>
                        <a:rPr lang="uk-UA" sz="2200" b="0" u="none" strike="noStrike" noProof="0" dirty="0"/>
                        <a:t> освіта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6958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uk-UA" sz="2200" b="1" u="none" strike="noStrike" noProof="0" dirty="0"/>
                        <a:t>Освітньо-професійний ступінь</a:t>
                      </a:r>
                      <a:endParaRPr lang="uk-UA" sz="2200" b="1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uk-UA" sz="2200" u="none" strike="noStrike" noProof="0" dirty="0"/>
                        <a:t>Фаховий молодший бакалавр</a:t>
                      </a:r>
                      <a:endParaRPr lang="uk-UA" sz="2200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2405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uk-UA" sz="2200" b="1" u="none" strike="noStrike" noProof="0" dirty="0"/>
                        <a:t>Кваліфікація в дипломі</a:t>
                      </a:r>
                      <a:endParaRPr lang="uk-UA" sz="2200" b="1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uk-UA" sz="2200" u="none" strike="noStrike" noProof="0" dirty="0"/>
                        <a:t>Освітньо професійний ступінь − </a:t>
                      </a:r>
                      <a:endParaRPr lang="en-US" sz="2200" u="none" strike="noStrike" noProof="0" dirty="0"/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uk-UA" sz="2200" u="none" strike="noStrike" noProof="0" dirty="0"/>
                        <a:t>Фаховий молодший бакалавр</a:t>
                      </a:r>
                      <a:endParaRPr lang="en-US" sz="2200" u="none" strike="noStrike" noProof="0" dirty="0"/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uk-UA" sz="2200" u="none" strike="noStrike" noProof="0" dirty="0"/>
                        <a:t>Спеціальність – 242 Туризм</a:t>
                      </a:r>
                      <a:endParaRPr lang="en-US" sz="2200" u="none" strike="noStrike" noProof="0" dirty="0"/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uk-UA" sz="2200" u="none" strike="noStrike" noProof="0" dirty="0"/>
                        <a:t>Спеціалізація – організатор </a:t>
                      </a:r>
                      <a:r>
                        <a:rPr lang="uk-UA" sz="2200" u="none" strike="noStrike" noProof="0" dirty="0" err="1"/>
                        <a:t>краєзнавчо</a:t>
                      </a:r>
                      <a:r>
                        <a:rPr lang="uk-UA" sz="2200" u="none" strike="noStrike" noProof="0" dirty="0"/>
                        <a:t> </a:t>
                      </a:r>
                      <a:endParaRPr lang="uk-UA" sz="2200" dirty="0"/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uk-UA" sz="2200" u="none" strike="noStrike" noProof="0" dirty="0"/>
                        <a:t>туристичної роботи, фахівець з </a:t>
                      </a:r>
                      <a:r>
                        <a:rPr lang="uk-UA" sz="2200" u="none" strike="noStrike" noProof="0" dirty="0" err="1"/>
                        <a:t>готельно</a:t>
                      </a:r>
                      <a:r>
                        <a:rPr lang="uk-UA" sz="2200" u="none" strike="noStrike" noProof="0" dirty="0"/>
                        <a:t>-ресторанної справи, організатор екскурсійної</a:t>
                      </a:r>
                    </a:p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uk-UA" sz="2200" u="none" strike="noStrike" noProof="0" dirty="0"/>
                        <a:t>діяльності, </a:t>
                      </a:r>
                      <a:r>
                        <a:rPr lang="uk-UA" sz="2200" u="none" strike="noStrike" noProof="0" dirty="0" err="1"/>
                        <a:t>проєктно</a:t>
                      </a:r>
                      <a:r>
                        <a:rPr lang="uk-UA" sz="2200" u="none" strike="noStrike" noProof="0" dirty="0"/>
                        <a:t>-грантовий менеджмент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842886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uk-UA" sz="2200" b="1" u="none" strike="noStrike" noProof="0" dirty="0"/>
                        <a:t>Термін навчання </a:t>
                      </a:r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spcAft>
                          <a:spcPts val="0"/>
                        </a:spcAft>
                        <a:buNone/>
                      </a:pPr>
                      <a:r>
                        <a:rPr lang="uk-UA" sz="2200" b="0" i="0" u="none" strike="noStrike" noProof="0" dirty="0">
                          <a:latin typeface="Corbel"/>
                        </a:rPr>
                        <a:t>2 роки 10 місяців н</a:t>
                      </a:r>
                      <a:r>
                        <a:rPr lang="uk-UA" sz="2200" b="0" i="0" u="none" strike="noStrike" noProof="0" dirty="0"/>
                        <a:t>а основі базової загальної середньої освіти</a:t>
                      </a:r>
                      <a:endParaRPr lang="uk-UA" dirty="0"/>
                    </a:p>
                  </a:txBody>
                  <a:tcPr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585755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6372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DCA398B-8CB4-4C0C-89C6-A8AB6F78D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72915" cy="68580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8E647-AE71-4B3D-BF2F-AE5146614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51" y="796966"/>
            <a:ext cx="6011097" cy="2398955"/>
          </a:xfrm>
          <a:prstGeom prst="ellipse">
            <a:avLst/>
          </a:prstGeom>
          <a:solidFill>
            <a:srgbClr val="FFFFFF"/>
          </a:solidFill>
          <a:ln>
            <a:solidFill>
              <a:srgbClr val="404040"/>
            </a:solidFill>
          </a:ln>
        </p:spPr>
        <p:txBody>
          <a:bodyPr>
            <a:normAutofit fontScale="90000"/>
          </a:bodyPr>
          <a:lstStyle/>
          <a:p>
            <a:r>
              <a:rPr lang="uk-UA">
                <a:latin typeface="Corbel"/>
                <a:ea typeface="+mj-lt"/>
                <a:cs typeface="+mj-lt"/>
              </a:rPr>
              <a:t>Туризм – це незабутні мандри, емоції та майбутня професія, яка стане більш аніж робота.</a:t>
            </a:r>
            <a:endParaRPr lang="uk-UA">
              <a:latin typeface="Corbel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313126D-B6EA-473E-A315-45B5C0519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259" y="4158585"/>
            <a:ext cx="5484421" cy="222451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buFont typeface="Courier New" panose="020B0604020202020204" pitchFamily="34" charset="0"/>
              <a:buChar char="o"/>
            </a:pPr>
            <a:endParaRPr lang="uk-UA" sz="2100">
              <a:solidFill>
                <a:schemeClr val="tx1"/>
              </a:solidFill>
              <a:latin typeface="Times New Roman"/>
              <a:ea typeface="+mn-lt"/>
              <a:cs typeface="Times New Roman"/>
            </a:endParaRPr>
          </a:p>
          <a:p>
            <a:pPr>
              <a:buFont typeface="Courier New" panose="020B0604020202020204" pitchFamily="34" charset="0"/>
              <a:buChar char="o"/>
            </a:pPr>
            <a:endParaRPr lang="uk-UA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8345C6-0280-4226-BD83-7333BA6C3A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3032" y="640080"/>
            <a:ext cx="4818888" cy="5261170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9823778-D290-4538-B146-1F73C3755C9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843" y="806357"/>
            <a:ext cx="4511266" cy="492861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44F471-E61E-4C22-A766-ED56F2270B88}"/>
              </a:ext>
            </a:extLst>
          </p:cNvPr>
          <p:cNvSpPr txBox="1"/>
          <p:nvPr/>
        </p:nvSpPr>
        <p:spPr>
          <a:xfrm>
            <a:off x="354105" y="3749487"/>
            <a:ext cx="5309349" cy="193899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latin typeface="Corbel"/>
                <a:ea typeface="+mn-lt"/>
                <a:cs typeface="+mn-lt"/>
              </a:rPr>
              <a:t>В Україні потрібні </a:t>
            </a:r>
            <a:r>
              <a:rPr lang="uk-UA" sz="2400" dirty="0" err="1">
                <a:solidFill>
                  <a:schemeClr val="bg1"/>
                </a:solidFill>
                <a:latin typeface="Corbel"/>
                <a:ea typeface="+mn-lt"/>
                <a:cs typeface="+mn-lt"/>
              </a:rPr>
              <a:t>професійно</a:t>
            </a:r>
            <a:r>
              <a:rPr lang="uk-UA" sz="2400" dirty="0">
                <a:solidFill>
                  <a:schemeClr val="bg1"/>
                </a:solidFill>
                <a:latin typeface="Corbel"/>
                <a:ea typeface="+mn-lt"/>
                <a:cs typeface="+mn-lt"/>
              </a:rPr>
              <a:t> підготовлені кадри. А це означає, що людина, яка обрала туризм своєю професією завжди здатна працевлаштуватися.</a:t>
            </a:r>
            <a:endParaRPr lang="uk-UA" sz="2400" dirty="0">
              <a:solidFill>
                <a:schemeClr val="bg1"/>
              </a:solidFill>
            </a:endParaRPr>
          </a:p>
        </p:txBody>
      </p:sp>
      <p:pic>
        <p:nvPicPr>
          <p:cNvPr id="5" name="Рисунок 5">
            <a:extLst>
              <a:ext uri="{FF2B5EF4-FFF2-40B4-BE49-F238E27FC236}">
                <a16:creationId xmlns:a16="http://schemas.microsoft.com/office/drawing/2014/main" id="{56BCC1A8-F41C-4618-93A6-D69ADFD702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5577" y="1004047"/>
            <a:ext cx="4356847" cy="43904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495680-5C7D-423B-8DBE-346FF6EF6288}"/>
              </a:ext>
            </a:extLst>
          </p:cNvPr>
          <p:cNvSpPr txBox="1"/>
          <p:nvPr/>
        </p:nvSpPr>
        <p:spPr>
          <a:xfrm>
            <a:off x="6069108" y="5654489"/>
            <a:ext cx="6116169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uk-UA" sz="2400">
                <a:latin typeface="Corbel"/>
              </a:rPr>
              <a:t> Окрім того, робота в сфері туризму не тільки приносить гроші, але і дає моральне задоволення, нові знання.</a:t>
            </a:r>
            <a:endParaRPr lang="uk-UA" sz="2400"/>
          </a:p>
        </p:txBody>
      </p:sp>
    </p:spTree>
    <p:extLst>
      <p:ext uri="{BB962C8B-B14F-4D97-AF65-F5344CB8AC3E}">
        <p14:creationId xmlns:p14="http://schemas.microsoft.com/office/powerpoint/2010/main" val="2487074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3" descr="Зображення, що містить текст, небо, надворі&#10;&#10;Опис створено автоматично">
            <a:extLst>
              <a:ext uri="{FF2B5EF4-FFF2-40B4-BE49-F238E27FC236}">
                <a16:creationId xmlns:a16="http://schemas.microsoft.com/office/drawing/2014/main" id="{D9134E56-0BD3-1F24-D812-061B226026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668CC5-1F0B-828E-C96E-7B3405629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137" y="281133"/>
            <a:ext cx="10766521" cy="1289574"/>
          </a:xfrm>
        </p:spPr>
        <p:txBody>
          <a:bodyPr>
            <a:noAutofit/>
          </a:bodyPr>
          <a:lstStyle/>
          <a:p>
            <a:r>
              <a:rPr lang="uk-UA" sz="2200" dirty="0">
                <a:solidFill>
                  <a:schemeClr val="tx1"/>
                </a:solidFill>
                <a:latin typeface="Corbel"/>
                <a:ea typeface="+mj-lt"/>
                <a:cs typeface="+mj-lt"/>
              </a:rPr>
              <a:t>Фахівці, які здобули освіту за освітньо-професійною програмою «Туризм» здатні виконувати роботу за професією, назва якої відповідає Національному класифікатору України «Класифікатор професій» ДК 003:2010: </a:t>
            </a:r>
            <a:endParaRPr lang="uk-UA" sz="2200">
              <a:solidFill>
                <a:schemeClr val="tx1"/>
              </a:solidFill>
              <a:latin typeface="Corbe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72E216-4FF0-9FC4-9CAD-E254A6FCDCD7}"/>
              </a:ext>
            </a:extLst>
          </p:cNvPr>
          <p:cNvSpPr txBox="1"/>
          <p:nvPr/>
        </p:nvSpPr>
        <p:spPr>
          <a:xfrm>
            <a:off x="163607" y="1766047"/>
            <a:ext cx="5712757" cy="330859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3414 Фахівець з туристичного обслуговування </a:t>
            </a:r>
            <a:endParaRPr lang="uk-UA" sz="1900" b="1">
              <a:latin typeface="Corbel"/>
            </a:endParaRPr>
          </a:p>
          <a:p>
            <a:pPr marL="342900" indent="-34290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3414 Фахівець з готельного обслуговування </a:t>
            </a:r>
            <a:endParaRPr lang="uk-UA" sz="1900" b="1">
              <a:latin typeface="Corbel"/>
            </a:endParaRPr>
          </a:p>
          <a:p>
            <a:pPr marL="342900" indent="-34290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3414 Інструктор </a:t>
            </a:r>
            <a:r>
              <a:rPr lang="uk-UA" sz="1900" b="1" err="1">
                <a:latin typeface="Corbel"/>
                <a:ea typeface="+mn-lt"/>
                <a:cs typeface="+mn-lt"/>
              </a:rPr>
              <a:t>оздоровчо</a:t>
            </a:r>
            <a:r>
              <a:rPr lang="uk-UA" sz="1900" b="1" dirty="0">
                <a:latin typeface="Corbel"/>
                <a:ea typeface="+mn-lt"/>
                <a:cs typeface="+mn-lt"/>
              </a:rPr>
              <a:t>-спортивного туризму (за видами туризму)  </a:t>
            </a:r>
            <a:endParaRPr lang="uk-UA" sz="1900" b="1">
              <a:latin typeface="Corbel"/>
            </a:endParaRPr>
          </a:p>
          <a:p>
            <a:pPr marL="342900" indent="-34290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3414 Організатор подорожей (екскурсій)  </a:t>
            </a:r>
            <a:endParaRPr lang="uk-UA" sz="1900" b="1">
              <a:latin typeface="Corbel"/>
            </a:endParaRPr>
          </a:p>
          <a:p>
            <a:pPr marL="342900" indent="-34290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4414 Організатор туристичної і готельної діяльності </a:t>
            </a:r>
            <a:endParaRPr lang="uk-UA" sz="1900" b="1">
              <a:latin typeface="Corbel"/>
            </a:endParaRPr>
          </a:p>
          <a:p>
            <a:pPr marL="342900" indent="-34290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3414 Екскурсовод </a:t>
            </a:r>
            <a:endParaRPr lang="uk-UA" sz="1900" b="1">
              <a:latin typeface="Corbel"/>
            </a:endParaRPr>
          </a:p>
          <a:p>
            <a:pPr marL="342900" indent="-34290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3414 Фахівець з розвитку сільського туризму  </a:t>
            </a:r>
            <a:endParaRPr lang="uk-UA" sz="1900" b="1">
              <a:latin typeface="Corbel"/>
            </a:endParaRPr>
          </a:p>
          <a:p>
            <a:pPr marL="342900" indent="-34290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3414 Фахівець із спеціалізованого обслуговування</a:t>
            </a:r>
            <a:endParaRPr lang="uk-UA" sz="1900" b="1" dirty="0">
              <a:latin typeface="Corbe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3FCAA-5482-57C1-E72A-C3B9DEB0DE78}"/>
              </a:ext>
            </a:extLst>
          </p:cNvPr>
          <p:cNvSpPr txBox="1"/>
          <p:nvPr/>
        </p:nvSpPr>
        <p:spPr>
          <a:xfrm>
            <a:off x="6223188" y="1752039"/>
            <a:ext cx="5813611" cy="3308598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  <a:prstDash val="dash"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3114 Фахівець із конференц - сервісу </a:t>
            </a:r>
            <a:endParaRPr lang="uk-UA" sz="1900" b="1">
              <a:latin typeface="Corbel"/>
            </a:endParaRPr>
          </a:p>
          <a:p>
            <a:pPr marL="285750" indent="-28575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3414 Фахівець із туристичної безпеки  </a:t>
            </a:r>
            <a:endParaRPr lang="uk-UA" sz="1900" b="1">
              <a:latin typeface="Corbel"/>
            </a:endParaRPr>
          </a:p>
          <a:p>
            <a:pPr marL="285750" indent="-28575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4221 Агенти з туризму </a:t>
            </a:r>
            <a:endParaRPr lang="uk-UA" sz="1900" b="1">
              <a:latin typeface="Corbel"/>
            </a:endParaRPr>
          </a:p>
          <a:p>
            <a:pPr marL="285750" indent="-28575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2481.2 </a:t>
            </a:r>
            <a:r>
              <a:rPr lang="uk-UA" sz="1900" b="1" dirty="0" err="1">
                <a:latin typeface="Corbel"/>
                <a:ea typeface="+mn-lt"/>
                <a:cs typeface="+mn-lt"/>
              </a:rPr>
              <a:t>Екскурсознавець</a:t>
            </a:r>
            <a:r>
              <a:rPr lang="uk-UA" sz="1900" b="1" dirty="0">
                <a:latin typeface="Corbel"/>
                <a:ea typeface="+mn-lt"/>
                <a:cs typeface="+mn-lt"/>
              </a:rPr>
              <a:t> </a:t>
            </a:r>
            <a:endParaRPr lang="uk-UA" sz="1900" b="1">
              <a:latin typeface="Corbel"/>
            </a:endParaRPr>
          </a:p>
          <a:p>
            <a:pPr marL="285750" indent="-28575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2481.2 Фахівець із </a:t>
            </a:r>
            <a:r>
              <a:rPr lang="uk-UA" sz="1900" b="1" dirty="0" err="1">
                <a:latin typeface="Corbel"/>
                <a:ea typeface="+mn-lt"/>
                <a:cs typeface="+mn-lt"/>
              </a:rPr>
              <a:t>гостиності</a:t>
            </a:r>
            <a:r>
              <a:rPr lang="uk-UA" sz="1900" b="1" dirty="0">
                <a:latin typeface="Corbel"/>
                <a:ea typeface="+mn-lt"/>
                <a:cs typeface="+mn-lt"/>
              </a:rPr>
              <a:t> в місцях розміщення (готелі, туристичні комплекси) </a:t>
            </a:r>
          </a:p>
          <a:p>
            <a:pPr marL="285750" indent="-28575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2481.2 Фахівець із готельної справи </a:t>
            </a:r>
            <a:endParaRPr lang="uk-UA" sz="1900" b="1">
              <a:latin typeface="Corbel"/>
            </a:endParaRPr>
          </a:p>
          <a:p>
            <a:pPr marL="285750" indent="-28575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2481.2 Фахівець із </a:t>
            </a:r>
            <a:r>
              <a:rPr lang="uk-UA" sz="1900" b="1" dirty="0" err="1">
                <a:latin typeface="Corbel"/>
                <a:ea typeface="+mn-lt"/>
                <a:cs typeface="+mn-lt"/>
              </a:rPr>
              <a:t>рестораннної</a:t>
            </a:r>
            <a:r>
              <a:rPr lang="uk-UA" sz="1900" b="1" dirty="0">
                <a:latin typeface="Corbel"/>
                <a:ea typeface="+mn-lt"/>
                <a:cs typeface="+mn-lt"/>
              </a:rPr>
              <a:t> справи </a:t>
            </a:r>
            <a:endParaRPr lang="uk-UA" sz="1900" b="1">
              <a:latin typeface="Corbel"/>
            </a:endParaRPr>
          </a:p>
          <a:p>
            <a:pPr marL="285750" indent="-285750">
              <a:buFont typeface="Wingdings"/>
              <a:buChar char="q"/>
            </a:pPr>
            <a:r>
              <a:rPr lang="uk-UA" sz="1900" b="1" dirty="0">
                <a:latin typeface="Corbel"/>
                <a:ea typeface="+mn-lt"/>
                <a:cs typeface="+mn-lt"/>
              </a:rPr>
              <a:t>2447.2 Фахівець з управління проектами та програмами і сфері матеріально (нематеріального ) виробництва</a:t>
            </a:r>
            <a:endParaRPr lang="uk-UA" sz="1900" b="1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4102241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Зображення, що містить небо&#10;&#10;Опис створено автоматично">
            <a:extLst>
              <a:ext uri="{FF2B5EF4-FFF2-40B4-BE49-F238E27FC236}">
                <a16:creationId xmlns:a16="http://schemas.microsoft.com/office/drawing/2014/main" id="{741AC734-6391-4657-8969-61C95C08A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5A852C-6897-4002-9AB2-21784778D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4265" y="534531"/>
            <a:ext cx="7889502" cy="1459107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uk-UA" sz="3200" u="sng" dirty="0">
                <a:solidFill>
                  <a:schemeClr val="tx1"/>
                </a:solidFill>
                <a:latin typeface="Corbel"/>
                <a:ea typeface="+mj-lt"/>
                <a:cs typeface="+mj-lt"/>
              </a:rPr>
              <a:t>Специфіка професії</a:t>
            </a:r>
            <a:endParaRPr lang="uk-UA" sz="3200" dirty="0">
              <a:solidFill>
                <a:schemeClr val="tx1"/>
              </a:solidFill>
              <a:latin typeface="Corbel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A3A5CFC-A225-484D-906D-47F581053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9577" y="4711132"/>
            <a:ext cx="7561640" cy="14547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buNone/>
            </a:pPr>
            <a:r>
              <a:rPr lang="uk-UA" sz="2400" b="1" dirty="0">
                <a:latin typeface="Times New Roman"/>
                <a:ea typeface="+mn-lt"/>
                <a:cs typeface="+mn-lt"/>
              </a:rPr>
              <a:t>Про всі переваги та мінуси цієї професії. Потрібно по-справжньому горіти бажанням працювати в цій сфері, щоб жодні мінуси і труднощі  вас не лякали.</a:t>
            </a:r>
            <a:endParaRPr lang="uk-UA" b="1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uk-UA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3873077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Зображення, що містить повітряний, кілька&#10;&#10;Опис створено автоматично">
            <a:extLst>
              <a:ext uri="{FF2B5EF4-FFF2-40B4-BE49-F238E27FC236}">
                <a16:creationId xmlns:a16="http://schemas.microsoft.com/office/drawing/2014/main" id="{10598383-1CF7-4869-A001-035F05331A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1413" b="4000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6" name="Місце для тексту 5">
            <a:extLst>
              <a:ext uri="{FF2B5EF4-FFF2-40B4-BE49-F238E27FC236}">
                <a16:creationId xmlns:a16="http://schemas.microsoft.com/office/drawing/2014/main" id="{6C07F840-B4E7-4CF3-ACB1-F16F4146F2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2730" y="1517815"/>
            <a:ext cx="4270248" cy="704087"/>
          </a:xfrm>
        </p:spPr>
        <p:txBody>
          <a:bodyPr/>
          <a:lstStyle/>
          <a:p>
            <a:r>
              <a:rPr lang="uk-UA" sz="2800" b="1" u="sng">
                <a:latin typeface="Corbel"/>
              </a:rPr>
              <a:t>Плюси професії</a:t>
            </a:r>
            <a:r>
              <a:rPr lang="uk-UA" sz="2800" b="1">
                <a:latin typeface="Corbel"/>
              </a:rPr>
              <a:t>:</a:t>
            </a:r>
            <a:endParaRPr lang="uk-UA" b="1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490723-4A09-47EF-8429-A8C1439D2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291603"/>
            <a:ext cx="5166718" cy="3347570"/>
          </a:xfr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AutoNum type="arabicParenR"/>
            </a:pPr>
            <a:r>
              <a:rPr lang="uk-UA" sz="2000">
                <a:latin typeface="Times New Roman"/>
                <a:cs typeface="Times New Roman"/>
              </a:rPr>
              <a:t>Туристична галузь одна з найбільш вигідних і перспективних;</a:t>
            </a:r>
            <a:endParaRPr lang="uk-UA" sz="2000">
              <a:latin typeface="Corbel"/>
              <a:ea typeface="+mn-lt"/>
              <a:cs typeface="+mn-lt"/>
            </a:endParaRPr>
          </a:p>
          <a:p>
            <a:pPr marL="342900" indent="-342900">
              <a:buAutoNum type="arabicParenR"/>
            </a:pPr>
            <a:r>
              <a:rPr lang="uk-UA" sz="2000">
                <a:latin typeface="Times New Roman"/>
                <a:cs typeface="Times New Roman"/>
              </a:rPr>
              <a:t>Можливість побувати в багатьох країнах;</a:t>
            </a:r>
            <a:endParaRPr lang="en-US" sz="2000">
              <a:ea typeface="+mn-lt"/>
              <a:cs typeface="+mn-lt"/>
            </a:endParaRPr>
          </a:p>
          <a:p>
            <a:pPr marL="342900" indent="-342900">
              <a:buAutoNum type="arabicParenR"/>
            </a:pPr>
            <a:r>
              <a:rPr lang="uk-UA" sz="2000">
                <a:latin typeface="Times New Roman"/>
                <a:cs typeface="Times New Roman"/>
              </a:rPr>
              <a:t>Хороший заробіток. Хоча дохід і залежить від сезону;</a:t>
            </a:r>
            <a:endParaRPr lang="en-US" sz="2000">
              <a:ea typeface="+mn-lt"/>
              <a:cs typeface="+mn-lt"/>
            </a:endParaRPr>
          </a:p>
          <a:p>
            <a:pPr marL="342900" indent="-342900">
              <a:buAutoNum type="arabicParenR"/>
            </a:pPr>
            <a:r>
              <a:rPr lang="uk-UA" sz="2000">
                <a:latin typeface="Times New Roman"/>
                <a:cs typeface="Times New Roman"/>
              </a:rPr>
              <a:t>Азарт, зазвичай в цій галузі працюють справжні фанати, які не проміняють турбізнес ні на що інше.</a:t>
            </a:r>
            <a:endParaRPr lang="uk-UA" sz="2000">
              <a:ea typeface="+mn-lt"/>
              <a:cs typeface="+mn-lt"/>
            </a:endParaRPr>
          </a:p>
          <a:p>
            <a:pPr marL="0" indent="0">
              <a:buNone/>
            </a:pPr>
            <a:endParaRPr lang="uk-UA">
              <a:ea typeface="+mn-lt"/>
              <a:cs typeface="+mn-lt"/>
            </a:endParaRPr>
          </a:p>
        </p:txBody>
      </p:sp>
      <p:sp>
        <p:nvSpPr>
          <p:cNvPr id="7" name="Місце для вмісту 6">
            <a:extLst>
              <a:ext uri="{FF2B5EF4-FFF2-40B4-BE49-F238E27FC236}">
                <a16:creationId xmlns:a16="http://schemas.microsoft.com/office/drawing/2014/main" id="{B4DA3150-BAFE-4599-BB95-1FAC901D7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1788" y="2291602"/>
            <a:ext cx="5217343" cy="3347571"/>
          </a:xfrm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AutoNum type="arabicParenR"/>
            </a:pPr>
            <a:r>
              <a:rPr lang="uk-UA" sz="2000" dirty="0">
                <a:latin typeface="Times New Roman"/>
                <a:cs typeface="Times New Roman"/>
              </a:rPr>
              <a:t>Побувавши у величезній кількості країн, часто жодну з них не вдається подивитися уважно;</a:t>
            </a:r>
            <a:endParaRPr lang="en-US" sz="2000" dirty="0">
              <a:ea typeface="+mn-lt"/>
              <a:cs typeface="+mn-lt"/>
            </a:endParaRPr>
          </a:p>
          <a:p>
            <a:pPr marL="342900" indent="-342900">
              <a:buAutoNum type="arabicParenR"/>
            </a:pPr>
            <a:r>
              <a:rPr lang="uk-UA" sz="2000" dirty="0">
                <a:latin typeface="Times New Roman"/>
                <a:cs typeface="Times New Roman"/>
              </a:rPr>
              <a:t>Величезна відповідальність;</a:t>
            </a:r>
            <a:endParaRPr lang="en-US" sz="2000" dirty="0">
              <a:ea typeface="+mn-lt"/>
              <a:cs typeface="+mn-lt"/>
            </a:endParaRPr>
          </a:p>
          <a:p>
            <a:pPr marL="342900" indent="-342900">
              <a:buAutoNum type="arabicParenR"/>
            </a:pPr>
            <a:r>
              <a:rPr lang="uk-UA" sz="2000" dirty="0">
                <a:latin typeface="Times New Roman"/>
                <a:cs typeface="Times New Roman"/>
              </a:rPr>
              <a:t>Дуже </a:t>
            </a:r>
            <a:r>
              <a:rPr lang="uk-UA" sz="2000" dirty="0" smtClean="0">
                <a:latin typeface="Times New Roman"/>
                <a:cs typeface="Times New Roman"/>
              </a:rPr>
              <a:t>напружена робота</a:t>
            </a:r>
            <a:r>
              <a:rPr lang="uk-UA" sz="2000" dirty="0">
                <a:latin typeface="Times New Roman"/>
                <a:cs typeface="Times New Roman"/>
              </a:rPr>
              <a:t>, постійно потрібно бути в курсі справ відпочиваючих. </a:t>
            </a:r>
            <a:endParaRPr lang="uk-UA" sz="2000" dirty="0">
              <a:ea typeface="+mn-lt"/>
              <a:cs typeface="+mn-lt"/>
            </a:endParaRPr>
          </a:p>
        </p:txBody>
      </p:sp>
      <p:sp>
        <p:nvSpPr>
          <p:cNvPr id="9" name="Місце для тексту 8">
            <a:extLst>
              <a:ext uri="{FF2B5EF4-FFF2-40B4-BE49-F238E27FC236}">
                <a16:creationId xmlns:a16="http://schemas.microsoft.com/office/drawing/2014/main" id="{6222A1A3-FCCF-44F8-990A-B01A426C5A0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83992" y="1517815"/>
            <a:ext cx="4270248" cy="704087"/>
          </a:xfrm>
        </p:spPr>
        <p:txBody>
          <a:bodyPr/>
          <a:lstStyle/>
          <a:p>
            <a:r>
              <a:rPr lang="uk-UA" sz="2800" b="1" u="sng">
                <a:latin typeface="Corbel"/>
              </a:rPr>
              <a:t>Мінуси професії</a:t>
            </a:r>
            <a:r>
              <a:rPr lang="uk-UA" sz="2800" b="1">
                <a:latin typeface="Corbel"/>
              </a:rPr>
              <a:t>:</a:t>
            </a:r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76554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Зображення, що містить будівля, надворі, область&#10;&#10;Опис створено автоматично">
            <a:extLst>
              <a:ext uri="{FF2B5EF4-FFF2-40B4-BE49-F238E27FC236}">
                <a16:creationId xmlns:a16="http://schemas.microsoft.com/office/drawing/2014/main" id="{ABEE956D-BBAD-8166-9458-F660F07896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5000"/>
          </a:blip>
          <a:srcRect r="-2" b="-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BE3979-EC20-D996-28E5-A3997BF34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06912" y="4677761"/>
            <a:ext cx="3524593" cy="1344667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uk-UA" sz="2400">
                <a:latin typeface="Corbel"/>
              </a:rPr>
              <a:t>Заява</a:t>
            </a:r>
          </a:p>
          <a:p>
            <a:pPr algn="ctr"/>
            <a:r>
              <a:rPr lang="uk-UA" sz="2400">
                <a:latin typeface="Corbel"/>
              </a:rPr>
              <a:t>Співбесіда </a:t>
            </a:r>
          </a:p>
        </p:txBody>
      </p:sp>
      <p:sp>
        <p:nvSpPr>
          <p:cNvPr id="5" name="Місце для вмісту 4">
            <a:extLst>
              <a:ext uri="{FF2B5EF4-FFF2-40B4-BE49-F238E27FC236}">
                <a16:creationId xmlns:a16="http://schemas.microsoft.com/office/drawing/2014/main" id="{874E56EE-A22C-1B8F-77EF-7F1E1C9A4D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211751" y="4677760"/>
            <a:ext cx="3531975" cy="1344667"/>
          </a:xfr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uk-UA" sz="2400">
                <a:latin typeface="Corbel"/>
              </a:rPr>
              <a:t>Заява</a:t>
            </a:r>
            <a:endParaRPr lang="uk-UA" sz="2400">
              <a:latin typeface="Corbel" panose="020B0503020204020204" pitchFamily="34" charset="0"/>
            </a:endParaRPr>
          </a:p>
          <a:p>
            <a:pPr algn="ctr"/>
            <a:r>
              <a:rPr lang="uk-UA" sz="2400">
                <a:latin typeface="Corbel"/>
              </a:rPr>
              <a:t>Мотиваційний лист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1FEB1C-2C2B-0C5B-126A-DF3CE9DFA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522" y="607341"/>
            <a:ext cx="7729728" cy="1099073"/>
          </a:xfrm>
        </p:spPr>
        <p:txBody>
          <a:bodyPr/>
          <a:lstStyle/>
          <a:p>
            <a:r>
              <a:rPr lang="uk-UA" b="1">
                <a:latin typeface="Corbel"/>
              </a:rPr>
              <a:t>Умови вступу </a:t>
            </a:r>
            <a:r>
              <a:rPr lang="uk-UA" sz="3200" b="1">
                <a:latin typeface="Corbel"/>
              </a:rPr>
              <a:t>2022</a:t>
            </a:r>
            <a:endParaRPr lang="uk-UA" sz="3200" b="1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780373" y="2481555"/>
            <a:ext cx="2777674" cy="1071927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/>
              <a:t>БЮДЖЕТ</a:t>
            </a:r>
            <a:endParaRPr lang="uk-UA" b="1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468440" y="2481555"/>
            <a:ext cx="2777674" cy="1071927"/>
          </a:xfrm>
          <a:prstGeom prst="roundRect">
            <a:avLst/>
          </a:prstGeom>
          <a:solidFill>
            <a:schemeClr val="accent2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/>
              <a:t>КОНТРАКТ</a:t>
            </a:r>
            <a:endParaRPr lang="uk-UA" b="1"/>
          </a:p>
        </p:txBody>
      </p:sp>
      <p:sp>
        <p:nvSpPr>
          <p:cNvPr id="11" name="Стрелка вниз 10"/>
          <p:cNvSpPr/>
          <p:nvPr/>
        </p:nvSpPr>
        <p:spPr>
          <a:xfrm>
            <a:off x="2885430" y="3773214"/>
            <a:ext cx="567559" cy="788276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2" name="Стрелка вниз 11"/>
          <p:cNvSpPr/>
          <p:nvPr/>
        </p:nvSpPr>
        <p:spPr>
          <a:xfrm>
            <a:off x="8693958" y="3773214"/>
            <a:ext cx="567559" cy="799443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1503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33976D1-3430-450C-A978-87A9A6E8E71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D6AAC78-7D86-415A-ADC1-2B47480796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9680" y="1248156"/>
            <a:ext cx="9692640" cy="436168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A658D9-F185-44F1-BA33-D50320D1D0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2228" y="1060704"/>
            <a:ext cx="10067544" cy="4736592"/>
          </a:xfrm>
          <a:prstGeom prst="rect">
            <a:avLst/>
          </a:prstGeom>
          <a:noFill/>
          <a:ln w="317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AEFAD9-B8ED-A3B0-F40A-00BFEC161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467418"/>
            <a:ext cx="7729728" cy="1188720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uk-UA">
                <a:latin typeface="Corbel"/>
                <a:ea typeface="+mj-lt"/>
                <a:cs typeface="+mj-lt"/>
              </a:rPr>
              <a:t>Що таке мотиваційний лист і навіщо він потрібен?</a:t>
            </a:r>
            <a:endParaRPr lang="uk-UA">
              <a:latin typeface="Corbel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3FF8CA2-6A0F-A9CE-805C-4F794DE5C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5561" y="2190409"/>
            <a:ext cx="6717631" cy="287925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 panose="020B0604020202020204" pitchFamily="34" charset="0"/>
              <a:buChar char="v"/>
            </a:pPr>
            <a:r>
              <a:rPr lang="uk-UA" sz="2500" b="1" dirty="0">
                <a:solidFill>
                  <a:schemeClr val="tx1"/>
                </a:solidFill>
                <a:latin typeface="Corbel"/>
              </a:rPr>
              <a:t> Мотиваційний лист</a:t>
            </a:r>
            <a:r>
              <a:rPr lang="uk-UA" sz="2500" dirty="0">
                <a:solidFill>
                  <a:schemeClr val="tx1"/>
                </a:solidFill>
                <a:latin typeface="Corbel"/>
              </a:rPr>
              <a:t> – це документ, що складається і подається вступником до закладу фахової </a:t>
            </a:r>
            <a:r>
              <a:rPr lang="uk-UA" sz="2500" dirty="0" err="1">
                <a:solidFill>
                  <a:schemeClr val="tx1"/>
                </a:solidFill>
                <a:latin typeface="Corbel"/>
              </a:rPr>
              <a:t>передвищої</a:t>
            </a:r>
            <a:r>
              <a:rPr lang="uk-UA" sz="2500" dirty="0">
                <a:solidFill>
                  <a:schemeClr val="tx1"/>
                </a:solidFill>
                <a:latin typeface="Corbel"/>
              </a:rPr>
              <a:t> освіти, у якому пояснюються причини, через які вступник вважає себе найкращим кандидатом для вступу на відповідну навчальну програму.</a:t>
            </a:r>
            <a:endParaRPr lang="uk-UA">
              <a:solidFill>
                <a:schemeClr val="tx1"/>
              </a:solidFill>
            </a:endParaRPr>
          </a:p>
          <a:p>
            <a:endParaRPr lang="uk-UA">
              <a:solidFill>
                <a:srgbClr val="404040"/>
              </a:solidFill>
            </a:endParaRPr>
          </a:p>
        </p:txBody>
      </p:sp>
      <p:pic>
        <p:nvPicPr>
          <p:cNvPr id="4" name="Рисунок 4" descr="Зображення, що містить текст&#10;&#10;Опис створено автоматично">
            <a:extLst>
              <a:ext uri="{FF2B5EF4-FFF2-40B4-BE49-F238E27FC236}">
                <a16:creationId xmlns:a16="http://schemas.microsoft.com/office/drawing/2014/main" id="{5DE15C83-67FD-391B-0EE5-5908D24FA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588" y="3389598"/>
            <a:ext cx="2828583" cy="221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60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Зображення, що містить у приміщенні, особа, документ, робочий стіл&#10;&#10;Опис створено автоматично">
            <a:extLst>
              <a:ext uri="{FF2B5EF4-FFF2-40B4-BE49-F238E27FC236}">
                <a16:creationId xmlns:a16="http://schemas.microsoft.com/office/drawing/2014/main" id="{CC8EF8B2-8CDC-9BDC-BA0E-43C879BE08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62" r="29059"/>
          <a:stretch/>
        </p:blipFill>
        <p:spPr>
          <a:xfrm>
            <a:off x="642" y="10"/>
            <a:ext cx="6096000" cy="685799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10C528-0983-DAD0-0D60-BD033B047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2841505"/>
            <a:ext cx="4487298" cy="1174991"/>
          </a:xfrm>
          <a:solidFill>
            <a:schemeClr val="tx1">
              <a:alpha val="60000"/>
            </a:schemeClr>
          </a:solidFill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uk-UA" sz="22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/>
              </a:rPr>
              <a:t>Про що можна написати у мотиваційному листі?</a:t>
            </a:r>
            <a:endParaRPr lang="uk-UA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rbel" panose="020B0503020204020204" pitchFamily="34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9FB5B85B-957B-5161-EFC8-EF1E89E9E7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2715" y="1209645"/>
            <a:ext cx="5444027" cy="49198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1">
              <a:buFont typeface="Wingdings" panose="020B0604020202020204" pitchFamily="34" charset="0"/>
              <a:buChar char="Ø"/>
            </a:pPr>
            <a:r>
              <a:rPr lang="uk-UA" sz="2400" b="1" dirty="0">
                <a:latin typeface="Corbel"/>
                <a:ea typeface="+mn-lt"/>
                <a:cs typeface="+mn-lt"/>
              </a:rPr>
              <a:t> Досягнення у навчанні</a:t>
            </a:r>
            <a:endParaRPr lang="uk-UA" sz="2400" dirty="0">
              <a:latin typeface="Corbel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uk-UA" sz="2400" b="1" dirty="0">
                <a:latin typeface="Corbel"/>
                <a:ea typeface="+mn-lt"/>
                <a:cs typeface="+mn-lt"/>
              </a:rPr>
              <a:t> Причини обрання спеціальності</a:t>
            </a:r>
            <a:endParaRPr lang="uk-UA" sz="2400" dirty="0">
              <a:latin typeface="Corbel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uk-UA" sz="2400" b="1" dirty="0">
                <a:latin typeface="Corbel"/>
                <a:ea typeface="+mn-lt"/>
                <a:cs typeface="+mn-lt"/>
              </a:rPr>
              <a:t> Пройдені курси, отримані сертифікати</a:t>
            </a:r>
            <a:endParaRPr lang="uk-UA" sz="2400" dirty="0">
              <a:latin typeface="Corbel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uk-UA" sz="2400" b="1" dirty="0">
                <a:latin typeface="Corbel"/>
                <a:ea typeface="+mn-lt"/>
                <a:cs typeface="+mn-lt"/>
              </a:rPr>
              <a:t> Обізнаність із закладом освіти</a:t>
            </a:r>
            <a:endParaRPr lang="uk-UA" sz="2400" dirty="0">
              <a:latin typeface="Corbel"/>
            </a:endParaRPr>
          </a:p>
          <a:p>
            <a:pPr lvl="1">
              <a:buFont typeface="Wingdings" panose="020B0604020202020204" pitchFamily="34" charset="0"/>
              <a:buChar char="Ø"/>
            </a:pPr>
            <a:r>
              <a:rPr lang="uk-UA" sz="2400" b="1" dirty="0">
                <a:latin typeface="Corbel"/>
              </a:rPr>
              <a:t> Практичний досвід </a:t>
            </a:r>
          </a:p>
          <a:p>
            <a:pPr lvl="1"/>
            <a:endParaRPr lang="uk-UA" b="1" dirty="0">
              <a:latin typeface="Corbel"/>
            </a:endParaRPr>
          </a:p>
        </p:txBody>
      </p:sp>
    </p:spTree>
    <p:extLst>
      <p:ext uri="{BB962C8B-B14F-4D97-AF65-F5344CB8AC3E}">
        <p14:creationId xmlns:p14="http://schemas.microsoft.com/office/powerpoint/2010/main" val="174963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TF00001246</Template>
  <TotalTime>40</TotalTime>
  <Words>592</Words>
  <Application>Microsoft Office PowerPoint</Application>
  <PresentationFormat>Широкоэкранный</PresentationFormat>
  <Paragraphs>144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9" baseType="lpstr">
      <vt:lpstr>Arial</vt:lpstr>
      <vt:lpstr>Calibri</vt:lpstr>
      <vt:lpstr>Corbel</vt:lpstr>
      <vt:lpstr>Courier New</vt:lpstr>
      <vt:lpstr>Gill Sans MT</vt:lpstr>
      <vt:lpstr>Roboto</vt:lpstr>
      <vt:lpstr>Tahoma</vt:lpstr>
      <vt:lpstr>Times New Roman</vt:lpstr>
      <vt:lpstr>Wingdings</vt:lpstr>
      <vt:lpstr>Parcel</vt:lpstr>
      <vt:lpstr>Спеціальність     242  Туризм</vt:lpstr>
      <vt:lpstr>Туризм – популярна спеціальність на сьогоднішній день. </vt:lpstr>
      <vt:lpstr>Туризм – це незабутні мандри, емоції та майбутня професія, яка стане більш аніж робота.</vt:lpstr>
      <vt:lpstr>Фахівці, які здобули освіту за освітньо-професійною програмою «Туризм» здатні виконувати роботу за професією, назва якої відповідає Національному класифікатору України «Класифікатор професій» ДК 003:2010: </vt:lpstr>
      <vt:lpstr>Специфіка професії</vt:lpstr>
      <vt:lpstr>Презентация PowerPoint</vt:lpstr>
      <vt:lpstr>Умови вступу 2022</vt:lpstr>
      <vt:lpstr>Що таке мотиваційний лист і навіщо він потрібен?</vt:lpstr>
      <vt:lpstr>Про що можна написати у мотиваційному листі?</vt:lpstr>
      <vt:lpstr>Структура та вимоги до мотиваційного листа</vt:lpstr>
      <vt:lpstr>Строки подачі заяв, проведення вступних випробувань, зарахування:</vt:lpstr>
      <vt:lpstr>Пepeлік дoкумeнтiв для вcтупу дo Iвaнo-Фpaнкiвcькoгo фaxoвoгo кoлeджу</vt:lpstr>
      <vt:lpstr>Що ж стосується кар'єрних висот, то для здібного професіонала вони необмежені</vt:lpstr>
      <vt:lpstr>Сьогодні нашій державі потрібні висококваліфіковані молоді фахівці з туризму, які були б здатні підвищити рівень туристичних послуг,   підтримувати у світі позитивний образ України як країни великих культурних і природних багатств.   Спеціаліст із туризму – це перспективна та цікава професія, яка дозволяє постійно розвиватися, вивчати світ і допомагати пізнавати його іншим людям.</vt:lpstr>
      <vt:lpstr>Життя студентів спеціальності "Туризм"</vt:lpstr>
      <vt:lpstr>Презентация PowerPoint</vt:lpstr>
      <vt:lpstr>Презентация PowerPoint</vt:lpstr>
      <vt:lpstr>Презентация PowerPoint</vt:lpstr>
      <vt:lpstr>Щиро чекаємо вас у нашій студентській родині вже як студентів!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/>
  <cp:lastModifiedBy>Acer</cp:lastModifiedBy>
  <cp:revision>265</cp:revision>
  <dcterms:created xsi:type="dcterms:W3CDTF">2021-05-23T12:57:18Z</dcterms:created>
  <dcterms:modified xsi:type="dcterms:W3CDTF">2022-06-09T19:50:03Z</dcterms:modified>
</cp:coreProperties>
</file>