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14" autoAdjust="0"/>
  </p:normalViewPr>
  <p:slideViewPr>
    <p:cSldViewPr>
      <p:cViewPr varScale="1">
        <p:scale>
          <a:sx n="58" d="100"/>
          <a:sy n="58" d="100"/>
        </p:scale>
        <p:origin x="72" y="4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55AA2-C9BA-42BB-BA12-2B335840B63C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E1156-D205-4BBE-821C-A70BC90E95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62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E1156-D205-4BBE-821C-A70BC90E9572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83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8333-2091-4D32-93A4-444E230BDC70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97C-D3D2-4A0D-8538-3CF40221B58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8333-2091-4D32-93A4-444E230BDC70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97C-D3D2-4A0D-8538-3CF40221B5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8333-2091-4D32-93A4-444E230BDC70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97C-D3D2-4A0D-8538-3CF40221B5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8333-2091-4D32-93A4-444E230BDC70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97C-D3D2-4A0D-8538-3CF40221B58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8333-2091-4D32-93A4-444E230BDC70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97C-D3D2-4A0D-8538-3CF40221B5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8333-2091-4D32-93A4-444E230BDC70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97C-D3D2-4A0D-8538-3CF40221B58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8333-2091-4D32-93A4-444E230BDC70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97C-D3D2-4A0D-8538-3CF40221B58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8333-2091-4D32-93A4-444E230BDC70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97C-D3D2-4A0D-8538-3CF40221B5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8333-2091-4D32-93A4-444E230BDC70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97C-D3D2-4A0D-8538-3CF40221B5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8333-2091-4D32-93A4-444E230BDC70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97C-D3D2-4A0D-8538-3CF40221B5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8333-2091-4D32-93A4-444E230BDC70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97C-D3D2-4A0D-8538-3CF40221B58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D28333-2091-4D32-93A4-444E230BDC70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2AC97C-D3D2-4A0D-8538-3CF40221B58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3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8132" y="86865"/>
            <a:ext cx="7848872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2400" dirty="0" smtClean="0">
                <a:solidFill>
                  <a:srgbClr val="FF0000"/>
                </a:solidFill>
              </a:rPr>
              <a:t>Відокремлений структурний підрозділ Івано-Франківський фаховий коледж</a:t>
            </a:r>
            <a:r>
              <a:rPr lang="uk-UA" sz="2400" dirty="0">
                <a:solidFill>
                  <a:srgbClr val="FF0000"/>
                </a:solidFill>
              </a:rPr>
              <a:t/>
            </a:r>
            <a:br>
              <a:rPr lang="uk-UA" sz="2400" dirty="0">
                <a:solidFill>
                  <a:srgbClr val="FF0000"/>
                </a:solidFill>
              </a:rPr>
            </a:br>
            <a:r>
              <a:rPr lang="uk-UA" sz="2400" dirty="0" smtClean="0">
                <a:solidFill>
                  <a:srgbClr val="FF0000"/>
                </a:solidFill>
              </a:rPr>
              <a:t>Прикарпатського національного університету </a:t>
            </a:r>
            <a:r>
              <a:rPr lang="uk-UA" sz="2400" dirty="0">
                <a:solidFill>
                  <a:srgbClr val="FF0000"/>
                </a:solidFill>
              </a:rPr>
              <a:t>ім. Василя Стефаника»</a:t>
            </a:r>
            <a:r>
              <a:rPr lang="uk-UA" sz="2800" dirty="0">
                <a:solidFill>
                  <a:srgbClr val="FF0000"/>
                </a:solidFill>
              </a:rPr>
              <a:t/>
            </a:r>
            <a:br>
              <a:rPr lang="uk-UA" sz="2800" dirty="0">
                <a:solidFill>
                  <a:srgbClr val="FF0000"/>
                </a:solidFill>
              </a:rPr>
            </a:b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44824"/>
            <a:ext cx="8762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Спеціальність «Дошкільна освіта»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8"/>
          <a:stretch/>
        </p:blipFill>
        <p:spPr>
          <a:xfrm>
            <a:off x="849939" y="2552711"/>
            <a:ext cx="7425259" cy="2468216"/>
          </a:xfrm>
          <a:prstGeom prst="rect">
            <a:avLst/>
          </a:prstGeom>
        </p:spPr>
      </p:pic>
      <p:pic>
        <p:nvPicPr>
          <p:cNvPr id="5" name="Рисунок 7" descr="logo_koled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6" y="5111770"/>
            <a:ext cx="1668413" cy="150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66" y="5020927"/>
            <a:ext cx="1656184" cy="160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000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60648"/>
            <a:ext cx="5544616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Міжнародна діяльність</a:t>
            </a:r>
          </a:p>
        </p:txBody>
      </p:sp>
      <p:grpSp>
        <p:nvGrpSpPr>
          <p:cNvPr id="3" name="Пятиугольник 6"/>
          <p:cNvGrpSpPr>
            <a:grpSpLocks/>
          </p:cNvGrpSpPr>
          <p:nvPr/>
        </p:nvGrpSpPr>
        <p:grpSpPr bwMode="auto">
          <a:xfrm>
            <a:off x="497529" y="1008538"/>
            <a:ext cx="3476681" cy="653699"/>
            <a:chOff x="0" y="0"/>
            <a:chExt cx="2876" cy="665"/>
          </a:xfrm>
        </p:grpSpPr>
        <p:pic>
          <p:nvPicPr>
            <p:cNvPr id="4" name="Пятиугольник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76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0" y="95"/>
              <a:ext cx="2699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uk-UA" altLang="en-US" sz="1400" dirty="0">
                  <a:latin typeface="Times New Roman" pitchFamily="18" charset="0"/>
                </a:rPr>
                <a:t>Семінари та тренінги американської програми «</a:t>
              </a:r>
              <a:r>
                <a:rPr lang="en-US" altLang="en-US" sz="1400" dirty="0">
                  <a:latin typeface="Times New Roman" pitchFamily="18" charset="0"/>
                </a:rPr>
                <a:t>Character International</a:t>
              </a:r>
              <a:r>
                <a:rPr lang="uk-UA" altLang="en-US" sz="1400" dirty="0">
                  <a:latin typeface="Times New Roman" pitchFamily="18" charset="0"/>
                </a:rPr>
                <a:t>,</a:t>
              </a:r>
              <a:r>
                <a:rPr lang="en-US" altLang="en-US" sz="1400" dirty="0" err="1">
                  <a:latin typeface="Times New Roman" pitchFamily="18" charset="0"/>
                </a:rPr>
                <a:t>Inc</a:t>
              </a:r>
              <a:r>
                <a:rPr lang="uk-UA" altLang="en-US" sz="1400" dirty="0">
                  <a:latin typeface="Times New Roman" pitchFamily="18" charset="0"/>
                </a:rPr>
                <a:t>.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1" t="25269"/>
          <a:stretch/>
        </p:blipFill>
        <p:spPr>
          <a:xfrm>
            <a:off x="9421" y="1750707"/>
            <a:ext cx="3282766" cy="2021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Пятиугольник 6"/>
          <p:cNvGrpSpPr>
            <a:grpSpLocks/>
          </p:cNvGrpSpPr>
          <p:nvPr/>
        </p:nvGrpSpPr>
        <p:grpSpPr bwMode="auto">
          <a:xfrm>
            <a:off x="5219917" y="1101924"/>
            <a:ext cx="3386660" cy="564586"/>
            <a:chOff x="0" y="0"/>
            <a:chExt cx="2876" cy="665"/>
          </a:xfrm>
        </p:grpSpPr>
        <p:pic>
          <p:nvPicPr>
            <p:cNvPr id="8" name="Пятиугольник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76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3" y="95"/>
              <a:ext cx="2678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Times New Roman" pitchFamily="18" charset="0"/>
                  <a:cs typeface="Times New Roman" pitchFamily="18" charset="0"/>
                </a:rPr>
                <a:t>Challenges</a:t>
              </a:r>
              <a:r>
                <a:rPr lang="ru-RU" altLang="en-US" sz="14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altLang="en-US" sz="1400" dirty="0" err="1">
                  <a:latin typeface="Times New Roman" pitchFamily="18" charset="0"/>
                  <a:cs typeface="Times New Roman" pitchFamily="18" charset="0"/>
                </a:rPr>
                <a:t>подарунки</a:t>
              </a:r>
              <a:r>
                <a:rPr lang="ru-RU" altLang="en-US" sz="1400" dirty="0">
                  <a:latin typeface="Times New Roman" pitchFamily="18" charset="0"/>
                  <a:cs typeface="Times New Roman" pitchFamily="18" charset="0"/>
                </a:rPr>
                <a:t> для </a:t>
              </a:r>
              <a:r>
                <a:rPr lang="ru-RU" altLang="en-US" sz="1400" dirty="0" err="1">
                  <a:latin typeface="Times New Roman" pitchFamily="18" charset="0"/>
                  <a:cs typeface="Times New Roman" pitchFamily="18" charset="0"/>
                </a:rPr>
                <a:t>грецько</a:t>
              </a:r>
              <a:r>
                <a:rPr lang="uk-UA" altLang="en-US" sz="1400" dirty="0">
                  <a:latin typeface="Times New Roman" pitchFamily="18" charset="0"/>
                  <a:cs typeface="Times New Roman" pitchFamily="18" charset="0"/>
                </a:rPr>
                <a:t>ї школи діаспори</a:t>
              </a:r>
              <a:r>
                <a:rPr lang="en-US" altLang="en-US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uk-UA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7" b="13091"/>
          <a:stretch/>
        </p:blipFill>
        <p:spPr>
          <a:xfrm>
            <a:off x="5271230" y="1750707"/>
            <a:ext cx="3744416" cy="1952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5" r="3365"/>
          <a:stretch/>
        </p:blipFill>
        <p:spPr>
          <a:xfrm>
            <a:off x="2987824" y="1844824"/>
            <a:ext cx="2426240" cy="2021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15041"/>
            <a:ext cx="6675894" cy="2592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Пятиугольник 6"/>
          <p:cNvGrpSpPr>
            <a:grpSpLocks/>
          </p:cNvGrpSpPr>
          <p:nvPr/>
        </p:nvGrpSpPr>
        <p:grpSpPr bwMode="auto">
          <a:xfrm>
            <a:off x="-82368" y="3709154"/>
            <a:ext cx="4448884" cy="657979"/>
            <a:chOff x="-161" y="-573"/>
            <a:chExt cx="2937" cy="665"/>
          </a:xfrm>
        </p:grpSpPr>
        <p:pic>
          <p:nvPicPr>
            <p:cNvPr id="14" name="Пятиугольник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" y="-573"/>
              <a:ext cx="2876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-161" y="-537"/>
              <a:ext cx="2678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uk-UA" altLang="en-US" sz="1400" dirty="0">
                  <a:latin typeface="Times New Roman" pitchFamily="18" charset="0"/>
                </a:rPr>
                <a:t>Проект «Розправлені крила» за підтримки </a:t>
              </a:r>
            </a:p>
            <a:p>
              <a:pPr algn="ctr" eaLnBrk="1" hangingPunct="1"/>
              <a:r>
                <a:rPr lang="uk-UA" altLang="en-US" sz="1400" dirty="0">
                  <a:latin typeface="Times New Roman" pitchFamily="18" charset="0"/>
                </a:rPr>
                <a:t>Відділу преси,освіти та культури Посольства США</a:t>
              </a: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165" y="-77289"/>
            <a:ext cx="1260385" cy="121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7" descr="logo_koled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9" y="5013176"/>
            <a:ext cx="167081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02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6" y="144792"/>
            <a:ext cx="8740074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Методичне забезпечення освітнього процесу: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14499"/>
            <a:ext cx="1552700" cy="150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Горизонтальный свиток 14"/>
          <p:cNvSpPr>
            <a:spLocks noChangeArrowheads="1"/>
          </p:cNvSpPr>
          <p:nvPr/>
        </p:nvSpPr>
        <p:spPr bwMode="auto">
          <a:xfrm>
            <a:off x="-108520" y="544903"/>
            <a:ext cx="4536504" cy="939882"/>
          </a:xfrm>
          <a:prstGeom prst="horizontalScroll">
            <a:avLst>
              <a:gd name="adj" fmla="val 12500"/>
            </a:avLst>
          </a:prstGeom>
          <a:solidFill>
            <a:srgbClr val="BDD7EE"/>
          </a:solidFill>
          <a:ln w="12700">
            <a:solidFill>
              <a:srgbClr val="41719C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altLang="en-US" sz="2000" b="0" dirty="0" err="1">
                <a:latin typeface="Times New Roman" pitchFamily="18" charset="0"/>
                <a:cs typeface="Times New Roman" pitchFamily="18" charset="0"/>
              </a:rPr>
              <a:t>Стендова</a:t>
            </a:r>
            <a:r>
              <a:rPr lang="ru-RU" alt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000" b="0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altLang="en-US" sz="2000" b="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en-US" sz="2000" b="0" dirty="0" err="1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alt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000" b="0" dirty="0" err="1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altLang="en-US" sz="2000" dirty="0" err="1">
                <a:latin typeface="Times New Roman" pitchFamily="18" charset="0"/>
                <a:cs typeface="Times New Roman" pitchFamily="18" charset="0"/>
              </a:rPr>
              <a:t>Народознавство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 в ДНЗ»</a:t>
            </a:r>
            <a:endParaRPr lang="ru-RU" alt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5"/>
            <a:ext cx="3240360" cy="2430270"/>
          </a:xfrm>
          <a:prstGeom prst="rect">
            <a:avLst/>
          </a:prstGeom>
        </p:spPr>
      </p:pic>
      <p:sp>
        <p:nvSpPr>
          <p:cNvPr id="6" name="Горизонтальный свиток 14"/>
          <p:cNvSpPr>
            <a:spLocks noChangeArrowheads="1"/>
          </p:cNvSpPr>
          <p:nvPr/>
        </p:nvSpPr>
        <p:spPr bwMode="auto">
          <a:xfrm>
            <a:off x="4480482" y="591329"/>
            <a:ext cx="4556014" cy="772815"/>
          </a:xfrm>
          <a:prstGeom prst="horizontalScroll">
            <a:avLst>
              <a:gd name="adj" fmla="val 12500"/>
            </a:avLst>
          </a:prstGeom>
          <a:solidFill>
            <a:srgbClr val="BDD7EE"/>
          </a:solidFill>
          <a:ln w="12700">
            <a:solidFill>
              <a:srgbClr val="41719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en-US" sz="2000" dirty="0" err="1"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000" dirty="0" err="1">
                <a:latin typeface="Times New Roman" pitchFamily="18" charset="0"/>
                <a:cs typeface="Times New Roman" pitchFamily="18" charset="0"/>
              </a:rPr>
              <a:t>постери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altLang="en-US" sz="2000" dirty="0" err="1">
                <a:latin typeface="Times New Roman" pitchFamily="18" charset="0"/>
                <a:cs typeface="Times New Roman" pitchFamily="18" charset="0"/>
              </a:rPr>
              <a:t>раннього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000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000" dirty="0" err="1">
                <a:latin typeface="Times New Roman" pitchFamily="18" charset="0"/>
                <a:cs typeface="Times New Roman" pitchFamily="18" charset="0"/>
              </a:rPr>
              <a:t>англійської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0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82427"/>
            <a:ext cx="2880320" cy="2880320"/>
          </a:xfrm>
          <a:prstGeom prst="rect">
            <a:avLst/>
          </a:prstGeom>
        </p:spPr>
      </p:pic>
      <p:sp>
        <p:nvSpPr>
          <p:cNvPr id="8" name="Горизонтальный свиток 14"/>
          <p:cNvSpPr>
            <a:spLocks noChangeArrowheads="1"/>
          </p:cNvSpPr>
          <p:nvPr/>
        </p:nvSpPr>
        <p:spPr bwMode="auto">
          <a:xfrm>
            <a:off x="2051720" y="3766703"/>
            <a:ext cx="4507628" cy="792087"/>
          </a:xfrm>
          <a:prstGeom prst="horizontalScroll">
            <a:avLst>
              <a:gd name="adj" fmla="val 12500"/>
            </a:avLst>
          </a:prstGeom>
          <a:solidFill>
            <a:srgbClr val="BDD7EE"/>
          </a:solidFill>
          <a:ln w="12700">
            <a:solidFill>
              <a:srgbClr val="41719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altLang="en-US" sz="2000" dirty="0">
                <a:latin typeface="Times New Roman" pitchFamily="18" charset="0"/>
                <a:cs typeface="Times New Roman" pitchFamily="18" charset="0"/>
              </a:rPr>
              <a:t>Буклети з фахових методик </a:t>
            </a:r>
            <a:endParaRPr lang="ru-RU" alt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1" b="1"/>
          <a:stretch/>
        </p:blipFill>
        <p:spPr>
          <a:xfrm>
            <a:off x="152406" y="4539187"/>
            <a:ext cx="4275578" cy="22172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0" b="10356"/>
          <a:stretch/>
        </p:blipFill>
        <p:spPr>
          <a:xfrm>
            <a:off x="4787485" y="4509119"/>
            <a:ext cx="3384915" cy="22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4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170" y="188640"/>
            <a:ext cx="5536644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Наукова робота студентів</a:t>
            </a:r>
          </a:p>
          <a:p>
            <a:pPr algn="ctr"/>
            <a: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спеціальності «Дошкільна освіта»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3127" b="36373"/>
          <a:stretch/>
        </p:blipFill>
        <p:spPr>
          <a:xfrm>
            <a:off x="107504" y="1268760"/>
            <a:ext cx="5175850" cy="2424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82407"/>
            <a:ext cx="3474452" cy="2535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32" y="3875879"/>
            <a:ext cx="3856996" cy="28927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41930" y="5848984"/>
            <a:ext cx="2602070" cy="9687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/>
              <a:t>Студентська міні-конференція </a:t>
            </a:r>
          </a:p>
          <a:p>
            <a:pPr algn="ctr"/>
            <a:r>
              <a:rPr lang="uk-UA" sz="1600" b="1" dirty="0"/>
              <a:t>« Крочки інклюзивними просторами»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16" y="3212975"/>
            <a:ext cx="3327815" cy="10694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Звітна  студентська наукова конференція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57" y="1142747"/>
            <a:ext cx="3528393" cy="34281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14360" y="3501008"/>
            <a:ext cx="3604764" cy="12348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Перевернута лекція:Прес-конференція «Педагогічний міст. Світові </a:t>
            </a:r>
            <a:r>
              <a:rPr lang="uk-UA" dirty="0" err="1"/>
              <a:t>лайфхаки</a:t>
            </a:r>
            <a:r>
              <a:rPr lang="uk-UA" dirty="0"/>
              <a:t> розвивального середовища ЗДО»</a:t>
            </a:r>
          </a:p>
        </p:txBody>
      </p:sp>
    </p:spTree>
    <p:extLst>
      <p:ext uri="{BB962C8B-B14F-4D97-AF65-F5344CB8AC3E}">
        <p14:creationId xmlns:p14="http://schemas.microsoft.com/office/powerpoint/2010/main" val="370753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16632"/>
            <a:ext cx="5112568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Кольорове студентське життя!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03" y="1698902"/>
            <a:ext cx="4680520" cy="4680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2080" y="1220522"/>
            <a:ext cx="356602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ПОДОРОЖІ:</a:t>
            </a:r>
          </a:p>
          <a:p>
            <a:pPr algn="ctr"/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Львів,Київ,Одеса,Чернівці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32" y="1220522"/>
            <a:ext cx="4440726" cy="4789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638" y="6010090"/>
            <a:ext cx="4229699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Долучення</a:t>
            </a:r>
            <a:r>
              <a:rPr lang="uk-UA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uk-UA" sz="1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різноманітних акцій</a:t>
            </a:r>
            <a:r>
              <a:rPr lang="uk-UA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підтримки дітей з аутизмом, підтримка дітей – носіїв </a:t>
            </a:r>
            <a:r>
              <a:rPr lang="uk-UA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кохлеарних</a:t>
            </a:r>
            <a:r>
              <a:rPr lang="uk-UA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імплантів</a:t>
            </a:r>
            <a:endParaRPr lang="uk-UA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3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4985" y="2780928"/>
            <a:ext cx="675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5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7" descr="logo_kole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668413" cy="150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5496"/>
            <a:ext cx="1656184" cy="160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63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968" y="220580"/>
            <a:ext cx="5635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Бути вихователем </a:t>
            </a: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високе покликання 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шана періоду дитинства!</a:t>
            </a:r>
          </a:p>
        </p:txBody>
      </p:sp>
      <p:pic>
        <p:nvPicPr>
          <p:cNvPr id="4" name="Рисунок 7" descr="logo_kole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179"/>
            <a:ext cx="1674464" cy="15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02" y="148179"/>
            <a:ext cx="1656184" cy="160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7" descr="3083-tsikavi-fakti-pro-ditej-ta-batki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36049"/>
            <a:ext cx="3581400" cy="2387600"/>
          </a:xfrm>
          <a:prstGeom prst="rect">
            <a:avLst/>
          </a:prstGeom>
        </p:spPr>
      </p:pic>
      <p:pic>
        <p:nvPicPr>
          <p:cNvPr id="7" name="Содержимое 4" descr="10980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95736" y="1731915"/>
            <a:ext cx="35814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5" descr="592ed7616f77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809647" y="1885064"/>
            <a:ext cx="3214710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13" descr="1360515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392711" y="3530013"/>
            <a:ext cx="6275633" cy="332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739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69383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Спеціальність </a:t>
            </a:r>
          </a:p>
          <a:p>
            <a:pPr algn="ctr"/>
            <a:r>
              <a:rPr lang="uk-UA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«Дошкільна </a:t>
            </a:r>
            <a:r>
              <a:rPr lang="uk-UA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освіта»-це</a:t>
            </a:r>
            <a:r>
              <a:rPr lang="uk-UA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pic>
        <p:nvPicPr>
          <p:cNvPr id="7" name="Рисунок 23" descr="Картинки по запросу хлопчик і дівчинк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72646"/>
            <a:ext cx="3641081" cy="244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-конечная звезда 8"/>
          <p:cNvSpPr/>
          <p:nvPr/>
        </p:nvSpPr>
        <p:spPr bwMode="auto">
          <a:xfrm>
            <a:off x="1043608" y="3691595"/>
            <a:ext cx="2808312" cy="1825637"/>
          </a:xfrm>
          <a:prstGeom prst="star8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Методичне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забезпечення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освітнього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процесу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</p:txBody>
      </p:sp>
      <p:sp>
        <p:nvSpPr>
          <p:cNvPr id="10" name="8-конечная звезда 9"/>
          <p:cNvSpPr/>
          <p:nvPr/>
        </p:nvSpPr>
        <p:spPr bwMode="auto">
          <a:xfrm>
            <a:off x="683568" y="1532985"/>
            <a:ext cx="2736304" cy="1873949"/>
          </a:xfrm>
          <a:prstGeom prst="star8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Інноваційні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підходи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навчання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8-конечная звезда 10"/>
          <p:cNvSpPr/>
          <p:nvPr/>
        </p:nvSpPr>
        <p:spPr bwMode="auto">
          <a:xfrm>
            <a:off x="5940152" y="1615299"/>
            <a:ext cx="2835667" cy="2088232"/>
          </a:xfrm>
          <a:prstGeom prst="star8">
            <a:avLst/>
          </a:prstGeom>
          <a:solidFill>
            <a:srgbClr val="FFCC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Практичний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досвід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у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роботі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з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дітьми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8-конечная звезда 12"/>
          <p:cNvSpPr/>
          <p:nvPr/>
        </p:nvSpPr>
        <p:spPr bwMode="auto">
          <a:xfrm>
            <a:off x="5004048" y="3789040"/>
            <a:ext cx="2770221" cy="1992723"/>
          </a:xfrm>
          <a:prstGeom prst="star8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Наукова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діяльність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9" name="Рисунок 7" descr="logo_koled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9" y="155904"/>
            <a:ext cx="1270547" cy="114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840"/>
            <a:ext cx="1440160" cy="139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49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24744"/>
            <a:ext cx="65527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Спеціальність «Дошкільна освіта»</a:t>
            </a:r>
          </a:p>
          <a:p>
            <a:pPr algn="ctr"/>
            <a:r>
              <a:rPr lang="uk-UA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включає такі спеціалізації:</a:t>
            </a:r>
          </a:p>
          <a:p>
            <a:pPr algn="ctr"/>
            <a:r>
              <a:rPr lang="uk-UA" sz="44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-Логопедія</a:t>
            </a:r>
            <a:endParaRPr lang="uk-UA" sz="4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4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-Англійська</a:t>
            </a:r>
            <a:r>
              <a:rPr lang="uk-UA" sz="4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мова</a:t>
            </a:r>
          </a:p>
        </p:txBody>
      </p:sp>
      <p:pic>
        <p:nvPicPr>
          <p:cNvPr id="3" name="Рисунок 7" descr="logo_koled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9" y="155904"/>
            <a:ext cx="1270547" cy="114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840"/>
            <a:ext cx="1440160" cy="139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74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85720" y="3429000"/>
            <a:ext cx="3997354" cy="531825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Спеціалізація: 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ЛОГОПЕДІЯ</a:t>
            </a:r>
            <a:endParaRPr lang="uk-UA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/>
              <a:t>вихователь в логопедичній групі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57752" y="3286124"/>
            <a:ext cx="4041775" cy="639762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Спеціалізація: </a:t>
            </a:r>
            <a:endParaRPr lang="uk-UA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АНГЛІЙСЬКА МОВА</a:t>
            </a:r>
            <a:endParaRPr lang="uk-UA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/>
              <a:t>вчитель англійської мови дітей дошкільного віку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692696"/>
            <a:ext cx="4357686" cy="11387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Кваліфікація: 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ВИХОВАТЕЛЬ 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ДІТЕЙ  ДОШКІЛЬНОГО ВІКУ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1763688" y="4581128"/>
            <a:ext cx="6228042" cy="2016224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Спеціалізація: </a:t>
            </a:r>
            <a:endParaRPr lang="uk-UA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КОРЕКЦІЙНА ОСВІТА</a:t>
            </a:r>
          </a:p>
          <a:p>
            <a:pPr marL="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асистент</a:t>
            </a:r>
            <a:r>
              <a:rPr lang="ru-RU" sz="2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 </a:t>
            </a:r>
            <a:r>
              <a:rPr lang="ru-RU" sz="2400" b="1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вихователя</a:t>
            </a:r>
            <a:endParaRPr lang="ru-RU" sz="24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a typeface="+mj-ea"/>
              <a:cs typeface="+mj-cs"/>
            </a:endParaRPr>
          </a:p>
          <a:p>
            <a:pPr marL="0" lvl="0" indent="0" algn="ctr">
              <a:buClr>
                <a:srgbClr val="F14124">
                  <a:lumMod val="75000"/>
                </a:srgbClr>
              </a:buClr>
              <a:buNone/>
            </a:pP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84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936" y="247831"/>
            <a:ext cx="530254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Дошкільна освіта.</a:t>
            </a:r>
          </a:p>
          <a:p>
            <a:pPr algn="ctr"/>
            <a:r>
              <a:rPr lang="uk-UA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Логопедія</a:t>
            </a:r>
            <a:endParaRPr lang="uk-UA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2"/>
          <a:stretch/>
        </p:blipFill>
        <p:spPr>
          <a:xfrm>
            <a:off x="107504" y="4506464"/>
            <a:ext cx="5262831" cy="2293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40" y="1818283"/>
            <a:ext cx="3566393" cy="2674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35" y="4486183"/>
            <a:ext cx="3547455" cy="2313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79" y="1839868"/>
            <a:ext cx="3555461" cy="26665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55" y="219280"/>
            <a:ext cx="1439185" cy="13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7" descr="logo_koled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871"/>
            <a:ext cx="1270547" cy="114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11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16632"/>
            <a:ext cx="5943102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Дошкільна освіта.</a:t>
            </a:r>
          </a:p>
          <a:p>
            <a:pPr algn="ctr"/>
            <a:r>
              <a:rPr lang="uk-UA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Англійська мова.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19280"/>
            <a:ext cx="1439185" cy="13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logo_koled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6" y="339871"/>
            <a:ext cx="1450058" cy="13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" y="1870958"/>
            <a:ext cx="4572000" cy="2628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3" b="11424"/>
          <a:stretch/>
        </p:blipFill>
        <p:spPr>
          <a:xfrm>
            <a:off x="3010780" y="4499858"/>
            <a:ext cx="6133219" cy="2304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" y="4510527"/>
            <a:ext cx="3399991" cy="2294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74" y="1870959"/>
            <a:ext cx="3955712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9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546" y="111146"/>
            <a:ext cx="7146754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Освітній простір «Країна дитинства»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7500938" y="1129989"/>
            <a:ext cx="1643062" cy="1903413"/>
          </a:xfrm>
          <a:prstGeom prst="wedgeRoundRectCallout">
            <a:avLst>
              <a:gd name="adj1" fmla="val -82211"/>
              <a:gd name="adj2" fmla="val -3214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Традиційне свято </a:t>
            </a:r>
            <a:r>
              <a:rPr lang="uk-UA" sz="1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всіх дошкільнят:</a:t>
            </a:r>
          </a:p>
          <a:p>
            <a:pPr algn="ctr"/>
            <a:r>
              <a:rPr lang="uk-UA" sz="1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від студентів та викладачів </a:t>
            </a:r>
          </a:p>
          <a:p>
            <a:pPr algn="ctr"/>
            <a:r>
              <a:rPr lang="uk-UA" sz="1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спеціальності «Дошкільна освіта»</a:t>
            </a:r>
            <a:endParaRPr lang="uk-UA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b="3510"/>
          <a:stretch/>
        </p:blipFill>
        <p:spPr>
          <a:xfrm>
            <a:off x="-108520" y="3588165"/>
            <a:ext cx="4572508" cy="3269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3"/>
          <a:stretch/>
        </p:blipFill>
        <p:spPr>
          <a:xfrm>
            <a:off x="3473410" y="712733"/>
            <a:ext cx="3555871" cy="2875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"/>
          <a:stretch/>
        </p:blipFill>
        <p:spPr>
          <a:xfrm>
            <a:off x="4442234" y="3588166"/>
            <a:ext cx="4701766" cy="32698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6" b="27757"/>
          <a:stretch/>
        </p:blipFill>
        <p:spPr>
          <a:xfrm>
            <a:off x="125546" y="706169"/>
            <a:ext cx="3347864" cy="28885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1"/>
            <a:ext cx="986877" cy="95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81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9273"/>
            <a:ext cx="6768752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 година практики вартує більше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ніж 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десятки годин теорій!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" y="4221088"/>
            <a:ext cx="3515883" cy="2636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40" y="1020270"/>
            <a:ext cx="3434751" cy="2576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12930"/>
            <a:ext cx="1357746" cy="13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82" y="3882939"/>
            <a:ext cx="3727466" cy="2795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213"/>
            <a:ext cx="3637195" cy="2727896"/>
          </a:xfrm>
          <a:prstGeom prst="rect">
            <a:avLst/>
          </a:prstGeom>
        </p:spPr>
      </p:pic>
      <p:pic>
        <p:nvPicPr>
          <p:cNvPr id="3" name="Рисунок 7" descr="logo_koled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1450058" cy="13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2937215"/>
            <a:ext cx="3168351" cy="2376262"/>
          </a:xfrm>
          <a:prstGeom prst="rect">
            <a:avLst/>
          </a:prstGeom>
        </p:spPr>
      </p:pic>
      <p:pic>
        <p:nvPicPr>
          <p:cNvPr id="11" name="Picture 8" descr="http://dolphin12.ru/images/DetiDerzhutsyaZarik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01" y="1723553"/>
            <a:ext cx="1849445" cy="93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dolphin12.ru/images/DetiDerzhutsyaZarik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40" y="5545951"/>
            <a:ext cx="1771042" cy="9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47772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658</TotalTime>
  <Words>249</Words>
  <Application>Microsoft Office PowerPoint</Application>
  <PresentationFormat>Экран (4:3)</PresentationFormat>
  <Paragraphs>59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Відокремлений структурний підрозділ Івано-Франківський фаховий коледж Прикарпатського національного університету ім. Василя Стефаника»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Івано-Франківський коледж ДВНЗ «Прикарпатський національний університет ім. Василя Стефаника»</dc:title>
  <dc:creator>user</dc:creator>
  <cp:lastModifiedBy>selepiyoksana@outlook.com</cp:lastModifiedBy>
  <cp:revision>34</cp:revision>
  <dcterms:created xsi:type="dcterms:W3CDTF">2019-11-04T17:19:33Z</dcterms:created>
  <dcterms:modified xsi:type="dcterms:W3CDTF">2021-04-13T21:07:03Z</dcterms:modified>
</cp:coreProperties>
</file>