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type="custom" cy="6858000" cx="12192000"/>
  <p:notesSz cx="6858000" cy="9144000"/>
  <p:defaultTextStyle>
    <a:lvl1pPr algn="l" eaLnBrk="1" fontAlgn="base" hangingPunct="1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Calibri" pitchFamily="34" charset="0"/>
        <a:sym typeface="Calibri" pitchFamily="34" charset="0"/>
      </a:defRPr>
    </a:lvl1pPr>
    <a:lvl2pPr algn="l" eaLnBrk="1" fontAlgn="base" hangingPunct="1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Calibri" pitchFamily="34" charset="0"/>
        <a:sym typeface="Calibri" pitchFamily="34" charset="0"/>
      </a:defRPr>
    </a:lvl2pPr>
    <a:lvl3pPr algn="l" eaLnBrk="1" fontAlgn="base" hangingPunct="1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Calibri" pitchFamily="34" charset="0"/>
        <a:sym typeface="Calibri" pitchFamily="34" charset="0"/>
      </a:defRPr>
    </a:lvl3pPr>
    <a:lvl4pPr algn="l" eaLnBrk="1" fontAlgn="base" hangingPunct="1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Calibri" pitchFamily="34" charset="0"/>
        <a:sym typeface="Calibri" pitchFamily="34" charset="0"/>
      </a:defRPr>
    </a:lvl4pPr>
    <a:lvl5pPr algn="l" eaLnBrk="1" fontAlgn="base" hangingPunct="1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Calibri" pitchFamily="34" charset="0"/>
        <a:sym typeface="Calibri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maximized" preferSingleView="0">
    <p:restoredLeft sz="20000" autoAdjust="0"/>
    <p:restoredTop sz="94660"/>
  </p:normalViewPr>
  <p:slideViewPr>
    <p:cSldViewPr showGuides="0" snapToGrid="0" snapToObjects="0">
      <p:cViewPr varScale="1">
        <p:scale>
          <a:sx n="53" d="100"/>
          <a:sy n="53" d="100"/>
        </p:scale>
        <p:origin x="84" y="456"/>
      </p:cViewPr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2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2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2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2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5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2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24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17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19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20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12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3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14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5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07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08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594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bIns="45720" lIns="91440" rIns="91440" rtlCol="0" tIns="45720" vert="horz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baseline="0" b="0" cap="none" sz="3200" i="0" kern="1200" kumimoji="0" lang="uk-UA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95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838200" y="365125"/>
            <a:ext cx="10515600" cy="13255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en-US"/>
              <a:t>Образец заголовка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838200" y="1825625"/>
            <a:ext cx="10515600" cy="4351337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en-US"/>
              <a:t>Образец текста</a:t>
            </a:r>
          </a:p>
          <a:p>
            <a:pPr lvl="1"/>
            <a:r>
              <a:rPr altLang="en-US" lang="en-US"/>
              <a:t>Второй уровень</a:t>
            </a:r>
          </a:p>
          <a:p>
            <a:pPr lvl="2"/>
            <a:r>
              <a:rPr altLang="en-US" lang="en-US"/>
              <a:t>Третий уровень</a:t>
            </a:r>
          </a:p>
          <a:p>
            <a:pPr lvl="3"/>
            <a:r>
              <a:rPr altLang="en-US" lang="en-US"/>
              <a:t>Четвертый уровень</a:t>
            </a:r>
          </a:p>
          <a:p>
            <a:pPr lvl="4"/>
            <a:r>
              <a:rPr altLang="en-US" lang="en-US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</a:rPr>
              <a:pPr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</a:rPr>
              <a:pPr algn="r" lvl="0"/>
            </a:fld>
            <a:endParaRPr altLang="en-US" sz="1200" lang="en-US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hyperlink" Target="http://www.pu.if.ua/depart/Cyclic4_new/ua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9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ctrTitle" sz="full" idx="0"/>
          </p:nvPr>
        </p:nvSpPr>
        <p:spPr>
          <a:xfrm rot="0">
            <a:off x="1779587" y="2633662"/>
            <a:ext cx="8516938" cy="2468562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>
              <a:defRPr sz="4400"/>
            </a:lvl1pPr>
          </a:lstStyle>
          <a:p>
            <a:pPr algn="ctr" lvl="0"/>
            <a:br/>
            <a:r>
              <a:rPr altLang="en-US" lang="en-US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hlinkClick r:id="rId1"/>
              </a:rPr>
              <a:t>Циклова комісія професійної та практичної підготовки </a:t>
            </a:r>
            <a:br/>
            <a:r>
              <a:rPr altLang="en-US" lang="en-US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hlinkClick r:id="rId1"/>
              </a:rPr>
              <a:t>(спеціальність </a:t>
            </a:r>
            <a:r>
              <a:rPr altLang="en-US" b="1" sz="5400" lang="en-US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hlinkClick r:id="rId1"/>
              </a:rPr>
              <a:t>«Дизайн»</a:t>
            </a:r>
            <a:r>
              <a:rPr altLang="en-US" sz="5400" lang="en-US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</a:rPr>
              <a:t>)</a:t>
            </a:r>
          </a:p>
        </p:txBody>
      </p:sp>
      <p:pic>
        <p:nvPicPr>
          <p:cNvPr id="2097152" name="" descr="logo_koledz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922837" y="304800"/>
            <a:ext cx="2230437" cy="20177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006" t="19966" r="21053" b="22525"/>
          <a:stretch>
            <a:fillRect/>
          </a:stretch>
        </p:blipFill>
        <p:spPr>
          <a:xfrm rot="0">
            <a:off x="409575" y="3603625"/>
            <a:ext cx="7042150" cy="2921000"/>
          </a:xfrm>
          <a:prstGeom prst="rect"/>
          <a:noFill/>
          <a:ln>
            <a:noFill/>
          </a:ln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9636" t="12656" r="17902" b="23013"/>
          <a:stretch>
            <a:fillRect/>
          </a:stretch>
        </p:blipFill>
        <p:spPr>
          <a:xfrm rot="0">
            <a:off x="5400675" y="341312"/>
            <a:ext cx="6503987" cy="32623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>
            <p:ph type="body" sz="half" idx="2"/>
          </p:nvPr>
        </p:nvSpPr>
        <p:spPr>
          <a:xfrm rot="0">
            <a:off x="800100" y="263525"/>
            <a:ext cx="4503737" cy="60801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22860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685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2pPr>
            <a:lvl3pPr marL="1143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dk1"/>
                </a:solidFill>
              </a:defRPr>
            </a:lvl3pPr>
            <a:lvl4pPr marL="1600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dk1"/>
                </a:solidFill>
              </a:defRPr>
            </a:lvl4pPr>
            <a:lvl5pPr marL="20574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dk1"/>
                </a:solidFill>
              </a:defRPr>
            </a:lvl5pPr>
          </a:lstStyle>
          <a:p>
            <a:pPr algn="ctr" indent="0" lvl="0" marL="0">
              <a:buNone/>
            </a:pPr>
            <a:r>
              <a:rPr altLang="en-US" b="1" sz="2800" lang="en-US">
                <a:latin typeface="Times New Roman" pitchFamily="18" charset="0"/>
                <a:ea typeface="Times New Roman" pitchFamily="18" charset="0"/>
              </a:rPr>
              <a:t>Огляд </a:t>
            </a:r>
            <a:r>
              <a:rPr altLang="en-US" b="1" sz="2800" lang="en-US">
                <a:latin typeface="Times New Roman" pitchFamily="18" charset="0"/>
                <a:ea typeface="Times New Roman" pitchFamily="18" charset="0"/>
              </a:rPr>
              <a:t>з </a:t>
            </a:r>
            <a:r>
              <a:rPr altLang="en-US" b="1" sz="2800" lang="en-US">
                <a:latin typeface="Times New Roman" pitchFamily="18" charset="0"/>
                <a:ea typeface="Times New Roman" pitchFamily="18" charset="0"/>
              </a:rPr>
              <a:t>Основ композиції</a:t>
            </a:r>
          </a:p>
        </p:txBody>
      </p:sp>
      <p:pic>
        <p:nvPicPr>
          <p:cNvPr id="2097178" name="" descr="C:\Users\User\Documents\ViberDownloads\0-02-04-2bdb70f2d2eb1742b9f07b55b4ee8c19191342b5842f14d6507404a0a62c1c4e_5dc7badf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208087" y="920750"/>
            <a:ext cx="4095750" cy="5381625"/>
          </a:xfrm>
          <a:prstGeom prst="rect"/>
          <a:noFill/>
          <a:ln>
            <a:noFill/>
          </a:ln>
        </p:spPr>
      </p:pic>
      <p:pic>
        <p:nvPicPr>
          <p:cNvPr id="2097179" name="" descr="C:\Users\User\Documents\ViberDownloads\0-02-04-2d96c81bdf53aac9dd621e1ddb8672829f6696f3948f26354700adc1231b114e_c6f8a806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838950" y="920750"/>
            <a:ext cx="4098925" cy="5381625"/>
          </a:xfrm>
          <a:prstGeom prst="rect"/>
          <a:noFill/>
          <a:ln>
            <a:noFill/>
          </a:ln>
        </p:spPr>
      </p:pic>
      <p:sp>
        <p:nvSpPr>
          <p:cNvPr id="1048598" name=""/>
          <p:cNvSpPr txBox="1"/>
          <p:nvPr/>
        </p:nvSpPr>
        <p:spPr>
          <a:xfrm rot="0">
            <a:off x="6340475" y="263525"/>
            <a:ext cx="4979987" cy="6572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-228600" latinLnBrk="1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-228600" latinLnBrk="1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-228600" latinLnBrk="1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0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-228600" latinLnBrk="1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-228600" latinLnBrk="1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indent="0" lvl="0" marL="0">
              <a:buNone/>
            </a:pPr>
            <a:r>
              <a:rPr altLang="en-US" b="1" lang="en-US">
                <a:latin typeface="Times New Roman" pitchFamily="18" charset="0"/>
                <a:ea typeface="Times New Roman" pitchFamily="18" charset="0"/>
              </a:rPr>
              <a:t>Огляд з живопису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>
            <p:ph type="title" sz="full" idx="0"/>
          </p:nvPr>
        </p:nvSpPr>
        <p:spPr>
          <a:xfrm rot="0">
            <a:off x="1679575" y="401637"/>
            <a:ext cx="8213725" cy="65881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algn="ctr" lvl="0"/>
            <a:r>
              <a:rPr altLang="en-US" sz="2900" lang="en-US">
                <a:latin typeface="Times New Roman" pitchFamily="18" charset="0"/>
                <a:ea typeface="Times New Roman" pitchFamily="18" charset="0"/>
              </a:rPr>
              <a:t>Звіт-огляд пленерної практики студентів 2 курсу</a:t>
            </a:r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5612" y="1690687"/>
            <a:ext cx="3571875" cy="4762500"/>
          </a:xfrm>
          <a:prstGeom prst="rect"/>
          <a:noFill/>
          <a:ln>
            <a:noFill/>
          </a:ln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356100" y="1690687"/>
            <a:ext cx="3663950" cy="4883150"/>
          </a:xfrm>
          <a:prstGeom prst="rect"/>
          <a:noFill/>
          <a:ln>
            <a:noFill/>
          </a:ln>
        </p:spPr>
      </p:pic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8348662" y="1728787"/>
            <a:ext cx="3635375" cy="48450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84237" y="1760537"/>
            <a:ext cx="3962400" cy="2971800"/>
          </a:xfrm>
          <a:prstGeom prst="rect"/>
          <a:noFill/>
          <a:ln>
            <a:noFill/>
          </a:ln>
        </p:spPr>
      </p:pic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243387" y="3406775"/>
            <a:ext cx="3919537" cy="2938462"/>
          </a:xfrm>
          <a:prstGeom prst="rect"/>
          <a:noFill/>
          <a:ln>
            <a:noFill/>
          </a:ln>
        </p:spPr>
      </p:pic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8528050" y="1595437"/>
            <a:ext cx="3168650" cy="4224337"/>
          </a:xfrm>
          <a:prstGeom prst="rect"/>
          <a:noFill/>
          <a:ln>
            <a:noFill/>
          </a:ln>
        </p:spPr>
      </p:pic>
      <p:sp>
        <p:nvSpPr>
          <p:cNvPr id="1048600" name=""/>
          <p:cNvSpPr/>
          <p:nvPr/>
        </p:nvSpPr>
        <p:spPr>
          <a:xfrm rot="0">
            <a:off x="1316037" y="309562"/>
            <a:ext cx="9144000" cy="954087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lvl="1"/>
            <a:r>
              <a:rPr altLang="en-US" sz="2800" lang="en-US">
                <a:latin typeface="Times New Roman" pitchFamily="18" charset="0"/>
                <a:ea typeface="Calibri" pitchFamily="34" charset="0"/>
              </a:rPr>
              <a:t>ВИСТАВКА ЖИВОПИСНИХ РОБІТ </a:t>
            </a:r>
            <a:r>
              <a:rPr altLang="en-US" b="1" sz="2800" lang="en-US">
                <a:latin typeface="Times New Roman" pitchFamily="18" charset="0"/>
                <a:ea typeface="Calibri" pitchFamily="34" charset="0"/>
              </a:rPr>
              <a:t>«ПОЛОТНА ТВОРЧОСТІ» </a:t>
            </a:r>
            <a:r>
              <a:rPr altLang="en-US" sz="2800" lang="en-US">
                <a:latin typeface="Times New Roman" pitchFamily="18" charset="0"/>
                <a:ea typeface="Calibri" pitchFamily="34" charset="0"/>
              </a:rPr>
              <a:t>СТУДЕНТІВ ІІ І ІІІ КУРСІВ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63550" y="347662"/>
            <a:ext cx="3816350" cy="2862262"/>
          </a:xfrm>
          <a:prstGeom prst="rect"/>
          <a:noFill/>
          <a:ln>
            <a:noFill/>
          </a:ln>
        </p:spPr>
      </p:pic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371725" y="2468562"/>
            <a:ext cx="3140075" cy="4187825"/>
          </a:xfrm>
          <a:prstGeom prst="rect"/>
          <a:noFill/>
          <a:ln>
            <a:noFill/>
          </a:ln>
        </p:spPr>
      </p:pic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829300" y="639762"/>
            <a:ext cx="5919787" cy="44402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2650" t="8778" r="21851" b="11449"/>
          <a:stretch>
            <a:fillRect/>
          </a:stretch>
        </p:blipFill>
        <p:spPr>
          <a:xfrm rot="0">
            <a:off x="1536700" y="347662"/>
            <a:ext cx="7077075" cy="57197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>
            <p:ph type="title" sz="full" idx="0"/>
          </p:nvPr>
        </p:nvSpPr>
        <p:spPr>
          <a:xfrm rot="0">
            <a:off x="838200" y="365125"/>
            <a:ext cx="10536238" cy="9874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algn="ctr" lvl="0"/>
            <a:r>
              <a:rPr altLang="en-US" sz="3200" lang="en-US">
                <a:latin typeface="Times New Roman" pitchFamily="18" charset="0"/>
                <a:ea typeface="Times New Roman" pitchFamily="18" charset="0"/>
              </a:rPr>
              <a:t>Практика студентів 4 курсу</a:t>
            </a:r>
          </a:p>
        </p:txBody>
      </p:sp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08062" y="1352550"/>
            <a:ext cx="4929187" cy="4756150"/>
          </a:xfrm>
          <a:prstGeom prst="rect"/>
          <a:noFill/>
          <a:ln>
            <a:noFill/>
          </a:ln>
        </p:spPr>
      </p:pic>
      <p:pic>
        <p:nvPicPr>
          <p:cNvPr id="2097191" name="" descr="34811885_953754641450703_1386385240938774528_n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-430" t="10954" r="7045" b="10207"/>
          <a:stretch>
            <a:fillRect/>
          </a:stretch>
        </p:blipFill>
        <p:spPr>
          <a:xfrm rot="0">
            <a:off x="7127875" y="1481137"/>
            <a:ext cx="3662362" cy="4122737"/>
          </a:xfrm>
          <a:prstGeom prst="rect"/>
          <a:noFill/>
          <a:ln>
            <a:noFill/>
          </a:ln>
          <a:effectLst>
            <a:outerShdw algn="tl" dir="2700000" dist="139700" kx="0" sx="100000" sy="1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7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>
            <p:ph type="subTitle" sz="full" idx="1"/>
          </p:nvPr>
        </p:nvSpPr>
        <p:spPr>
          <a:xfrm rot="0">
            <a:off x="1431925" y="309562"/>
            <a:ext cx="9485312" cy="714375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marL="0">
              <a:buNone/>
              <a:defRPr sz="2800">
                <a:solidFill>
                  <a:schemeClr val="dk1"/>
                </a:solidFill>
              </a:defRPr>
            </a:lvl1pPr>
            <a:lvl2pPr algn="ctr" marL="457200">
              <a:buNone/>
            </a:lvl2pPr>
            <a:lvl3pPr algn="ctr" marL="914400">
              <a:buNone/>
            </a:lvl3pPr>
            <a:lvl4pPr algn="ctr" marL="1371600">
              <a:buNone/>
            </a:lvl4pPr>
            <a:lvl5pPr algn="ctr" marL="1828800">
              <a:buNone/>
            </a:lvl5pPr>
          </a:lstStyle>
          <a:p>
            <a:pPr lvl="0"/>
            <a:r>
              <a:rPr altLang="en-US" sz="2400" lang="en-US">
                <a:latin typeface="Times New Roman" pitchFamily="18" charset="0"/>
                <a:ea typeface="Times New Roman" pitchFamily="18" charset="0"/>
              </a:rPr>
              <a:t>Виробнича практика 4 курсу</a:t>
            </a:r>
          </a:p>
        </p:txBody>
      </p:sp>
      <p:pic>
        <p:nvPicPr>
          <p:cNvPr id="2097192" name="" descr="C:\Users\igor\Desktop\коледж\image0c100d575cf9566c9e9283aac80be847-V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00037" y="1023937"/>
            <a:ext cx="2955925" cy="4264025"/>
          </a:xfrm>
          <a:prstGeom prst="rect"/>
          <a:noFill/>
          <a:ln>
            <a:noFill/>
          </a:ln>
        </p:spPr>
      </p:pic>
      <p:pic>
        <p:nvPicPr>
          <p:cNvPr id="2097193" name="" descr="C:\Users\igor\Desktop\коледж\imagecf1537d183f2744494c09fa413aa7e35-V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384800" y="1317625"/>
            <a:ext cx="6408737" cy="4464050"/>
          </a:xfrm>
          <a:prstGeom prst="rect"/>
          <a:noFill/>
          <a:ln>
            <a:noFill/>
          </a:ln>
        </p:spPr>
      </p:pic>
      <p:pic>
        <p:nvPicPr>
          <p:cNvPr id="2097194" name="" descr="C:\Users\igor\Desktop\коледж\IMG-61b47e9cd984adc2b7e4c88fa3a849d5-V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438525" y="2560637"/>
            <a:ext cx="3017837" cy="39878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5" name="" descr="C:\Users\igor\Desktop\коледж\imagec72fc74a8e44f9b7d1866238fd15b4a3-V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93675" y="434975"/>
            <a:ext cx="8135937" cy="4249737"/>
          </a:xfrm>
          <a:prstGeom prst="rect"/>
          <a:noFill/>
          <a:ln>
            <a:noFill/>
          </a:ln>
        </p:spPr>
      </p:pic>
      <p:pic>
        <p:nvPicPr>
          <p:cNvPr id="209719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7785100" y="2559050"/>
            <a:ext cx="3886200" cy="38862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7" name="" descr="photo_2018-12-27_20-55-55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14337" y="1285875"/>
            <a:ext cx="3248025" cy="2444750"/>
          </a:xfrm>
          <a:prstGeom prst="rect"/>
          <a:noFill/>
          <a:ln>
            <a:noFill/>
          </a:ln>
        </p:spPr>
      </p:pic>
      <p:pic>
        <p:nvPicPr>
          <p:cNvPr id="2097198" name="" descr="photo_2018-12-27_20-14-33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284662" y="1209675"/>
            <a:ext cx="2940050" cy="3921125"/>
          </a:xfrm>
          <a:prstGeom prst="rect"/>
          <a:noFill/>
          <a:ln>
            <a:noFill/>
          </a:ln>
        </p:spPr>
      </p:pic>
      <p:pic>
        <p:nvPicPr>
          <p:cNvPr id="2097199" name="" descr="C:\Users\Lenovo\Desktop\Створити папку\photo_2018-12-27_20-55-55 (2)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7610475" y="1289050"/>
            <a:ext cx="3662362" cy="4884737"/>
          </a:xfrm>
          <a:prstGeom prst="rect"/>
          <a:noFill/>
          <a:ln>
            <a:noFill/>
          </a:ln>
        </p:spPr>
      </p:pic>
      <p:pic>
        <p:nvPicPr>
          <p:cNvPr id="2097200" name="" descr="photo_2018-12-27_20-14-33 (2)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962025" y="3651250"/>
            <a:ext cx="4562475" cy="2994025"/>
          </a:xfrm>
          <a:prstGeom prst="rect"/>
          <a:noFill/>
          <a:ln>
            <a:noFill/>
          </a:ln>
        </p:spPr>
      </p:pic>
      <p:sp>
        <p:nvSpPr>
          <p:cNvPr id="1048603" name=""/>
          <p:cNvSpPr txBox="1"/>
          <p:nvPr/>
        </p:nvSpPr>
        <p:spPr>
          <a:xfrm rot="0">
            <a:off x="1431925" y="309562"/>
            <a:ext cx="9485312" cy="71437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-228600" latinLnBrk="1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-228600" latinLnBrk="1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-228600" latinLnBrk="1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0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-228600" latinLnBrk="1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-228600" latinLnBrk="1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indent="0" lvl="0" marL="0">
              <a:buNone/>
            </a:pPr>
            <a:r>
              <a:rPr altLang="en-US" lang="en-US">
                <a:latin typeface="Times New Roman" pitchFamily="18" charset="0"/>
                <a:ea typeface="Times New Roman" pitchFamily="18" charset="0"/>
              </a:rPr>
              <a:t>Проходження практики в дизайн-студіях, дизай-бюро.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4" name=""/>
          <p:cNvSpPr/>
          <p:nvPr>
            <p:ph type="title" sz="full" idx="0"/>
          </p:nvPr>
        </p:nvSpPr>
        <p:spPr>
          <a:xfrm rot="0">
            <a:off x="563562" y="419100"/>
            <a:ext cx="11012488" cy="236061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algn="ctr" lvl="0"/>
            <a:r>
              <a:rPr altLang="en-US" b="1" sz="3600" lang="en-US">
                <a:latin typeface="Times New Roman" pitchFamily="18" charset="0"/>
                <a:ea typeface="Times New Roman" pitchFamily="18" charset="0"/>
              </a:rPr>
              <a:t>Кваліфікація «художник- конструктор, дизайнер» </a:t>
            </a:r>
            <a:br/>
            <a:r>
              <a:rPr altLang="en-US" sz="3600" lang="en-US">
                <a:latin typeface="Times New Roman" pitchFamily="18" charset="0"/>
                <a:ea typeface="Times New Roman" pitchFamily="18" charset="0"/>
              </a:rPr>
              <a:t>із  додатковою спеціалізацією дизайн середовища</a:t>
            </a:r>
            <a:r>
              <a:rPr altLang="en-US" sz="3600" lang="en-US"/>
              <a:t>.</a:t>
            </a:r>
            <a:br/>
            <a:endParaRPr altLang="en-US" sz="3600"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2157412"/>
            <a:ext cx="4494212" cy="3497262"/>
          </a:xfrm>
          <a:prstGeom prst="rect"/>
          <a:noFill/>
          <a:ln>
            <a:noFill/>
          </a:ln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391025" y="2882900"/>
            <a:ext cx="3265487" cy="3265487"/>
          </a:xfrm>
          <a:prstGeom prst="rect"/>
          <a:noFill/>
          <a:ln>
            <a:noFill/>
          </a:ln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7765" t="4138" r="2267" b="9834"/>
          <a:stretch>
            <a:fillRect/>
          </a:stretch>
        </p:blipFill>
        <p:spPr>
          <a:xfrm rot="0">
            <a:off x="7510462" y="2433637"/>
            <a:ext cx="4352925" cy="29448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20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65112" y="239712"/>
            <a:ext cx="3959225" cy="2649537"/>
          </a:xfrm>
          <a:prstGeom prst="rect"/>
          <a:noFill/>
          <a:ln>
            <a:noFill/>
          </a:ln>
        </p:spPr>
      </p:pic>
      <p:pic>
        <p:nvPicPr>
          <p:cNvPr id="2097202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181350" y="2286000"/>
            <a:ext cx="3259137" cy="3708400"/>
          </a:xfrm>
          <a:prstGeom prst="rect"/>
          <a:noFill/>
          <a:ln>
            <a:noFill/>
          </a:ln>
        </p:spPr>
      </p:pic>
      <p:pic>
        <p:nvPicPr>
          <p:cNvPr id="2097203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65112" y="3017837"/>
            <a:ext cx="2916237" cy="3657600"/>
          </a:xfrm>
          <a:prstGeom prst="rect"/>
          <a:noFill/>
          <a:ln>
            <a:noFill/>
          </a:ln>
        </p:spPr>
      </p:pic>
      <p:pic>
        <p:nvPicPr>
          <p:cNvPr id="2097204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4895850" y="0"/>
            <a:ext cx="2405062" cy="3992562"/>
          </a:xfrm>
          <a:prstGeom prst="rect"/>
          <a:noFill/>
          <a:ln>
            <a:noFill/>
          </a:ln>
        </p:spPr>
      </p:pic>
      <p:pic>
        <p:nvPicPr>
          <p:cNvPr id="2097205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6726237" y="3181350"/>
            <a:ext cx="2493962" cy="3494087"/>
          </a:xfrm>
          <a:prstGeom prst="rect"/>
          <a:noFill/>
          <a:ln>
            <a:noFill/>
          </a:ln>
        </p:spPr>
      </p:pic>
      <p:pic>
        <p:nvPicPr>
          <p:cNvPr id="2097206" name="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7569200" y="619125"/>
            <a:ext cx="4244975" cy="2946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>
            <p:ph type="body" sz="half" idx="2"/>
          </p:nvPr>
        </p:nvSpPr>
        <p:spPr>
          <a:xfrm rot="0">
            <a:off x="1695450" y="163512"/>
            <a:ext cx="3684587" cy="8953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22860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685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2pPr>
            <a:lvl3pPr marL="1143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dk1"/>
                </a:solidFill>
              </a:defRPr>
            </a:lvl3pPr>
            <a:lvl4pPr marL="1600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dk1"/>
                </a:solidFill>
              </a:defRPr>
            </a:lvl4pPr>
            <a:lvl5pPr marL="20574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dk1"/>
                </a:solidFill>
              </a:defRPr>
            </a:lvl5pPr>
          </a:lstStyle>
          <a:p>
            <a:pPr algn="ctr" indent="0" lvl="0" marL="0">
              <a:buNone/>
            </a:pPr>
            <a:r>
              <a:rPr altLang="en-US" b="1" sz="2800" lang="en-US"/>
              <a:t>Екскурсія </a:t>
            </a:r>
            <a:r>
              <a:rPr altLang="en-US" b="1" sz="2800" lang="en-US"/>
              <a:t>до Києва та Галича</a:t>
            </a:r>
          </a:p>
        </p:txBody>
      </p:sp>
      <p:pic>
        <p:nvPicPr>
          <p:cNvPr id="2097207" name="" descr="C:\Users\User\Documents\ViberDownloads\0-02-05-f60ae96f093bca27695e17f1293c4ef8fd203a224ad9ef6656f8a21c19f16edf_c6f8a806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543050" y="1201737"/>
            <a:ext cx="3836987" cy="5043487"/>
          </a:xfrm>
          <a:prstGeom prst="rect"/>
          <a:noFill/>
          <a:ln>
            <a:noFill/>
          </a:ln>
        </p:spPr>
      </p:pic>
      <p:pic>
        <p:nvPicPr>
          <p:cNvPr id="2097208" name="" descr="C:\Users\User\Documents\ViberDownloads\0-02-05-b0bc1f7c24b7bf412d530f1ce5c3b36fa94c3117257e0384bd41030a520dd4b2_354a6566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781800" y="1201737"/>
            <a:ext cx="3843337" cy="5049837"/>
          </a:xfrm>
          <a:prstGeom prst="rect"/>
          <a:noFill/>
          <a:ln>
            <a:noFill/>
          </a:ln>
        </p:spPr>
      </p:pic>
      <p:sp>
        <p:nvSpPr>
          <p:cNvPr id="1048605" name=""/>
          <p:cNvSpPr txBox="1"/>
          <p:nvPr/>
        </p:nvSpPr>
        <p:spPr>
          <a:xfrm rot="0">
            <a:off x="6438900" y="165100"/>
            <a:ext cx="4530725" cy="893762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-228600" latinLnBrk="1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-228600" latinLnBrk="1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-228600" latinLnBrk="1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0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-228600" latinLnBrk="1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-228600" latinLnBrk="1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indent="0" lvl="0" marL="0">
              <a:buNone/>
            </a:pPr>
            <a:r>
              <a:rPr altLang="en-US" b="1" lang="en-US">
                <a:latin typeface="Times New Roman" pitchFamily="18" charset="0"/>
                <a:ea typeface="Times New Roman" pitchFamily="18" charset="0"/>
              </a:rPr>
              <a:t>Конкурси у яких брали участь студенти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>
            <p:ph type="title" sz="full" idx="0"/>
          </p:nvPr>
        </p:nvSpPr>
        <p:spPr>
          <a:xfrm rot="0">
            <a:off x="838200" y="439737"/>
            <a:ext cx="10390188" cy="307181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algn="ctr" lvl="0"/>
            <a:r>
              <a:rPr altLang="en-US" b="1" sz="3000" lang="en-US">
                <a:latin typeface="Times New Roman" pitchFamily="18" charset="0"/>
                <a:ea typeface="Times New Roman" pitchFamily="18" charset="0"/>
              </a:rPr>
              <a:t>ДИЗАЙН</a:t>
            </a:r>
            <a:r>
              <a:rPr altLang="en-US" sz="3000" lang="en-US">
                <a:latin typeface="Times New Roman" pitchFamily="18" charset="0"/>
                <a:ea typeface="Times New Roman" pitchFamily="18" charset="0"/>
              </a:rPr>
              <a:t>– це сучасне мистецтво художнього конструювання, розробка зразків раціональної побудови предметного середовища. </a:t>
            </a:r>
            <a:br/>
            <a:br/>
            <a:r>
              <a:rPr altLang="en-US" sz="2000" lang="en-US">
                <a:latin typeface="Times New Roman" pitchFamily="18" charset="0"/>
                <a:ea typeface="Times New Roman" pitchFamily="18" charset="0"/>
              </a:rPr>
              <a:t>Саме слово «ДИЗАЙН» італійського походження від «Disegno». У перекладі воно має кілька значень: задум, план, намір, мета, креслення, ескіз, начерк, малюнок, візерунок, модель, шаблон, схема, композиція.</a:t>
            </a:r>
            <a:r>
              <a:rPr altLang="en-US" sz="3000" lang="en-US">
                <a:latin typeface="Times New Roman" pitchFamily="18" charset="0"/>
                <a:ea typeface="Times New Roman" pitchFamily="18" charset="0"/>
              </a:rPr>
              <a:t> </a:t>
            </a: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44500" y="3181350"/>
            <a:ext cx="2084387" cy="3124200"/>
          </a:xfrm>
          <a:prstGeom prst="rect"/>
          <a:noFill/>
          <a:ln>
            <a:noFill/>
          </a:ln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805862" y="3252787"/>
            <a:ext cx="2422525" cy="3154362"/>
          </a:xfrm>
          <a:prstGeom prst="rect"/>
          <a:noFill/>
          <a:ln>
            <a:noFill/>
          </a:ln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7008812" y="3759200"/>
            <a:ext cx="1928812" cy="2720975"/>
          </a:xfrm>
          <a:prstGeom prst="rect"/>
          <a:noFill/>
          <a:ln>
            <a:noFill/>
          </a:ln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2320925" y="3721100"/>
            <a:ext cx="2005012" cy="2843212"/>
          </a:xfrm>
          <a:prstGeom prst="rect"/>
          <a:noFill/>
          <a:ln>
            <a:noFill/>
          </a:ln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4365625" y="3527425"/>
            <a:ext cx="2603500" cy="26035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7" name=""/>
          <p:cNvSpPr/>
          <p:nvPr>
            <p:ph type="title" sz="full" idx="0"/>
          </p:nvPr>
        </p:nvSpPr>
        <p:spPr>
          <a:xfrm rot="0">
            <a:off x="966787" y="822325"/>
            <a:ext cx="10591800" cy="254317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algn="ctr" lvl="0"/>
            <a:r>
              <a:rPr altLang="en-US" sz="4000" lang="en-US">
                <a:latin typeface="Times New Roman" pitchFamily="18" charset="0"/>
                <a:ea typeface="Times New Roman" pitchFamily="18" charset="0"/>
              </a:rPr>
              <a:t>ДИЗАЙНЕР ІНТЕР’ЄРУ – це фахівець зі створення нових проектів гармонійного середовища для поліпшення умов життя людини. Він створює неповторну обстановку, стиль, красу і затишок в приміщенні, втілюючи в реальність мрії і настрої замовників.</a:t>
            </a: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93725" y="3709987"/>
            <a:ext cx="2478087" cy="2478087"/>
          </a:xfrm>
          <a:prstGeom prst="rect"/>
          <a:noFill/>
          <a:ln>
            <a:noFill/>
          </a:ln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417887" y="3844925"/>
            <a:ext cx="2552700" cy="2343150"/>
          </a:xfrm>
          <a:prstGeom prst="rect"/>
          <a:noFill/>
          <a:ln>
            <a:noFill/>
          </a:ln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970587" y="3844925"/>
            <a:ext cx="2460625" cy="2460625"/>
          </a:xfrm>
          <a:prstGeom prst="rect"/>
          <a:noFill/>
          <a:ln>
            <a:noFill/>
          </a:ln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9086850" y="3709987"/>
            <a:ext cx="2241550" cy="27971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8" name=""/>
          <p:cNvSpPr/>
          <p:nvPr>
            <p:ph type="title" sz="full" idx="0"/>
          </p:nvPr>
        </p:nvSpPr>
        <p:spPr>
          <a:xfrm rot="0">
            <a:off x="838200" y="365125"/>
            <a:ext cx="10515600" cy="7953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algn="ctr" lvl="0"/>
            <a:r>
              <a:rPr altLang="en-US" lang="en-US">
                <a:latin typeface="Times New Roman" pitchFamily="18" charset="0"/>
                <a:ea typeface="Times New Roman" pitchFamily="18" charset="0"/>
              </a:rPr>
              <a:t>Дизайн меблів та елементів інтер</a:t>
            </a:r>
            <a:r>
              <a:rPr altLang="en-US" lang="en-US">
                <a:latin typeface="Times New Roman" pitchFamily="18" charset="0"/>
                <a:ea typeface="Times New Roman" pitchFamily="18" charset="0"/>
              </a:rPr>
              <a:t>’</a:t>
            </a:r>
            <a:r>
              <a:rPr altLang="en-US" lang="en-US">
                <a:latin typeface="Times New Roman" pitchFamily="18" charset="0"/>
                <a:ea typeface="Times New Roman" pitchFamily="18" charset="0"/>
              </a:rPr>
              <a:t>єру</a:t>
            </a: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57613"/>
          <a:stretch>
            <a:fillRect/>
          </a:stretch>
        </p:blipFill>
        <p:spPr>
          <a:xfrm rot="0">
            <a:off x="995362" y="1160462"/>
            <a:ext cx="2438400" cy="5260975"/>
          </a:xfrm>
          <a:prstGeom prst="rect"/>
          <a:noFill/>
          <a:ln>
            <a:noFill/>
          </a:ln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83363" r="0" b="0"/>
          <a:stretch>
            <a:fillRect/>
          </a:stretch>
        </p:blipFill>
        <p:spPr>
          <a:xfrm rot="0">
            <a:off x="3590925" y="1050925"/>
            <a:ext cx="3878262" cy="3284537"/>
          </a:xfrm>
          <a:prstGeom prst="rect"/>
          <a:noFill/>
          <a:ln>
            <a:noFill/>
          </a:ln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17909" r="3787" b="6866"/>
          <a:stretch>
            <a:fillRect/>
          </a:stretch>
        </p:blipFill>
        <p:spPr>
          <a:xfrm rot="0">
            <a:off x="5584825" y="3597275"/>
            <a:ext cx="2814637" cy="3109912"/>
          </a:xfrm>
          <a:prstGeom prst="rect"/>
          <a:noFill/>
          <a:ln>
            <a:noFill/>
          </a:ln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2786" r="0" b="0"/>
          <a:stretch>
            <a:fillRect/>
          </a:stretch>
        </p:blipFill>
        <p:spPr>
          <a:xfrm rot="0">
            <a:off x="8615362" y="1365250"/>
            <a:ext cx="2084387" cy="52498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9" name=""/>
          <p:cNvSpPr/>
          <p:nvPr>
            <p:ph type="title" sz="full" idx="0"/>
          </p:nvPr>
        </p:nvSpPr>
        <p:spPr>
          <a:xfrm rot="0">
            <a:off x="838200" y="365125"/>
            <a:ext cx="10515600" cy="561498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lvl="0"/>
            <a:r>
              <a:rPr altLang="en-US" b="1" sz="3600" lang="en-US">
                <a:latin typeface="Times New Roman" pitchFamily="18" charset="0"/>
                <a:ea typeface="Times New Roman" pitchFamily="18" charset="0"/>
              </a:rPr>
              <a:t>Плюси професії:</a:t>
            </a:r>
            <a:br/>
            <a:r>
              <a:rPr altLang="en-US" sz="3600" lang="en-US">
                <a:latin typeface="Times New Roman" pitchFamily="18" charset="0"/>
                <a:ea typeface="Times New Roman" pitchFamily="18" charset="0"/>
              </a:rPr>
              <a:t>- висока затребуваність на ринку праці;</a:t>
            </a:r>
            <a:br/>
            <a:r>
              <a:rPr altLang="en-US" sz="3600" lang="en-US">
                <a:latin typeface="Times New Roman" pitchFamily="18" charset="0"/>
                <a:ea typeface="Times New Roman" pitchFamily="18" charset="0"/>
              </a:rPr>
              <a:t>- цікава творча робота, можливість реалізувати свої фантазії та задуми;</a:t>
            </a:r>
            <a:br/>
            <a:r>
              <a:rPr altLang="en-US" sz="3600" lang="en-US">
                <a:latin typeface="Times New Roman" pitchFamily="18" charset="0"/>
                <a:ea typeface="Times New Roman" pitchFamily="18" charset="0"/>
              </a:rPr>
              <a:t>- новизна і різноманітність проектів, можливість удосконалюватися і розвиватися від проекту до проекту;</a:t>
            </a:r>
            <a:br/>
            <a:r>
              <a:rPr altLang="en-US" sz="3600" lang="en-US">
                <a:latin typeface="Times New Roman" pitchFamily="18" charset="0"/>
                <a:ea typeface="Times New Roman" pitchFamily="18" charset="0"/>
              </a:rPr>
              <a:t>- як правило, у дизайнерів інтер’єрів хороший рівень оплати праці.</a:t>
            </a:r>
            <a:br/>
            <a:endParaRPr altLang="en-US" sz="3600" lang="en-US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0" name=""/>
          <p:cNvSpPr/>
          <p:nvPr>
            <p:ph type="ctrTitle" sz="full" idx="0"/>
          </p:nvPr>
        </p:nvSpPr>
        <p:spPr>
          <a:xfrm rot="0">
            <a:off x="1231900" y="311150"/>
            <a:ext cx="9796462" cy="6729412"/>
          </a:xfrm>
          <a:prstGeom prst="rect"/>
          <a:noFill/>
          <a:ln>
            <a:noFill/>
          </a:ln>
        </p:spPr>
        <p:txBody>
          <a:bodyPr anchor="b" bIns="45720" lIns="91440" rIns="91440" tIns="45720"/>
          <a:lstStyle>
            <a:lvl1pPr algn="l">
              <a:defRPr sz="4400"/>
            </a:lvl1pPr>
          </a:lstStyle>
          <a:p>
            <a:pPr lvl="0"/>
            <a:r>
              <a:rPr altLang="en-US" b="1" sz="2800" lang="en-US">
                <a:latin typeface="Times New Roman" pitchFamily="18" charset="0"/>
                <a:ea typeface="Times New Roman" pitchFamily="18" charset="0"/>
              </a:rPr>
              <a:t>Особисті якості, наявність яких бажана для дизайнерів інтер’єра: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творчі та художні здібності креативність;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здатність до сприйняття просторового співвідношення предметів;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увага до деталей;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здатність до створення образу за словесним описом;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здатність до зорових уявлень; 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уміння передбачати результат;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абстрактність, асоціативність і гнучкість мислення;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навички креслення;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здатність до конструювання і проектування;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художні здібності;</a:t>
            </a:r>
            <a:br/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- почуття смаку, гармонії і симетрії.</a:t>
            </a:r>
            <a:br/>
            <a:br/>
            <a:endParaRPr altLang="en-US" sz="2800" lang="en-US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1" name=""/>
          <p:cNvSpPr/>
          <p:nvPr>
            <p:ph type="body" sz="half" idx="2"/>
          </p:nvPr>
        </p:nvSpPr>
        <p:spPr>
          <a:xfrm rot="0">
            <a:off x="5129212" y="454025"/>
            <a:ext cx="5180012" cy="4238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22860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685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2pPr>
            <a:lvl3pPr marL="1143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dk1"/>
                </a:solidFill>
              </a:defRPr>
            </a:lvl3pPr>
            <a:lvl4pPr marL="1600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dk1"/>
                </a:solidFill>
              </a:defRPr>
            </a:lvl4pPr>
            <a:lvl5pPr marL="20574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dk1"/>
                </a:solidFill>
              </a:defRPr>
            </a:lvl5pPr>
          </a:lstStyle>
          <a:p>
            <a:pPr algn="ctr" indent="0" lvl="0" marL="0">
              <a:lnSpc>
                <a:spcPct val="70000"/>
              </a:lnSpc>
              <a:buNone/>
            </a:pPr>
            <a:r>
              <a:rPr altLang="en-US" b="1" sz="2000" lang="en-US">
                <a:latin typeface="Times New Roman" pitchFamily="18" charset="0"/>
                <a:ea typeface="Times New Roman" pitchFamily="18" charset="0"/>
              </a:rPr>
              <a:t>Огляд </a:t>
            </a:r>
            <a:r>
              <a:rPr altLang="en-US" b="1" sz="2000" lang="en-US">
                <a:latin typeface="Times New Roman" pitchFamily="18" charset="0"/>
                <a:ea typeface="Times New Roman" pitchFamily="18" charset="0"/>
              </a:rPr>
              <a:t>з </a:t>
            </a:r>
            <a:r>
              <a:rPr altLang="en-US" b="1" sz="2000" lang="en-US">
                <a:latin typeface="Times New Roman" pitchFamily="18" charset="0"/>
                <a:ea typeface="Times New Roman" pitchFamily="18" charset="0"/>
              </a:rPr>
              <a:t>Композиційної організації форми</a:t>
            </a:r>
          </a:p>
        </p:txBody>
      </p:sp>
      <p:pic>
        <p:nvPicPr>
          <p:cNvPr id="2097169" name="" descr="C:\Users\User\Documents\ViberDownloads\0-02-04-d24fc53a5d4af798d4154ec188b8f75b55e48668b9ec9b5b60a5b047cff2d424_4901ade6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73100" y="1119187"/>
            <a:ext cx="4027487" cy="5286375"/>
          </a:xfrm>
          <a:prstGeom prst="rect"/>
          <a:noFill/>
          <a:ln>
            <a:noFill/>
          </a:ln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129212" y="1119187"/>
            <a:ext cx="3760787" cy="2114550"/>
          </a:xfrm>
          <a:prstGeom prst="rect"/>
          <a:noFill/>
          <a:ln>
            <a:noFill/>
          </a:ln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2600" t="5360" r="5420" b="1840"/>
          <a:stretch>
            <a:fillRect/>
          </a:stretch>
        </p:blipFill>
        <p:spPr>
          <a:xfrm rot="0">
            <a:off x="5103812" y="3233737"/>
            <a:ext cx="3760787" cy="2135187"/>
          </a:xfrm>
          <a:prstGeom prst="rect"/>
          <a:noFill/>
          <a:ln>
            <a:noFill/>
          </a:ln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8916988" y="1119187"/>
            <a:ext cx="2389187" cy="2389187"/>
          </a:xfrm>
          <a:prstGeom prst="rect"/>
          <a:noFill/>
          <a:ln>
            <a:noFill/>
          </a:ln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8916988" y="3508375"/>
            <a:ext cx="2389187" cy="1792287"/>
          </a:xfrm>
          <a:prstGeom prst="rect"/>
          <a:noFill/>
          <a:ln>
            <a:noFill/>
          </a:ln>
        </p:spPr>
      </p:pic>
      <p:sp>
        <p:nvSpPr>
          <p:cNvPr id="1048592" name=""/>
          <p:cNvSpPr txBox="1"/>
          <p:nvPr/>
        </p:nvSpPr>
        <p:spPr>
          <a:xfrm rot="0">
            <a:off x="673100" y="358775"/>
            <a:ext cx="4322762" cy="48260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-228600" latinLnBrk="1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algn="l" eaLnBrk="1" fontAlgn="base" hangingPunct="1" indent="-228600" latinLnBrk="1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algn="l" eaLnBrk="1" fontAlgn="base" hangingPunct="1" indent="-228600" latinLnBrk="1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0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algn="l" eaLnBrk="1" fontAlgn="base" hangingPunct="1" indent="-228600" latinLnBrk="1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algn="l" eaLnBrk="1" fontAlgn="base" hangingPunct="1" indent="-228600" latinLnBrk="1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1800" i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algn="ctr" indent="0" lvl="0" marL="0">
              <a:buNone/>
            </a:pPr>
            <a:r>
              <a:rPr altLang="en-US" b="1" lang="en-US">
                <a:latin typeface="Times New Roman" pitchFamily="18" charset="0"/>
                <a:ea typeface="Times New Roman" pitchFamily="18" charset="0"/>
              </a:rPr>
              <a:t>Огляд з Рисунку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>
            <p:ph type="title" sz="full" idx="0"/>
          </p:nvPr>
        </p:nvSpPr>
        <p:spPr>
          <a:xfrm rot="0">
            <a:off x="614362" y="300037"/>
            <a:ext cx="10861675" cy="6953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pPr algn="ctr" lvl="0"/>
            <a:r>
              <a:rPr altLang="en-US" sz="4000" lang="en-US"/>
              <a:t>Макети студентів із сюжетними композиціями</a:t>
            </a:r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9498" t="4372" r="10641" b="3519"/>
          <a:stretch>
            <a:fillRect/>
          </a:stretch>
        </p:blipFill>
        <p:spPr>
          <a:xfrm rot="0">
            <a:off x="411162" y="1133475"/>
            <a:ext cx="5634037" cy="4175125"/>
          </a:xfrm>
          <a:prstGeom prst="rect"/>
          <a:noFill/>
          <a:ln>
            <a:noFill/>
          </a:ln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4892" t="5469" r="1697" b="4893"/>
          <a:stretch>
            <a:fillRect/>
          </a:stretch>
        </p:blipFill>
        <p:spPr>
          <a:xfrm rot="0">
            <a:off x="6359525" y="2306637"/>
            <a:ext cx="5459412" cy="37115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Циклова комісія професійної та практичної підготовки  (спеціальність «Дизайн»)</dc:title>
  <dc:creator>007</dc:creator>
  <cp:lastModifiedBy>007</cp:lastModifiedBy>
  <dcterms:created xsi:type="dcterms:W3CDTF">2019-03-19T12:52:16Z</dcterms:created>
  <dcterms:modified xsi:type="dcterms:W3CDTF">2019-12-04T08:16:31Z</dcterms:modified>
</cp:coreProperties>
</file>