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90" r:id="rId31"/>
    <p:sldId id="291" r:id="rId32"/>
    <p:sldId id="288" r:id="rId33"/>
    <p:sldId id="289" r:id="rId3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619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DEF02CE-676C-44B6-B2AA-AD4F50FBE4A3}" type="datetimeFigureOut">
              <a:rPr lang="ru-RU"/>
              <a:pPr>
                <a:defRPr/>
              </a:pPr>
              <a:t>02.03.2021</a:t>
            </a:fld>
            <a:endParaRPr lang="ru-RU" dirty="0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A73E59-CBED-4260-A8A9-85A4742AFC18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27746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B5D68-10EE-42C4-8092-5049E380FB08}" type="datetimeFigureOut">
              <a:rPr lang="ru-RU"/>
              <a:pPr>
                <a:defRPr/>
              </a:pPr>
              <a:t>02.03.2021</a:t>
            </a:fld>
            <a:endParaRPr lang="ru-RU" dirty="0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9BB48-9A21-4908-A837-4A9EB81E55E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39588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7DC44-EBA9-4952-83EF-10870A2213B7}" type="datetimeFigureOut">
              <a:rPr lang="ru-RU"/>
              <a:pPr>
                <a:defRPr/>
              </a:pPr>
              <a:t>02.03.2021</a:t>
            </a:fld>
            <a:endParaRPr lang="ru-RU" dirty="0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2AC765-8FC5-48E0-A27F-58A0A458059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940264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0438D-A295-4C41-9607-2FCA309CF43F}" type="datetimeFigureOut">
              <a:rPr lang="ru-RU"/>
              <a:pPr>
                <a:defRPr/>
              </a:pPr>
              <a:t>02.03.2021</a:t>
            </a:fld>
            <a:endParaRPr lang="ru-RU" dirty="0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E5BA6A-5EE6-45DA-98BA-34B5778A1961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08354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8E02245-8083-49D1-B167-BD8C6B3E393A}" type="datetimeFigureOut">
              <a:rPr lang="ru-RU"/>
              <a:pPr>
                <a:defRPr/>
              </a:pPr>
              <a:t>02.03.2021</a:t>
            </a:fld>
            <a:endParaRPr lang="ru-RU" dirty="0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236575-3054-4744-9BF6-4FEBC12E71B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60088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34E26-A49F-4886-AE6A-A64284C647DF}" type="datetimeFigureOut">
              <a:rPr lang="ru-RU"/>
              <a:pPr>
                <a:defRPr/>
              </a:pPr>
              <a:t>02.03.2021</a:t>
            </a:fld>
            <a:endParaRPr lang="ru-RU" dirty="0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C9E411-3E96-480B-8200-64A1C2E8F3F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95735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5DB9B-A2B5-48E4-85D9-E0014B4464F0}" type="datetimeFigureOut">
              <a:rPr lang="ru-RU"/>
              <a:pPr>
                <a:defRPr/>
              </a:pPr>
              <a:t>02.03.2021</a:t>
            </a:fld>
            <a:endParaRPr lang="ru-RU" dirty="0"/>
          </a:p>
        </p:txBody>
      </p:sp>
      <p:sp>
        <p:nvSpPr>
          <p:cNvPr id="8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434BE7-AFA3-465D-8CEC-C536A82C742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85192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C0309-2990-43B9-A3C0-6EF65F9AACA8}" type="datetimeFigureOut">
              <a:rPr lang="ru-RU"/>
              <a:pPr>
                <a:defRPr/>
              </a:pPr>
              <a:t>02.03.2021</a:t>
            </a:fld>
            <a:endParaRPr lang="ru-RU" dirty="0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F9DFF-7BAF-4089-AA80-EB43A1EA192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02186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DA15CF-8A43-4A2F-B078-F59CFA40D072}" type="datetimeFigureOut">
              <a:rPr lang="ru-RU"/>
              <a:pPr>
                <a:defRPr/>
              </a:pPr>
              <a:t>02.03.2021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51318B-A4F1-4686-BAC4-CEA3F4A90D3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268081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2AF0C-26F7-4B65-BC2E-9CB2DD191012}" type="datetimeFigureOut">
              <a:rPr lang="ru-RU"/>
              <a:pPr>
                <a:defRPr/>
              </a:pPr>
              <a:t>02.03.2021</a:t>
            </a:fld>
            <a:endParaRPr lang="ru-RU" dirty="0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F8CF4-6E49-4A81-BF1E-4A7482F00BC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239947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 dirty="0">
              <a:latin typeface="+mn-lt"/>
              <a:cs typeface="+mn-cs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EF4388E-9342-49C2-82AA-0ED78442A199}" type="datetimeFigureOut">
              <a:rPr lang="ru-RU"/>
              <a:pPr>
                <a:defRPr/>
              </a:pPr>
              <a:t>02.03.2021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4F84C0-90F4-46BE-944A-50473D2BE7E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62964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  <a:endParaRPr lang="en-US" alt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E1341BAE-26AB-479C-807F-EDB1F4C948B9}" type="datetimeFigureOut">
              <a:rPr lang="ru-RU"/>
              <a:pPr>
                <a:defRPr/>
              </a:pPr>
              <a:t>02.03.2021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9D9A97"/>
                </a:solidFill>
                <a:latin typeface="Times New Roman" panose="02020603050405020304" pitchFamily="18" charset="0"/>
              </a:defRPr>
            </a:lvl1pPr>
          </a:lstStyle>
          <a:p>
            <a:fld id="{8737EB6D-0052-49C7-BC20-C7597AF3157C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1" r:id="rId2"/>
    <p:sldLayoutId id="2147483699" r:id="rId3"/>
    <p:sldLayoutId id="2147483692" r:id="rId4"/>
    <p:sldLayoutId id="2147483693" r:id="rId5"/>
    <p:sldLayoutId id="2147483694" r:id="rId6"/>
    <p:sldLayoutId id="2147483700" r:id="rId7"/>
    <p:sldLayoutId id="2147483695" r:id="rId8"/>
    <p:sldLayoutId id="2147483701" r:id="rId9"/>
    <p:sldLayoutId id="2147483696" r:id="rId10"/>
    <p:sldLayoutId id="21474836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3B3B3B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3B3B3B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3B3B3B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3B3B3B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3B3B3B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3B3B3B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3B3B3B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3B3B3B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3B3B3B"/>
          </a:solidFill>
          <a:latin typeface="Times New Roman" pitchFamily="18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88715" y="1196752"/>
            <a:ext cx="7772400" cy="35718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tx2">
                    <a:satMod val="130000"/>
                  </a:schemeClr>
                </a:solidFill>
              </a:rPr>
              <a:t>ДЕРЖАВНИЙ КОНТРОЛЬ </a:t>
            </a:r>
            <a:r>
              <a:rPr lang="uk-UA" b="1" dirty="0">
                <a:solidFill>
                  <a:schemeClr val="tx2">
                    <a:satMod val="130000"/>
                  </a:schemeClr>
                </a:solidFill>
              </a:rPr>
              <a:t>ЯКОСТІ ЛІКАРСЬКИХ ЗАСОБІВ. </a:t>
            </a:r>
            <a:r>
              <a:rPr lang="uk-UA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uk-UA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uk-UA" b="1" dirty="0" smtClean="0">
                <a:solidFill>
                  <a:schemeClr val="tx2">
                    <a:satMod val="130000"/>
                  </a:schemeClr>
                </a:solidFill>
              </a:rPr>
              <a:t>МІЖНАРОДНИЙ </a:t>
            </a:r>
            <a:r>
              <a:rPr lang="uk-UA" b="1" dirty="0">
                <a:solidFill>
                  <a:schemeClr val="tx2">
                    <a:satMod val="130000"/>
                  </a:schemeClr>
                </a:solidFill>
              </a:rPr>
              <a:t>ДОСВІД УПРАВЛІННЯ ЯКІСТЮ У ФАРМАЦЕВТИЧНІЙ ГАЛУЗІ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63" y="116633"/>
            <a:ext cx="8072437" cy="864096"/>
          </a:xfrm>
        </p:spPr>
        <p:txBody>
          <a:bodyPr>
            <a:normAutofit fontScale="85000"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2400" dirty="0" smtClean="0"/>
              <a:t>ДВНЗ «Прикарпатський національний університет ім. В. Стефаника»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2400" dirty="0" smtClean="0"/>
              <a:t>Кафедра хімії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3" descr="b188abf6c7e9d53bfbbe006795e65f85.jpg"/>
          <p:cNvPicPr>
            <a:picLocks noChangeAspect="1"/>
          </p:cNvPicPr>
          <p:nvPr/>
        </p:nvPicPr>
        <p:blipFill>
          <a:blip r:embed="rId2">
            <a:lum brigh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45" b="23837"/>
          <a:stretch>
            <a:fillRect/>
          </a:stretch>
        </p:blipFill>
        <p:spPr bwMode="auto">
          <a:xfrm>
            <a:off x="2214563" y="3929063"/>
            <a:ext cx="5857875" cy="278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i="1" dirty="0" smtClean="0">
                <a:solidFill>
                  <a:schemeClr val="tx2">
                    <a:satMod val="130000"/>
                  </a:schemeClr>
                </a:solidFill>
              </a:rPr>
              <a:t>Система якості</a:t>
            </a:r>
            <a:endParaRPr lang="ru-RU" i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5364" name="Содержимое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31242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uk-UA" altLang="en-US" i="1" smtClean="0"/>
              <a:t>	- </a:t>
            </a:r>
            <a:r>
              <a:rPr lang="uk-UA" altLang="en-US" smtClean="0"/>
              <a:t>сукупність всіх аспектів системи, що впроваджує політику в сфері якості та забезпечує досягнення цілей в сфері якості </a:t>
            </a:r>
          </a:p>
          <a:p>
            <a:pPr algn="r" eaLnBrk="1" hangingPunct="1">
              <a:buFont typeface="Wingdings 2" panose="05020102010507070707" pitchFamily="18" charset="2"/>
              <a:buNone/>
            </a:pPr>
            <a:r>
              <a:rPr lang="uk-UA" altLang="en-US" sz="1600" smtClean="0"/>
              <a:t>( Настанова Лікарські засоби: Належна практика дистрибуції </a:t>
            </a:r>
          </a:p>
          <a:p>
            <a:pPr algn="r" eaLnBrk="1" hangingPunct="1">
              <a:buFont typeface="Wingdings 2" panose="05020102010507070707" pitchFamily="18" charset="2"/>
              <a:buNone/>
            </a:pPr>
            <a:r>
              <a:rPr lang="uk-UA" altLang="en-US" sz="1600" smtClean="0"/>
              <a:t>СТ-Н МОЗУ 42-5.0:2014)</a:t>
            </a:r>
            <a:endParaRPr lang="ru-RU" altLang="en-US" sz="1600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i="1" dirty="0" smtClean="0">
                <a:solidFill>
                  <a:schemeClr val="tx2">
                    <a:satMod val="130000"/>
                  </a:schemeClr>
                </a:solidFill>
              </a:rPr>
              <a:t>Державний контроль якості лікарських засобів </a:t>
            </a:r>
            <a:endParaRPr lang="ru-RU" i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/>
              <a:t>	- це сукупність організаційних та правових заходів, спрямованих на додержання суб'єктами господарської діяльності незалежно від форм власності та підпорядкування вимог законодавства щодо забезпечення якості лікарських засобів.</a:t>
            </a: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	Державний контроль якості </a:t>
            </a:r>
            <a:r>
              <a:rPr lang="ru-RU" dirty="0" err="1" smtClean="0"/>
              <a:t>лікарських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органами </a:t>
            </a:r>
            <a:r>
              <a:rPr lang="ru-RU" dirty="0" err="1" smtClean="0"/>
              <a:t>виконавчої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 в межах </a:t>
            </a:r>
            <a:r>
              <a:rPr lang="ru-RU" dirty="0" err="1" smtClean="0"/>
              <a:t>повноважень</a:t>
            </a:r>
            <a:r>
              <a:rPr lang="ru-RU" dirty="0" smtClean="0"/>
              <a:t>, </a:t>
            </a:r>
            <a:r>
              <a:rPr lang="ru-RU" dirty="0" err="1" smtClean="0"/>
              <a:t>визначених</a:t>
            </a:r>
            <a:r>
              <a:rPr lang="ru-RU" dirty="0" smtClean="0"/>
              <a:t> </a:t>
            </a:r>
            <a:r>
              <a:rPr lang="ru-RU" dirty="0" err="1" smtClean="0"/>
              <a:t>законодавством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63" y="274638"/>
            <a:ext cx="7862887" cy="58261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2800" dirty="0" smtClean="0">
                <a:solidFill>
                  <a:srgbClr val="FF0000"/>
                </a:solidFill>
              </a:rPr>
              <a:t>Згідно Закону України «Про лікарські засоби»,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75" y="857250"/>
            <a:ext cx="7648575" cy="5715000"/>
          </a:xfrm>
        </p:spPr>
        <p:txBody>
          <a:bodyPr>
            <a:normAutofit fontScale="62500" lnSpcReduction="20000"/>
          </a:bodyPr>
          <a:lstStyle/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Верховна Рада України визначає державну політику і здійснює законодавче регулювання відносин у сфері створення, виробництва, контролю якості та реалізації лікарських засобів.</a:t>
            </a:r>
            <a:endParaRPr lang="ru-RU" dirty="0" smtClean="0"/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Центральним органом виконавчої влади, який проводить державну політику у сфері створення, виробництва, контролю якості та реалізації лікарських засобів, медичних імунобіологічних препаратів і медичних виробів, є Міністерство охорони здоров'я України  (МОЗ).</a:t>
            </a:r>
            <a:endParaRPr lang="ru-RU" dirty="0" smtClean="0"/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МОЗ звітує про свої дії перед Верховною Радою України, Комітетом Верховної Ради України з питань охорони здоров'я та народними депутатами України шляхом надання звітів та участі у парламентських слуханнях та наданні відповідей на звернення та запити, оприлюднення прийнятих </a:t>
            </a:r>
            <a:r>
              <a:rPr lang="uk-UA" dirty="0" smtClean="0"/>
              <a:t>рішень, </a:t>
            </a:r>
            <a:r>
              <a:rPr lang="uk-UA" dirty="0" smtClean="0"/>
              <a:t>процесів та ін.</a:t>
            </a:r>
            <a:endParaRPr lang="ru-RU" dirty="0" smtClean="0"/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Міністерством прийнято політику прозорості, що передбачає розробку стратегій і процедур у друкованому вигляді та публікацію друкованої документації, а також доведення обґрунтування прийнятих рішень до відома зацікавлених сторін. Пацієнти, організації пацієнтів, спеціалісти-медики як споживачі мають право на об'єктивну, актуальну та зрозумілу інформацію про лікарські засоби, що зареєстровані в Україні.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71438"/>
            <a:ext cx="7499350" cy="6540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i="1" dirty="0" smtClean="0">
                <a:solidFill>
                  <a:schemeClr val="tx2">
                    <a:satMod val="130000"/>
                  </a:schemeClr>
                </a:solidFill>
              </a:rPr>
              <a:t>Держлікслужба України</a:t>
            </a:r>
            <a:endParaRPr lang="ru-RU" i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38" y="785813"/>
            <a:ext cx="7318002" cy="5811539"/>
          </a:xfrm>
        </p:spPr>
        <p:txBody>
          <a:bodyPr>
            <a:normAutofit fontScale="55000" lnSpcReduction="20000"/>
          </a:bodyPr>
          <a:lstStyle/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Центральним органом виконавчої влади, що реалізує державну політику у сфері контролю якості та безпеки лікарських засобів є Державна служба України з лікарських засобів (Держлікслужба України).</a:t>
            </a:r>
            <a:endParaRPr lang="ru-RU" dirty="0" smtClean="0"/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err="1" smtClean="0"/>
              <a:t>Держлікслужбу</a:t>
            </a:r>
            <a:r>
              <a:rPr lang="uk-UA" dirty="0" smtClean="0"/>
              <a:t> України очолює керівник, який за посадою є Головним державним інспектором України з контролю якості лікарських засобів. </a:t>
            </a:r>
            <a:r>
              <a:rPr lang="ru-RU" dirty="0" smtClean="0"/>
              <a:t>Заступники </a:t>
            </a:r>
            <a:r>
              <a:rPr lang="ru-RU" dirty="0" err="1" smtClean="0"/>
              <a:t>керівника</a:t>
            </a:r>
            <a:r>
              <a:rPr lang="ru-RU" dirty="0" smtClean="0"/>
              <a:t> за </a:t>
            </a:r>
            <a:r>
              <a:rPr lang="ru-RU" dirty="0" err="1" smtClean="0"/>
              <a:t>посадою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заступниками Головного державного </a:t>
            </a:r>
            <a:r>
              <a:rPr lang="ru-RU" dirty="0" err="1" smtClean="0"/>
              <a:t>інспектора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контролю якості </a:t>
            </a:r>
            <a:r>
              <a:rPr lang="ru-RU" dirty="0" err="1" smtClean="0"/>
              <a:t>лікарських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.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Держлікслужба України у своїй діяльності керується Конституцією та законами України, актами Президента України та Кабінету Міністрів України, наказами Міністерства охорони здоров'я України, іншими актами законодавства України, а також дорученнями Президента України та Міністра.</a:t>
            </a:r>
            <a:endParaRPr lang="ru-RU" dirty="0" smtClean="0"/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Контроль за якістю лікарських засобів в Автономній Республіці Крим, областях, містах Києві та Севастополі здійснюється головними державними інспекторами з контролю якості лікарських засобів на відповідній території та їх заступниками.</a:t>
            </a:r>
            <a:endParaRPr lang="ru-RU" dirty="0" smtClean="0"/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Інші спеціалісти центрального органу виконавчої влади, що реалізує державну політику у сфері контролю якості та безпеки лікарських засобів, на яких покладено здійснення державного контролю за якістю лікарських засобів, є за посадою державними інспекторами з контролю якості лікарських засобів.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3600" i="1" dirty="0" smtClean="0">
                <a:solidFill>
                  <a:schemeClr val="tx2">
                    <a:satMod val="130000"/>
                  </a:schemeClr>
                </a:solidFill>
              </a:rPr>
              <a:t>Основними завданнями </a:t>
            </a:r>
            <a:r>
              <a:rPr lang="uk-UA" sz="3600" i="1" dirty="0" err="1" smtClean="0">
                <a:solidFill>
                  <a:schemeClr val="tx2">
                    <a:satMod val="130000"/>
                  </a:schemeClr>
                </a:solidFill>
              </a:rPr>
              <a:t>Держлікслужби</a:t>
            </a:r>
            <a:r>
              <a:rPr lang="uk-UA" sz="3600" i="1" dirty="0" smtClean="0">
                <a:solidFill>
                  <a:schemeClr val="tx2">
                    <a:satMod val="130000"/>
                  </a:schemeClr>
                </a:solidFill>
              </a:rPr>
              <a:t> України є:</a:t>
            </a:r>
            <a:endParaRPr lang="ru-RU" sz="3600" i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0" y="1643063"/>
            <a:ext cx="7497763" cy="4800600"/>
          </a:xfrm>
        </p:spPr>
        <p:txBody>
          <a:bodyPr>
            <a:normAutofit fontScale="77500" lnSpcReduction="20000"/>
          </a:bodyPr>
          <a:lstStyle/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b="1" i="1" dirty="0" smtClean="0"/>
              <a:t>Внесення пропозицій щодо формування державної політики </a:t>
            </a:r>
            <a:r>
              <a:rPr lang="uk-UA" dirty="0" smtClean="0"/>
              <a:t>у сферах контролю якості та безпеки лікарських засобів, медичних виробів, а також ліцензування господарської діяльності з виробництва лікарських засобів, імпорту лікарських засобів, оптової та роздрібної торгівлі лікарськими засобами;</a:t>
            </a:r>
            <a:endParaRPr lang="ru-RU" dirty="0" smtClean="0"/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b="1" i="1" dirty="0" smtClean="0"/>
              <a:t>Р</a:t>
            </a:r>
            <a:r>
              <a:rPr lang="ru-RU" b="1" i="1" dirty="0" err="1" smtClean="0"/>
              <a:t>еалізація</a:t>
            </a:r>
            <a:r>
              <a:rPr lang="ru-RU" b="1" i="1" dirty="0" smtClean="0"/>
              <a:t> </a:t>
            </a:r>
            <a:r>
              <a:rPr lang="ru-RU" b="1" i="1" dirty="0" err="1" smtClean="0"/>
              <a:t>державної</a:t>
            </a:r>
            <a:r>
              <a:rPr lang="ru-RU" b="1" i="1" dirty="0" smtClean="0"/>
              <a:t> </a:t>
            </a:r>
            <a:r>
              <a:rPr lang="ru-RU" b="1" i="1" dirty="0" err="1" smtClean="0"/>
              <a:t>політики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державного контролю якості та </a:t>
            </a:r>
            <a:r>
              <a:rPr lang="ru-RU" dirty="0" err="1" smtClean="0"/>
              <a:t>безпеки</a:t>
            </a:r>
            <a:r>
              <a:rPr lang="ru-RU" dirty="0" smtClean="0"/>
              <a:t> </a:t>
            </a:r>
            <a:r>
              <a:rPr lang="ru-RU" dirty="0" err="1" smtClean="0"/>
              <a:t>лікарських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медичних</a:t>
            </a:r>
            <a:r>
              <a:rPr lang="ru-RU" dirty="0" smtClean="0"/>
              <a:t> </a:t>
            </a:r>
            <a:r>
              <a:rPr lang="ru-RU" dirty="0" err="1" smtClean="0"/>
              <a:t>виробів</a:t>
            </a:r>
            <a:r>
              <a:rPr lang="ru-RU" dirty="0" smtClean="0"/>
              <a:t>;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b="1" i="1" dirty="0" smtClean="0"/>
              <a:t>Ліцензування господарської діяльності</a:t>
            </a:r>
            <a:r>
              <a:rPr lang="uk-UA" dirty="0" smtClean="0"/>
              <a:t> з виробництва лікарських засобів, імпорту лікарських засобів, оптової та роздрібної торгівлі лікарськими засобами.</a:t>
            </a:r>
            <a:endParaRPr lang="ru-RU" dirty="0" smtClean="0"/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Держлікслужба</a:t>
            </a:r>
            <a:r>
              <a:rPr lang="ru-RU" sz="3600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України</a:t>
            </a:r>
            <a:r>
              <a:rPr lang="ru-RU" sz="3600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відповідно</a:t>
            </a:r>
            <a:r>
              <a:rPr lang="ru-RU" sz="3600" i="1" dirty="0" smtClean="0">
                <a:solidFill>
                  <a:schemeClr val="tx2">
                    <a:satMod val="130000"/>
                  </a:schemeClr>
                </a:solidFill>
              </a:rPr>
              <a:t> до </a:t>
            </a: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покладених</a:t>
            </a:r>
            <a:r>
              <a:rPr lang="ru-RU" sz="3600" i="1" dirty="0" smtClean="0">
                <a:solidFill>
                  <a:schemeClr val="tx2">
                    <a:satMod val="130000"/>
                  </a:schemeClr>
                </a:solidFill>
              </a:rPr>
              <a:t> на </a:t>
            </a: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неї</a:t>
            </a:r>
            <a:r>
              <a:rPr lang="ru-RU" sz="3600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завдан</a:t>
            </a:r>
            <a:r>
              <a:rPr lang="uk-UA" sz="3600" i="1" dirty="0" smtClean="0">
                <a:solidFill>
                  <a:schemeClr val="tx2">
                    <a:satMod val="130000"/>
                  </a:schemeClr>
                </a:solidFill>
              </a:rPr>
              <a:t>ь</a:t>
            </a:r>
            <a:endParaRPr lang="ru-RU" sz="3600" i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>
          <a:xfrm>
            <a:off x="1143000" y="1447800"/>
            <a:ext cx="7791450" cy="5195888"/>
          </a:xfrm>
        </p:spPr>
        <p:txBody>
          <a:bodyPr/>
          <a:lstStyle/>
          <a:p>
            <a:pPr marL="269875" indent="-188913" algn="just" eaLnBrk="1" hangingPunct="1">
              <a:buFont typeface="Times New Roman" panose="02020603050405020304" pitchFamily="18" charset="0"/>
              <a:buAutoNum type="arabicPeriod"/>
            </a:pPr>
            <a:r>
              <a:rPr lang="ru-RU" altLang="en-US" sz="2000" dirty="0" err="1" smtClean="0"/>
              <a:t>узагальнює</a:t>
            </a:r>
            <a:r>
              <a:rPr lang="ru-RU" altLang="en-US" sz="2000" dirty="0" smtClean="0"/>
              <a:t> практику </a:t>
            </a:r>
            <a:r>
              <a:rPr lang="ru-RU" altLang="en-US" sz="2000" dirty="0" err="1" smtClean="0"/>
              <a:t>застосування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законодавства</a:t>
            </a:r>
            <a:r>
              <a:rPr lang="ru-RU" altLang="en-US" sz="2000" dirty="0" smtClean="0"/>
              <a:t> з </a:t>
            </a:r>
            <a:r>
              <a:rPr lang="ru-RU" altLang="en-US" sz="2000" dirty="0" err="1" smtClean="0"/>
              <a:t>питань</a:t>
            </a:r>
            <a:r>
              <a:rPr lang="ru-RU" altLang="en-US" sz="2000" dirty="0" smtClean="0"/>
              <a:t>, </a:t>
            </a:r>
            <a:r>
              <a:rPr lang="ru-RU" altLang="en-US" sz="2000" dirty="0" err="1" smtClean="0"/>
              <a:t>що</a:t>
            </a:r>
            <a:r>
              <a:rPr lang="ru-RU" altLang="en-US" sz="2000" dirty="0" smtClean="0"/>
              <a:t> належать до </a:t>
            </a:r>
            <a:r>
              <a:rPr lang="ru-RU" altLang="en-US" sz="2000" dirty="0" err="1" smtClean="0"/>
              <a:t>її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компетенції</a:t>
            </a:r>
            <a:r>
              <a:rPr lang="ru-RU" altLang="en-US" sz="2000" dirty="0" smtClean="0"/>
              <a:t>, </a:t>
            </a:r>
            <a:r>
              <a:rPr lang="ru-RU" altLang="en-US" sz="2000" dirty="0" err="1" smtClean="0"/>
              <a:t>розробляє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пропозиції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щодо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вдосконалення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законодавчих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актів</a:t>
            </a:r>
            <a:endParaRPr lang="ru-RU" altLang="en-US" sz="2000" dirty="0" smtClean="0"/>
          </a:p>
          <a:p>
            <a:pPr marL="269875" indent="-188913" algn="just" eaLnBrk="1" hangingPunct="1">
              <a:buFont typeface="Times New Roman" panose="02020603050405020304" pitchFamily="18" charset="0"/>
              <a:buAutoNum type="arabicPeriod"/>
            </a:pPr>
            <a:r>
              <a:rPr lang="uk-UA" altLang="en-US" sz="2000" dirty="0" smtClean="0"/>
              <a:t>здійснює державний контроль за дотриманням вимог законодавства щодо забезпечення якості та безпеки </a:t>
            </a:r>
            <a:r>
              <a:rPr lang="uk-UA" altLang="en-US" sz="2000" dirty="0" smtClean="0"/>
              <a:t>ЛЗ, </a:t>
            </a:r>
            <a:r>
              <a:rPr lang="uk-UA" altLang="en-US" sz="2000" dirty="0" smtClean="0"/>
              <a:t>МВ на всіх етапах </a:t>
            </a:r>
            <a:r>
              <a:rPr lang="uk-UA" altLang="en-US" sz="2000" dirty="0" smtClean="0"/>
              <a:t>обігу, </a:t>
            </a:r>
            <a:r>
              <a:rPr lang="uk-UA" altLang="en-US" sz="2000" dirty="0" smtClean="0"/>
              <a:t>виконання ліцензійних умов провадження відповідної господарської діяльності</a:t>
            </a:r>
            <a:endParaRPr lang="ru-RU" altLang="en-US" sz="2000" dirty="0" smtClean="0"/>
          </a:p>
          <a:p>
            <a:pPr marL="269875" indent="-188913" eaLnBrk="1" hangingPunct="1">
              <a:buFont typeface="Times New Roman" panose="02020603050405020304" pitchFamily="18" charset="0"/>
              <a:buAutoNum type="arabicPeriod"/>
            </a:pPr>
            <a:r>
              <a:rPr lang="uk-UA" altLang="en-US" sz="2000" dirty="0" smtClean="0"/>
              <a:t>контролює дотримання вимог технічних регламентів щодо МВ</a:t>
            </a:r>
            <a:endParaRPr lang="ru-RU" altLang="en-US" sz="2000" dirty="0" smtClean="0"/>
          </a:p>
          <a:p>
            <a:pPr marL="269875" indent="-188913" eaLnBrk="1" hangingPunct="1">
              <a:buFont typeface="Times New Roman" panose="02020603050405020304" pitchFamily="18" charset="0"/>
              <a:buAutoNum type="arabicPeriod"/>
            </a:pPr>
            <a:r>
              <a:rPr lang="uk-UA" altLang="en-US" sz="2000" dirty="0" smtClean="0"/>
              <a:t>контролює ввезення на митну територію України лікарських засобів</a:t>
            </a:r>
            <a:endParaRPr lang="ru-RU" altLang="en-US" sz="2000" dirty="0" smtClean="0"/>
          </a:p>
          <a:p>
            <a:pPr marL="269875" indent="-188913" eaLnBrk="1" hangingPunct="1">
              <a:buFont typeface="Times New Roman" panose="02020603050405020304" pitchFamily="18" charset="0"/>
              <a:buAutoNum type="arabicPeriod"/>
            </a:pPr>
            <a:r>
              <a:rPr lang="ru-RU" altLang="en-US" sz="2000" dirty="0" err="1" smtClean="0"/>
              <a:t>здійснює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державний</a:t>
            </a:r>
            <a:r>
              <a:rPr lang="ru-RU" altLang="en-US" sz="2000" dirty="0" smtClean="0"/>
              <a:t> контроль та </a:t>
            </a:r>
            <a:r>
              <a:rPr lang="ru-RU" altLang="en-US" sz="2000" dirty="0" err="1" smtClean="0"/>
              <a:t>нагляд</a:t>
            </a:r>
            <a:r>
              <a:rPr lang="ru-RU" altLang="en-US" sz="2000" dirty="0" smtClean="0"/>
              <a:t> за </a:t>
            </a:r>
            <a:r>
              <a:rPr lang="ru-RU" altLang="en-US" sz="2000" dirty="0" err="1" smtClean="0"/>
              <a:t>дотриманням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вимог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стандартів</a:t>
            </a:r>
            <a:r>
              <a:rPr lang="ru-RU" altLang="en-US" sz="2000" dirty="0" smtClean="0"/>
              <a:t> і </a:t>
            </a:r>
            <a:r>
              <a:rPr lang="ru-RU" altLang="en-US" sz="2000" dirty="0" err="1" smtClean="0"/>
              <a:t>технічних</a:t>
            </a:r>
            <a:r>
              <a:rPr lang="ru-RU" altLang="en-US" sz="2000" dirty="0" smtClean="0"/>
              <a:t> умов при </a:t>
            </a:r>
            <a:r>
              <a:rPr lang="ru-RU" altLang="en-US" sz="2000" dirty="0" err="1" smtClean="0"/>
              <a:t>транспортуванні</a:t>
            </a:r>
            <a:r>
              <a:rPr lang="ru-RU" altLang="en-US" sz="2000" dirty="0" smtClean="0"/>
              <a:t>, </a:t>
            </a:r>
            <a:r>
              <a:rPr lang="ru-RU" altLang="en-US" sz="2000" dirty="0" err="1" smtClean="0"/>
              <a:t>зберіганні</a:t>
            </a:r>
            <a:r>
              <a:rPr lang="ru-RU" altLang="en-US" sz="2000" dirty="0" smtClean="0"/>
              <a:t> та </a:t>
            </a:r>
            <a:r>
              <a:rPr lang="ru-RU" altLang="en-US" sz="2000" dirty="0" err="1" smtClean="0"/>
              <a:t>використанні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лікарських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засобів</a:t>
            </a:r>
            <a:endParaRPr lang="ru-RU" altLang="en-US" sz="2000" dirty="0" smtClean="0"/>
          </a:p>
          <a:p>
            <a:pPr marL="269875" indent="-188913" eaLnBrk="1" hangingPunct="1">
              <a:buFont typeface="Times New Roman" panose="02020603050405020304" pitchFamily="18" charset="0"/>
              <a:buAutoNum type="arabicPeriod"/>
            </a:pPr>
            <a:r>
              <a:rPr lang="ru-RU" altLang="en-US" sz="2000" dirty="0" err="1" smtClean="0"/>
              <a:t>відбирає</a:t>
            </a:r>
            <a:r>
              <a:rPr lang="ru-RU" altLang="en-US" sz="2000" dirty="0" smtClean="0"/>
              <a:t> в </a:t>
            </a:r>
            <a:r>
              <a:rPr lang="ru-RU" altLang="en-US" sz="2000" dirty="0" err="1" smtClean="0"/>
              <a:t>установленому</a:t>
            </a:r>
            <a:r>
              <a:rPr lang="ru-RU" altLang="en-US" sz="2000" dirty="0" smtClean="0"/>
              <a:t> порядку </a:t>
            </a:r>
            <a:r>
              <a:rPr lang="ru-RU" altLang="en-US" sz="2000" dirty="0" err="1" smtClean="0"/>
              <a:t>зразки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лікарських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засобів</a:t>
            </a:r>
            <a:r>
              <a:rPr lang="ru-RU" altLang="en-US" sz="2000" dirty="0" smtClean="0"/>
              <a:t> і </a:t>
            </a:r>
            <a:r>
              <a:rPr lang="ru-RU" altLang="en-US" sz="2000" dirty="0" err="1" smtClean="0"/>
              <a:t>медичних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виробів</a:t>
            </a:r>
            <a:r>
              <a:rPr lang="ru-RU" altLang="en-US" sz="2000" dirty="0" smtClean="0"/>
              <a:t> для </a:t>
            </a:r>
            <a:r>
              <a:rPr lang="ru-RU" altLang="en-US" sz="2000" dirty="0" err="1" smtClean="0"/>
              <a:t>перевірки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їх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якості</a:t>
            </a:r>
            <a:endParaRPr lang="ru-RU" alt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Держлікслужба</a:t>
            </a:r>
            <a:r>
              <a:rPr lang="ru-RU" sz="3600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України</a:t>
            </a:r>
            <a:r>
              <a:rPr lang="ru-RU" sz="3600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відповідно</a:t>
            </a:r>
            <a:r>
              <a:rPr lang="ru-RU" sz="3600" i="1" dirty="0" smtClean="0">
                <a:solidFill>
                  <a:schemeClr val="tx2">
                    <a:satMod val="130000"/>
                  </a:schemeClr>
                </a:solidFill>
              </a:rPr>
              <a:t> до </a:t>
            </a: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покладених</a:t>
            </a:r>
            <a:r>
              <a:rPr lang="ru-RU" sz="3600" i="1" dirty="0" smtClean="0">
                <a:solidFill>
                  <a:schemeClr val="tx2">
                    <a:satMod val="130000"/>
                  </a:schemeClr>
                </a:solidFill>
              </a:rPr>
              <a:t> на </a:t>
            </a: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неї</a:t>
            </a:r>
            <a:r>
              <a:rPr lang="ru-RU" sz="3600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завдан</a:t>
            </a:r>
            <a:r>
              <a:rPr lang="uk-UA" sz="3600" i="1" dirty="0" smtClean="0">
                <a:solidFill>
                  <a:schemeClr val="tx2">
                    <a:satMod val="130000"/>
                  </a:schemeClr>
                </a:solidFill>
              </a:rPr>
              <a:t>ь</a:t>
            </a:r>
            <a:endParaRPr lang="ru-RU" sz="3600" i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3000" y="1447800"/>
            <a:ext cx="7791450" cy="5195888"/>
          </a:xfrm>
        </p:spPr>
        <p:txBody>
          <a:bodyPr>
            <a:noAutofit/>
          </a:bodyPr>
          <a:lstStyle/>
          <a:p>
            <a:pPr marL="269875" indent="-190500" algn="just" eaLnBrk="1" fontAlgn="auto" hangingPunct="1"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uk-UA" sz="2000" dirty="0" smtClean="0"/>
              <a:t>надає обов'язкові для виконання приписи про усунення порушень стандартів і технічних умов, фармакопейних статей і технологічних регламентів, а також про усунення порушень під час виробництва, зберігання, транспортування та реалізації лікарських засобів</a:t>
            </a:r>
            <a:endParaRPr lang="ru-RU" sz="2000" dirty="0" smtClean="0"/>
          </a:p>
          <a:p>
            <a:pPr marL="269875" indent="-188913" algn="just" eaLnBrk="1" fontAlgn="auto" hangingPunct="1"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ru-RU" sz="2000" dirty="0" err="1" smtClean="0"/>
              <a:t>приймає</a:t>
            </a:r>
            <a:r>
              <a:rPr lang="ru-RU" sz="2000" dirty="0" smtClean="0"/>
              <a:t> в </a:t>
            </a:r>
            <a:r>
              <a:rPr lang="ru-RU" sz="2000" dirty="0" err="1" smtClean="0"/>
              <a:t>установленому</a:t>
            </a:r>
            <a:r>
              <a:rPr lang="ru-RU" sz="2000" dirty="0" smtClean="0"/>
              <a:t> порядку </a:t>
            </a:r>
            <a:r>
              <a:rPr lang="ru-RU" sz="2000" dirty="0" err="1" smtClean="0"/>
              <a:t>рішення</a:t>
            </a:r>
            <a:r>
              <a:rPr lang="ru-RU" sz="2000" dirty="0" smtClean="0"/>
              <a:t> про </a:t>
            </a:r>
            <a:r>
              <a:rPr lang="ru-RU" sz="2000" dirty="0" err="1" smtClean="0"/>
              <a:t>вилучення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обігу</a:t>
            </a:r>
            <a:r>
              <a:rPr lang="ru-RU" sz="2000" dirty="0" smtClean="0"/>
              <a:t> та </a:t>
            </a:r>
            <a:r>
              <a:rPr lang="ru-RU" sz="2000" dirty="0" err="1" smtClean="0"/>
              <a:t>заборону</a:t>
            </a:r>
            <a:r>
              <a:rPr lang="ru-RU" sz="2000" dirty="0" smtClean="0"/>
              <a:t> (</a:t>
            </a:r>
            <a:r>
              <a:rPr lang="ru-RU" sz="2000" dirty="0" err="1" smtClean="0"/>
              <a:t>зупинення</a:t>
            </a:r>
            <a:r>
              <a:rPr lang="ru-RU" sz="2000" dirty="0" smtClean="0"/>
              <a:t>) </a:t>
            </a:r>
            <a:r>
              <a:rPr lang="ru-RU" sz="2000" dirty="0" err="1" smtClean="0"/>
              <a:t>виробництва</a:t>
            </a:r>
            <a:r>
              <a:rPr lang="ru-RU" sz="2000" dirty="0" smtClean="0"/>
              <a:t>, </a:t>
            </a:r>
            <a:r>
              <a:rPr lang="ru-RU" sz="2000" dirty="0" err="1" smtClean="0"/>
              <a:t>реалізації</a:t>
            </a:r>
            <a:r>
              <a:rPr lang="ru-RU" sz="2000" dirty="0" smtClean="0"/>
              <a:t> </a:t>
            </a:r>
            <a:r>
              <a:rPr lang="ru-RU" sz="2000" dirty="0" err="1" smtClean="0"/>
              <a:t>та</a:t>
            </a:r>
            <a:r>
              <a:rPr lang="ru-RU" sz="2000" dirty="0" smtClean="0"/>
              <a:t> </a:t>
            </a:r>
            <a:r>
              <a:rPr lang="ru-RU" sz="2000" dirty="0" err="1" smtClean="0"/>
              <a:t>застосування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лікарських</a:t>
            </a:r>
            <a:r>
              <a:rPr lang="ru-RU" sz="2000" dirty="0" smtClean="0"/>
              <a:t> </a:t>
            </a:r>
            <a:r>
              <a:rPr lang="ru-RU" sz="2000" dirty="0" err="1" smtClean="0"/>
              <a:t>засобів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медичних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виробів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не </a:t>
            </a:r>
            <a:r>
              <a:rPr lang="ru-RU" sz="2000" dirty="0" err="1" smtClean="0"/>
              <a:t>відповідають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вимогам</a:t>
            </a:r>
            <a:r>
              <a:rPr lang="ru-RU" sz="2000" dirty="0" smtClean="0"/>
              <a:t>, </a:t>
            </a:r>
            <a:r>
              <a:rPr lang="ru-RU" sz="2000" dirty="0" err="1" smtClean="0"/>
              <a:t>визначеним</a:t>
            </a:r>
            <a:r>
              <a:rPr lang="ru-RU" sz="2000" dirty="0" smtClean="0"/>
              <a:t> </a:t>
            </a:r>
            <a:r>
              <a:rPr lang="ru-RU" sz="2000" dirty="0" err="1" smtClean="0"/>
              <a:t>нормативно-правовими</a:t>
            </a:r>
            <a:r>
              <a:rPr lang="ru-RU" sz="2000" dirty="0" smtClean="0"/>
              <a:t> актами та </a:t>
            </a:r>
            <a:r>
              <a:rPr lang="ru-RU" sz="2000" dirty="0" err="1" smtClean="0"/>
              <a:t>нормативними</a:t>
            </a:r>
            <a:r>
              <a:rPr lang="ru-RU" sz="2000" dirty="0" smtClean="0"/>
              <a:t> документами, а </a:t>
            </a:r>
            <a:r>
              <a:rPr lang="ru-RU" sz="2000" dirty="0" err="1" smtClean="0"/>
              <a:t>також</a:t>
            </a:r>
            <a:r>
              <a:rPr lang="ru-RU" sz="2000" dirty="0" smtClean="0"/>
              <a:t> тих,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ввозяться</a:t>
            </a:r>
            <a:r>
              <a:rPr lang="ru-RU" sz="2000" dirty="0" smtClean="0"/>
              <a:t> на </a:t>
            </a:r>
            <a:r>
              <a:rPr lang="ru-RU" sz="2000" dirty="0" err="1" smtClean="0"/>
              <a:t>територію</a:t>
            </a:r>
            <a:r>
              <a:rPr lang="ru-RU" sz="2000" dirty="0" smtClean="0"/>
              <a:t> </a:t>
            </a:r>
            <a:r>
              <a:rPr lang="ru-RU" sz="2000" dirty="0" err="1" smtClean="0"/>
              <a:t>України</a:t>
            </a:r>
            <a:r>
              <a:rPr lang="ru-RU" sz="2000" dirty="0" smtClean="0"/>
              <a:t> та </a:t>
            </a:r>
            <a:r>
              <a:rPr lang="ru-RU" sz="2000" dirty="0" err="1" smtClean="0"/>
              <a:t>вивозяться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території</a:t>
            </a:r>
            <a:r>
              <a:rPr lang="ru-RU" sz="2000" dirty="0" smtClean="0"/>
              <a:t> </a:t>
            </a:r>
            <a:r>
              <a:rPr lang="ru-RU" sz="2000" dirty="0" err="1" smtClean="0"/>
              <a:t>України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порушенням</a:t>
            </a:r>
            <a:r>
              <a:rPr lang="ru-RU" sz="2000" dirty="0" smtClean="0"/>
              <a:t> </a:t>
            </a:r>
            <a:r>
              <a:rPr lang="ru-RU" sz="2000" dirty="0" err="1" smtClean="0"/>
              <a:t>установленого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законодавством</a:t>
            </a:r>
            <a:r>
              <a:rPr lang="ru-RU" sz="2000" dirty="0" smtClean="0"/>
              <a:t> порядку;</a:t>
            </a:r>
          </a:p>
          <a:p>
            <a:pPr marL="269875" indent="-188913" algn="just" eaLnBrk="1" fontAlgn="auto" hangingPunct="1"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ru-RU" sz="2000" dirty="0" err="1" smtClean="0"/>
              <a:t>складає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протоколи</a:t>
            </a:r>
            <a:r>
              <a:rPr lang="ru-RU" sz="2000" dirty="0" smtClean="0"/>
              <a:t> про </a:t>
            </a:r>
            <a:r>
              <a:rPr lang="ru-RU" sz="2000" dirty="0" err="1" smtClean="0"/>
              <a:t>адміністративні</a:t>
            </a:r>
            <a:r>
              <a:rPr lang="ru-RU" sz="2000" dirty="0" smtClean="0"/>
              <a:t> </a:t>
            </a:r>
            <a:r>
              <a:rPr lang="ru-RU" sz="2000" dirty="0" err="1" smtClean="0"/>
              <a:t>правопорушення</a:t>
            </a:r>
            <a:r>
              <a:rPr lang="ru-RU" sz="2000" dirty="0" smtClean="0"/>
              <a:t> та </a:t>
            </a:r>
            <a:r>
              <a:rPr lang="ru-RU" sz="2000" dirty="0" err="1" smtClean="0"/>
              <a:t>розглядає</a:t>
            </a:r>
            <a:r>
              <a:rPr lang="ru-RU" sz="2000" dirty="0" smtClean="0"/>
              <a:t> </a:t>
            </a:r>
            <a:r>
              <a:rPr lang="ru-RU" sz="2000" dirty="0" err="1" smtClean="0"/>
              <a:t>справи</a:t>
            </a:r>
            <a:r>
              <a:rPr lang="ru-RU" sz="2000" dirty="0" smtClean="0"/>
              <a:t> про </a:t>
            </a:r>
            <a:r>
              <a:rPr lang="ru-RU" sz="2000" dirty="0" err="1" smtClean="0"/>
              <a:t>адміністративні</a:t>
            </a:r>
            <a:r>
              <a:rPr lang="ru-RU" sz="2000" dirty="0" smtClean="0"/>
              <a:t> </a:t>
            </a:r>
            <a:r>
              <a:rPr lang="ru-RU" sz="2000" dirty="0" err="1" smtClean="0"/>
              <a:t>правопорушення</a:t>
            </a:r>
            <a:r>
              <a:rPr lang="ru-RU" sz="2000" dirty="0" smtClean="0"/>
              <a:t> у </a:t>
            </a:r>
            <a:r>
              <a:rPr lang="ru-RU" sz="2000" dirty="0" err="1" smtClean="0"/>
              <a:t>випадках</a:t>
            </a:r>
            <a:r>
              <a:rPr lang="ru-RU" sz="2000" dirty="0" smtClean="0"/>
              <a:t>, </a:t>
            </a:r>
            <a:r>
              <a:rPr lang="ru-RU" sz="2000" dirty="0" err="1" smtClean="0"/>
              <a:t>передбачених</a:t>
            </a:r>
            <a:r>
              <a:rPr lang="ru-RU" sz="2000" dirty="0" smtClean="0"/>
              <a:t> законом;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Держлікслужба</a:t>
            </a:r>
            <a:r>
              <a:rPr lang="ru-RU" sz="3600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України</a:t>
            </a:r>
            <a:r>
              <a:rPr lang="ru-RU" sz="3600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відповідно</a:t>
            </a:r>
            <a:r>
              <a:rPr lang="ru-RU" sz="3600" i="1" dirty="0" smtClean="0">
                <a:solidFill>
                  <a:schemeClr val="tx2">
                    <a:satMod val="130000"/>
                  </a:schemeClr>
                </a:solidFill>
              </a:rPr>
              <a:t> до </a:t>
            </a: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покладених</a:t>
            </a:r>
            <a:r>
              <a:rPr lang="ru-RU" sz="3600" i="1" dirty="0" smtClean="0">
                <a:solidFill>
                  <a:schemeClr val="tx2">
                    <a:satMod val="130000"/>
                  </a:schemeClr>
                </a:solidFill>
              </a:rPr>
              <a:t> на </a:t>
            </a: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неї</a:t>
            </a:r>
            <a:r>
              <a:rPr lang="ru-RU" sz="3600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завдан</a:t>
            </a:r>
            <a:r>
              <a:rPr lang="uk-UA" sz="3600" i="1" dirty="0" smtClean="0">
                <a:solidFill>
                  <a:schemeClr val="tx2">
                    <a:satMod val="130000"/>
                  </a:schemeClr>
                </a:solidFill>
              </a:rPr>
              <a:t>ь</a:t>
            </a:r>
            <a:endParaRPr lang="ru-RU" sz="3600" i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3000" y="1447800"/>
            <a:ext cx="7791450" cy="5195888"/>
          </a:xfrm>
        </p:spPr>
        <p:txBody>
          <a:bodyPr>
            <a:noAutofit/>
          </a:bodyPr>
          <a:lstStyle/>
          <a:p>
            <a:pPr marL="360363" indent="-280988" algn="just" eaLnBrk="1" fontAlgn="auto" hangingPunct="1">
              <a:spcAft>
                <a:spcPts val="0"/>
              </a:spcAft>
              <a:buFont typeface="+mj-lt"/>
              <a:buAutoNum type="arabicPeriod" startAt="10"/>
              <a:defRPr/>
            </a:pPr>
            <a:r>
              <a:rPr lang="ru-RU" sz="2000" dirty="0" err="1" smtClean="0"/>
              <a:t>погоджує</a:t>
            </a:r>
            <a:r>
              <a:rPr lang="ru-RU" sz="2000" dirty="0" smtClean="0"/>
              <a:t> </a:t>
            </a:r>
            <a:r>
              <a:rPr lang="ru-RU" sz="2000" dirty="0" err="1" smtClean="0"/>
              <a:t>паспорти</a:t>
            </a:r>
            <a:r>
              <a:rPr lang="ru-RU" sz="2000" dirty="0" smtClean="0"/>
              <a:t> </a:t>
            </a:r>
            <a:r>
              <a:rPr lang="ru-RU" sz="2000" dirty="0" err="1" smtClean="0"/>
              <a:t>аптечних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закладів</a:t>
            </a:r>
            <a:r>
              <a:rPr lang="ru-RU" sz="2000" dirty="0" smtClean="0"/>
              <a:t> (</a:t>
            </a:r>
            <a:r>
              <a:rPr lang="ru-RU" sz="2000" dirty="0" err="1" smtClean="0"/>
              <a:t>структурних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підрозділів</a:t>
            </a:r>
            <a:r>
              <a:rPr lang="ru-RU" sz="2000" dirty="0" smtClean="0"/>
              <a:t>) в </a:t>
            </a:r>
            <a:r>
              <a:rPr lang="ru-RU" sz="2000" dirty="0" err="1" smtClean="0"/>
              <a:t>установленому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законодавством</a:t>
            </a:r>
            <a:r>
              <a:rPr lang="ru-RU" sz="2000" dirty="0" smtClean="0"/>
              <a:t> порядку;</a:t>
            </a:r>
          </a:p>
          <a:p>
            <a:pPr marL="269875" indent="-188913" algn="just" eaLnBrk="1" fontAlgn="auto" hangingPunct="1">
              <a:spcAft>
                <a:spcPts val="0"/>
              </a:spcAft>
              <a:buFont typeface="+mj-lt"/>
              <a:buAutoNum type="arabicPeriod" startAt="10"/>
              <a:defRPr/>
            </a:pPr>
            <a:r>
              <a:rPr lang="ru-RU" sz="2000" dirty="0" err="1" smtClean="0"/>
              <a:t>здійснює</a:t>
            </a:r>
            <a:r>
              <a:rPr lang="ru-RU" sz="2000" dirty="0" smtClean="0"/>
              <a:t> в </a:t>
            </a:r>
            <a:r>
              <a:rPr lang="ru-RU" sz="2000" dirty="0" err="1" smtClean="0"/>
              <a:t>установленому</a:t>
            </a:r>
            <a:r>
              <a:rPr lang="ru-RU" sz="2000" dirty="0" smtClean="0"/>
              <a:t> порядку </a:t>
            </a:r>
            <a:r>
              <a:rPr lang="ru-RU" sz="2000" dirty="0" err="1" smtClean="0"/>
              <a:t>галузеву</a:t>
            </a:r>
            <a:r>
              <a:rPr lang="ru-RU" sz="2000" dirty="0" smtClean="0"/>
              <a:t> </a:t>
            </a:r>
            <a:r>
              <a:rPr lang="ru-RU" sz="2000" dirty="0" err="1" smtClean="0"/>
              <a:t>атестацію</a:t>
            </a:r>
            <a:r>
              <a:rPr lang="ru-RU" sz="2000" dirty="0" smtClean="0"/>
              <a:t> </a:t>
            </a:r>
            <a:r>
              <a:rPr lang="ru-RU" sz="2000" dirty="0" err="1" smtClean="0"/>
              <a:t>лабораторій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контролю якості </a:t>
            </a:r>
            <a:r>
              <a:rPr lang="ru-RU" sz="2000" dirty="0" err="1" smtClean="0"/>
              <a:t>лікарських</a:t>
            </a:r>
            <a:r>
              <a:rPr lang="ru-RU" sz="2000" dirty="0" smtClean="0"/>
              <a:t> </a:t>
            </a:r>
            <a:r>
              <a:rPr lang="ru-RU" sz="2000" dirty="0" err="1" smtClean="0"/>
              <a:t>засобів</a:t>
            </a:r>
            <a:r>
              <a:rPr lang="ru-RU" sz="2000" dirty="0" smtClean="0"/>
              <a:t>;</a:t>
            </a:r>
          </a:p>
          <a:p>
            <a:pPr marL="269875" indent="-188913" algn="just" eaLnBrk="1" fontAlgn="auto" hangingPunct="1">
              <a:spcAft>
                <a:spcPts val="0"/>
              </a:spcAft>
              <a:buFont typeface="+mj-lt"/>
              <a:buAutoNum type="arabicPeriod" startAt="10"/>
              <a:defRPr/>
            </a:pPr>
            <a:r>
              <a:rPr lang="ru-RU" sz="2000" dirty="0" smtClean="0"/>
              <a:t>проводить у </a:t>
            </a:r>
            <a:r>
              <a:rPr lang="ru-RU" sz="2000" dirty="0" err="1" smtClean="0"/>
              <a:t>встановленому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законодавством</a:t>
            </a:r>
            <a:r>
              <a:rPr lang="ru-RU" sz="2000" dirty="0" smtClean="0"/>
              <a:t> порядку </a:t>
            </a:r>
            <a:r>
              <a:rPr lang="ru-RU" sz="2000" dirty="0" err="1" smtClean="0"/>
              <a:t>атестацію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провізорів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фармацевтів</a:t>
            </a:r>
            <a:r>
              <a:rPr lang="ru-RU" sz="2000" dirty="0" smtClean="0"/>
              <a:t>;</a:t>
            </a:r>
          </a:p>
          <a:p>
            <a:pPr marL="269875" indent="-188913" algn="just" eaLnBrk="1" fontAlgn="auto" hangingPunct="1">
              <a:spcAft>
                <a:spcPts val="0"/>
              </a:spcAft>
              <a:buFont typeface="+mj-lt"/>
              <a:buAutoNum type="arabicPeriod" startAt="10"/>
              <a:defRPr/>
            </a:pPr>
            <a:r>
              <a:rPr lang="ru-RU" sz="2000" dirty="0" err="1" smtClean="0"/>
              <a:t>здійснює</a:t>
            </a:r>
            <a:r>
              <a:rPr lang="ru-RU" sz="2000" dirty="0" smtClean="0"/>
              <a:t> </a:t>
            </a:r>
            <a:r>
              <a:rPr lang="ru-RU" sz="2000" dirty="0" err="1" smtClean="0"/>
              <a:t>державну</a:t>
            </a:r>
            <a:r>
              <a:rPr lang="ru-RU" sz="2000" dirty="0" smtClean="0"/>
              <a:t> </a:t>
            </a:r>
            <a:r>
              <a:rPr lang="ru-RU" sz="2000" dirty="0" err="1" smtClean="0"/>
              <a:t>реєстрацію</a:t>
            </a:r>
            <a:r>
              <a:rPr lang="ru-RU" sz="2000" dirty="0" smtClean="0"/>
              <a:t> </a:t>
            </a:r>
            <a:r>
              <a:rPr lang="ru-RU" sz="2000" dirty="0" err="1" smtClean="0"/>
              <a:t>медичних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виробів</a:t>
            </a:r>
            <a:r>
              <a:rPr lang="ru-RU" sz="2000" dirty="0" smtClean="0"/>
              <a:t>;</a:t>
            </a:r>
          </a:p>
          <a:p>
            <a:pPr marL="269875" indent="-188913" algn="just" eaLnBrk="1" fontAlgn="auto" hangingPunct="1">
              <a:spcAft>
                <a:spcPts val="0"/>
              </a:spcAft>
              <a:buFont typeface="+mj-lt"/>
              <a:buAutoNum type="arabicPeriod" startAt="10"/>
              <a:defRPr/>
            </a:pPr>
            <a:r>
              <a:rPr lang="ru-RU" sz="2000" dirty="0" err="1" smtClean="0"/>
              <a:t>надає</a:t>
            </a:r>
            <a:r>
              <a:rPr lang="ru-RU" sz="2000" dirty="0" smtClean="0"/>
              <a:t> </a:t>
            </a:r>
            <a:r>
              <a:rPr lang="ru-RU" sz="2000" dirty="0" err="1" smtClean="0"/>
              <a:t>одноразовий</a:t>
            </a:r>
            <a:r>
              <a:rPr lang="ru-RU" sz="2000" dirty="0" smtClean="0"/>
              <a:t> </a:t>
            </a:r>
            <a:r>
              <a:rPr lang="ru-RU" sz="2000" dirty="0" err="1" smtClean="0"/>
              <a:t>дозвіл</a:t>
            </a:r>
            <a:r>
              <a:rPr lang="ru-RU" sz="2000" dirty="0" smtClean="0"/>
              <a:t> на </a:t>
            </a:r>
            <a:r>
              <a:rPr lang="ru-RU" sz="2000" dirty="0" err="1" smtClean="0"/>
              <a:t>ввезення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на</a:t>
            </a:r>
            <a:r>
              <a:rPr lang="ru-RU" sz="2000" dirty="0" smtClean="0"/>
              <a:t> </a:t>
            </a:r>
            <a:r>
              <a:rPr lang="ru-RU" sz="2000" dirty="0" err="1" smtClean="0"/>
              <a:t>митну</a:t>
            </a:r>
            <a:r>
              <a:rPr lang="ru-RU" sz="2000" dirty="0" smtClean="0"/>
              <a:t> </a:t>
            </a:r>
            <a:r>
              <a:rPr lang="ru-RU" sz="2000" dirty="0" err="1" smtClean="0"/>
              <a:t>територію</a:t>
            </a:r>
            <a:r>
              <a:rPr lang="ru-RU" sz="2000" dirty="0" smtClean="0"/>
              <a:t> </a:t>
            </a:r>
            <a:r>
              <a:rPr lang="ru-RU" sz="2000" dirty="0" err="1" smtClean="0"/>
              <a:t>України</a:t>
            </a:r>
            <a:r>
              <a:rPr lang="ru-RU" sz="2000" dirty="0" smtClean="0"/>
              <a:t> </a:t>
            </a:r>
            <a:r>
              <a:rPr lang="ru-RU" sz="2000" dirty="0" err="1" smtClean="0"/>
              <a:t>незареєстрованих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медичних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виробів</a:t>
            </a:r>
            <a:r>
              <a:rPr lang="ru-RU" sz="2000" dirty="0" smtClean="0"/>
              <a:t>;</a:t>
            </a:r>
          </a:p>
          <a:p>
            <a:pPr marL="269875" indent="-188913" algn="just" eaLnBrk="1" fontAlgn="auto" hangingPunct="1">
              <a:spcAft>
                <a:spcPts val="0"/>
              </a:spcAft>
              <a:buFont typeface="+mj-lt"/>
              <a:buAutoNum type="arabicPeriod" startAt="10"/>
              <a:defRPr/>
            </a:pPr>
            <a:r>
              <a:rPr lang="ru-RU" sz="2000" dirty="0" smtClean="0"/>
              <a:t> </a:t>
            </a:r>
            <a:r>
              <a:rPr lang="ru-RU" sz="2000" dirty="0" err="1" smtClean="0"/>
              <a:t>видає</a:t>
            </a:r>
            <a:r>
              <a:rPr lang="ru-RU" sz="2000" dirty="0" smtClean="0"/>
              <a:t> </a:t>
            </a:r>
            <a:r>
              <a:rPr lang="ru-RU" sz="2000" dirty="0" err="1" smtClean="0"/>
              <a:t>висновок</a:t>
            </a:r>
            <a:r>
              <a:rPr lang="ru-RU" sz="2000" dirty="0" smtClean="0"/>
              <a:t> про </a:t>
            </a:r>
            <a:r>
              <a:rPr lang="ru-RU" sz="2000" dirty="0" err="1" smtClean="0"/>
              <a:t>якість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завезеного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лікарського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засобу</a:t>
            </a:r>
            <a:r>
              <a:rPr lang="ru-RU" sz="2000" dirty="0" smtClean="0"/>
              <a:t>;</a:t>
            </a:r>
          </a:p>
          <a:p>
            <a:pPr marL="269875" indent="-188913" algn="just" eaLnBrk="1" fontAlgn="auto" hangingPunct="1">
              <a:spcAft>
                <a:spcPts val="0"/>
              </a:spcAft>
              <a:buFont typeface="+mj-lt"/>
              <a:buAutoNum type="arabicPeriod" startAt="10"/>
              <a:defRPr/>
            </a:pPr>
            <a:r>
              <a:rPr lang="ru-RU" sz="2000" dirty="0" err="1" smtClean="0"/>
              <a:t>розробляє</a:t>
            </a:r>
            <a:r>
              <a:rPr lang="ru-RU" sz="2000" dirty="0" smtClean="0"/>
              <a:t> </a:t>
            </a:r>
            <a:r>
              <a:rPr lang="ru-RU" sz="2000" dirty="0" err="1" smtClean="0"/>
              <a:t>ліцензійні</a:t>
            </a:r>
            <a:r>
              <a:rPr lang="ru-RU" sz="2000" dirty="0" smtClean="0"/>
              <a:t> </a:t>
            </a:r>
            <a:r>
              <a:rPr lang="ru-RU" sz="2000" dirty="0" err="1" smtClean="0"/>
              <a:t>умови</a:t>
            </a:r>
            <a:r>
              <a:rPr lang="ru-RU" sz="2000" dirty="0" smtClean="0"/>
              <a:t> та </a:t>
            </a:r>
            <a:r>
              <a:rPr lang="ru-RU" sz="2000" dirty="0" err="1" smtClean="0"/>
              <a:t>видає</a:t>
            </a:r>
            <a:r>
              <a:rPr lang="ru-RU" sz="2000" dirty="0" smtClean="0"/>
              <a:t> </a:t>
            </a:r>
            <a:r>
              <a:rPr lang="ru-RU" sz="2000" dirty="0" err="1" smtClean="0"/>
              <a:t>суб'єктам</a:t>
            </a:r>
            <a:r>
              <a:rPr lang="ru-RU" sz="2000" dirty="0" smtClean="0"/>
              <a:t> </a:t>
            </a:r>
            <a:r>
              <a:rPr lang="ru-RU" sz="2000" dirty="0" err="1" smtClean="0"/>
              <a:t>господарювання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ліцензії</a:t>
            </a:r>
            <a:r>
              <a:rPr lang="ru-RU" sz="2000" dirty="0" smtClean="0"/>
              <a:t> на </a:t>
            </a:r>
            <a:r>
              <a:rPr lang="ru-RU" sz="2000" dirty="0" err="1" smtClean="0"/>
              <a:t>виробництво</a:t>
            </a:r>
            <a:r>
              <a:rPr lang="ru-RU" sz="2000" dirty="0" smtClean="0"/>
              <a:t> </a:t>
            </a:r>
            <a:r>
              <a:rPr lang="ru-RU" sz="2000" dirty="0" err="1" smtClean="0"/>
              <a:t>лікарських</a:t>
            </a:r>
            <a:r>
              <a:rPr lang="ru-RU" sz="2000" dirty="0" smtClean="0"/>
              <a:t> </a:t>
            </a:r>
            <a:r>
              <a:rPr lang="ru-RU" sz="2000" dirty="0" err="1" smtClean="0"/>
              <a:t>засобів</a:t>
            </a:r>
            <a:r>
              <a:rPr lang="ru-RU" sz="2000" dirty="0" smtClean="0"/>
              <a:t>, </a:t>
            </a:r>
            <a:r>
              <a:rPr lang="ru-RU" sz="2000" dirty="0" err="1" smtClean="0"/>
              <a:t>імпорт</a:t>
            </a:r>
            <a:r>
              <a:rPr lang="ru-RU" sz="2000" dirty="0" smtClean="0"/>
              <a:t> </a:t>
            </a:r>
            <a:r>
              <a:rPr lang="ru-RU" sz="2000" dirty="0" err="1" smtClean="0"/>
              <a:t>лікарських</a:t>
            </a:r>
            <a:r>
              <a:rPr lang="ru-RU" sz="2000" dirty="0" smtClean="0"/>
              <a:t> </a:t>
            </a:r>
            <a:r>
              <a:rPr lang="ru-RU" sz="2000" dirty="0" err="1" smtClean="0"/>
              <a:t>засобів</a:t>
            </a:r>
            <a:r>
              <a:rPr lang="ru-RU" sz="2000" dirty="0" smtClean="0"/>
              <a:t>, </a:t>
            </a:r>
            <a:r>
              <a:rPr lang="ru-RU" sz="2000" dirty="0" err="1" smtClean="0"/>
              <a:t>оптову</a:t>
            </a:r>
            <a:r>
              <a:rPr lang="ru-RU" sz="2000" dirty="0" smtClean="0"/>
              <a:t> та </a:t>
            </a:r>
            <a:r>
              <a:rPr lang="ru-RU" sz="2000" dirty="0" err="1" smtClean="0"/>
              <a:t>роздрібну</a:t>
            </a:r>
            <a:r>
              <a:rPr lang="ru-RU" sz="2000" dirty="0" smtClean="0"/>
              <a:t> </a:t>
            </a:r>
            <a:r>
              <a:rPr lang="ru-RU" sz="2000" dirty="0" err="1" smtClean="0"/>
              <a:t>торгівлю</a:t>
            </a:r>
            <a:r>
              <a:rPr lang="ru-RU" sz="2000" dirty="0" smtClean="0"/>
              <a:t> </a:t>
            </a:r>
            <a:r>
              <a:rPr lang="ru-RU" sz="2000" dirty="0" err="1" smtClean="0"/>
              <a:t>лікарськими</a:t>
            </a:r>
            <a:r>
              <a:rPr lang="ru-RU" sz="2000" dirty="0" smtClean="0"/>
              <a:t> </a:t>
            </a:r>
            <a:r>
              <a:rPr lang="ru-RU" sz="2000" dirty="0" err="1" smtClean="0"/>
              <a:t>засобами</a:t>
            </a:r>
            <a:r>
              <a:rPr lang="ru-RU" sz="2000" dirty="0" smtClean="0"/>
              <a:t>;</a:t>
            </a:r>
          </a:p>
          <a:p>
            <a:pPr marL="269875" indent="-188913" algn="just" eaLnBrk="1" fontAlgn="auto" hangingPunct="1">
              <a:spcAft>
                <a:spcPts val="0"/>
              </a:spcAft>
              <a:buFont typeface="+mj-lt"/>
              <a:buAutoNum type="arabicPeriod" startAt="10"/>
              <a:defRPr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Держлікслужба</a:t>
            </a:r>
            <a:r>
              <a:rPr lang="ru-RU" sz="3600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України</a:t>
            </a:r>
            <a:r>
              <a:rPr lang="ru-RU" sz="3600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відповідно</a:t>
            </a:r>
            <a:r>
              <a:rPr lang="ru-RU" sz="3600" i="1" dirty="0" smtClean="0">
                <a:solidFill>
                  <a:schemeClr val="tx2">
                    <a:satMod val="130000"/>
                  </a:schemeClr>
                </a:solidFill>
              </a:rPr>
              <a:t> до </a:t>
            </a: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покладених</a:t>
            </a:r>
            <a:r>
              <a:rPr lang="ru-RU" sz="3600" i="1" dirty="0" smtClean="0">
                <a:solidFill>
                  <a:schemeClr val="tx2">
                    <a:satMod val="130000"/>
                  </a:schemeClr>
                </a:solidFill>
              </a:rPr>
              <a:t> на </a:t>
            </a: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неї</a:t>
            </a:r>
            <a:r>
              <a:rPr lang="ru-RU" sz="3600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3600" i="1" dirty="0" err="1" smtClean="0">
                <a:solidFill>
                  <a:schemeClr val="tx2">
                    <a:satMod val="130000"/>
                  </a:schemeClr>
                </a:solidFill>
              </a:rPr>
              <a:t>завдан</a:t>
            </a:r>
            <a:r>
              <a:rPr lang="uk-UA" sz="3600" i="1" dirty="0" smtClean="0">
                <a:solidFill>
                  <a:schemeClr val="tx2">
                    <a:satMod val="130000"/>
                  </a:schemeClr>
                </a:solidFill>
              </a:rPr>
              <a:t>ь</a:t>
            </a:r>
            <a:endParaRPr lang="ru-RU" sz="3600" i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70432" y="1408176"/>
            <a:ext cx="7764018" cy="5235512"/>
          </a:xfrm>
        </p:spPr>
        <p:txBody>
          <a:bodyPr>
            <a:noAutofit/>
          </a:bodyPr>
          <a:lstStyle/>
          <a:p>
            <a:pPr marL="360363" indent="-280988" algn="just" eaLnBrk="1" fontAlgn="auto" hangingPunct="1">
              <a:spcAft>
                <a:spcPts val="0"/>
              </a:spcAft>
              <a:buFont typeface="+mj-lt"/>
              <a:buAutoNum type="arabicPeriod" startAt="17"/>
              <a:defRPr/>
            </a:pPr>
            <a:r>
              <a:rPr lang="ru-RU" sz="2000" dirty="0" err="1" smtClean="0"/>
              <a:t>утворює</a:t>
            </a:r>
            <a:r>
              <a:rPr lang="ru-RU" sz="2000" dirty="0" smtClean="0"/>
              <a:t>, </a:t>
            </a:r>
            <a:r>
              <a:rPr lang="ru-RU" sz="2000" dirty="0" err="1" smtClean="0"/>
              <a:t>ліквідовує</a:t>
            </a:r>
            <a:r>
              <a:rPr lang="ru-RU" sz="2000" dirty="0" smtClean="0"/>
              <a:t>, </a:t>
            </a:r>
            <a:r>
              <a:rPr lang="ru-RU" sz="2000" dirty="0" err="1" smtClean="0"/>
              <a:t>реорганізовує</a:t>
            </a:r>
            <a:r>
              <a:rPr lang="ru-RU" sz="2000" dirty="0" smtClean="0"/>
              <a:t> </a:t>
            </a:r>
            <a:r>
              <a:rPr lang="ru-RU" sz="2000" dirty="0" err="1" smtClean="0"/>
              <a:t>підприємства</a:t>
            </a:r>
            <a:r>
              <a:rPr lang="ru-RU" sz="2000" dirty="0" smtClean="0"/>
              <a:t>, установи та </a:t>
            </a:r>
            <a:r>
              <a:rPr lang="ru-RU" sz="2000" dirty="0" err="1" smtClean="0"/>
              <a:t>організації</a:t>
            </a:r>
            <a:r>
              <a:rPr lang="ru-RU" sz="2000" dirty="0" smtClean="0"/>
              <a:t>, </a:t>
            </a:r>
            <a:r>
              <a:rPr lang="ru-RU" sz="2000" dirty="0" err="1" smtClean="0"/>
              <a:t>затверджує</a:t>
            </a:r>
            <a:r>
              <a:rPr lang="ru-RU" sz="2000" dirty="0" smtClean="0"/>
              <a:t> </a:t>
            </a:r>
            <a:r>
              <a:rPr lang="ru-RU" sz="2000" dirty="0" err="1" smtClean="0"/>
              <a:t>їх</a:t>
            </a:r>
            <a:r>
              <a:rPr lang="ru-RU" sz="2000" dirty="0" smtClean="0"/>
              <a:t> </a:t>
            </a:r>
            <a:r>
              <a:rPr lang="ru-RU" sz="2000" dirty="0" err="1" smtClean="0"/>
              <a:t>положення</a:t>
            </a:r>
            <a:r>
              <a:rPr lang="ru-RU" sz="2000" dirty="0" smtClean="0"/>
              <a:t> (</a:t>
            </a:r>
            <a:r>
              <a:rPr lang="ru-RU" sz="2000" dirty="0" err="1" smtClean="0"/>
              <a:t>статути</a:t>
            </a:r>
            <a:r>
              <a:rPr lang="ru-RU" sz="2000" dirty="0" smtClean="0"/>
              <a:t>), в </a:t>
            </a:r>
            <a:r>
              <a:rPr lang="ru-RU" sz="2000" dirty="0" err="1" smtClean="0"/>
              <a:t>установленому</a:t>
            </a:r>
            <a:r>
              <a:rPr lang="ru-RU" sz="2000" dirty="0" smtClean="0"/>
              <a:t> порядку </a:t>
            </a:r>
            <a:r>
              <a:rPr lang="ru-RU" sz="2000" dirty="0" err="1" smtClean="0"/>
              <a:t>призначає</a:t>
            </a:r>
            <a:r>
              <a:rPr lang="ru-RU" sz="2000" dirty="0" smtClean="0"/>
              <a:t> на посаду та </a:t>
            </a:r>
            <a:r>
              <a:rPr lang="ru-RU" sz="2000" dirty="0" err="1" smtClean="0"/>
              <a:t>звільняє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посади </a:t>
            </a:r>
            <a:r>
              <a:rPr lang="ru-RU" sz="2000" dirty="0" err="1" smtClean="0"/>
              <a:t>їх</a:t>
            </a:r>
            <a:r>
              <a:rPr lang="ru-RU" sz="2000" dirty="0" smtClean="0"/>
              <a:t> </a:t>
            </a:r>
            <a:r>
              <a:rPr lang="ru-RU" sz="2000" dirty="0" err="1" smtClean="0"/>
              <a:t>керівників</a:t>
            </a:r>
            <a:r>
              <a:rPr lang="ru-RU" sz="2000" dirty="0" smtClean="0"/>
              <a:t>, </a:t>
            </a:r>
            <a:r>
              <a:rPr lang="ru-RU" sz="2000" dirty="0" err="1" smtClean="0"/>
              <a:t>формує</a:t>
            </a:r>
            <a:r>
              <a:rPr lang="ru-RU" sz="2000" dirty="0" smtClean="0"/>
              <a:t> </a:t>
            </a:r>
            <a:r>
              <a:rPr lang="ru-RU" sz="2000" dirty="0" err="1" smtClean="0"/>
              <a:t>кадровий</a:t>
            </a:r>
            <a:r>
              <a:rPr lang="ru-RU" sz="2000" dirty="0" smtClean="0"/>
              <a:t> резерв на посади </a:t>
            </a:r>
            <a:r>
              <a:rPr lang="ru-RU" sz="2000" dirty="0" err="1" smtClean="0"/>
              <a:t>керівників</a:t>
            </a:r>
            <a:r>
              <a:rPr lang="ru-RU" sz="2000" dirty="0" smtClean="0"/>
              <a:t> </a:t>
            </a:r>
            <a:r>
              <a:rPr lang="ru-RU" sz="2000" dirty="0" err="1" smtClean="0"/>
              <a:t>підприємств</a:t>
            </a:r>
            <a:r>
              <a:rPr lang="ru-RU" sz="2000" dirty="0" smtClean="0"/>
              <a:t>, </a:t>
            </a:r>
            <a:r>
              <a:rPr lang="ru-RU" sz="2000" dirty="0" err="1" smtClean="0"/>
              <a:t>установ</a:t>
            </a:r>
            <a:r>
              <a:rPr lang="ru-RU" sz="2000" dirty="0" smtClean="0"/>
              <a:t> та </a:t>
            </a:r>
            <a:r>
              <a:rPr lang="ru-RU" sz="2000" dirty="0" err="1" smtClean="0"/>
              <a:t>організацій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належать до </a:t>
            </a:r>
            <a:r>
              <a:rPr lang="ru-RU" sz="2000" dirty="0" err="1" smtClean="0"/>
              <a:t>сфери</a:t>
            </a:r>
            <a:r>
              <a:rPr lang="ru-RU" sz="2000" dirty="0" smtClean="0"/>
              <a:t> </a:t>
            </a:r>
            <a:r>
              <a:rPr lang="ru-RU" sz="2000" dirty="0" err="1" smtClean="0"/>
              <a:t>управління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Держлікслужби</a:t>
            </a:r>
            <a:r>
              <a:rPr lang="ru-RU" sz="2000" dirty="0" smtClean="0"/>
              <a:t> </a:t>
            </a:r>
            <a:r>
              <a:rPr lang="ru-RU" sz="2000" dirty="0" err="1" smtClean="0"/>
              <a:t>України</a:t>
            </a:r>
            <a:r>
              <a:rPr lang="ru-RU" sz="2000" dirty="0" smtClean="0"/>
              <a:t>;</a:t>
            </a:r>
          </a:p>
          <a:p>
            <a:pPr marL="269875" indent="-188913" algn="just" eaLnBrk="1" fontAlgn="auto" hangingPunct="1">
              <a:spcAft>
                <a:spcPts val="0"/>
              </a:spcAft>
              <a:buFont typeface="+mj-lt"/>
              <a:buAutoNum type="arabicPeriod" startAt="17"/>
              <a:defRPr/>
            </a:pPr>
            <a:r>
              <a:rPr lang="ru-RU" sz="2000" dirty="0" smtClean="0"/>
              <a:t> </a:t>
            </a:r>
            <a:r>
              <a:rPr lang="ru-RU" sz="2000" dirty="0" err="1" smtClean="0"/>
              <a:t>виконує</a:t>
            </a:r>
            <a:r>
              <a:rPr lang="ru-RU" sz="2000" dirty="0" smtClean="0"/>
              <a:t> у межах </a:t>
            </a:r>
            <a:r>
              <a:rPr lang="ru-RU" sz="2000" dirty="0" err="1" smtClean="0"/>
              <a:t>повноважень</a:t>
            </a:r>
            <a:r>
              <a:rPr lang="ru-RU" sz="2000" dirty="0" smtClean="0"/>
              <a:t> </a:t>
            </a:r>
            <a:r>
              <a:rPr lang="ru-RU" sz="2000" dirty="0" err="1" smtClean="0"/>
              <a:t>інші</a:t>
            </a:r>
            <a:r>
              <a:rPr lang="ru-RU" sz="2000" dirty="0" smtClean="0"/>
              <a:t> </a:t>
            </a:r>
            <a:r>
              <a:rPr lang="ru-RU" sz="2000" dirty="0" err="1" smtClean="0"/>
              <a:t>функції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управління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об'єктами</a:t>
            </a:r>
            <a:r>
              <a:rPr lang="ru-RU" sz="2000" dirty="0" smtClean="0"/>
              <a:t> </a:t>
            </a:r>
            <a:r>
              <a:rPr lang="ru-RU" sz="2000" dirty="0" err="1" smtClean="0"/>
              <a:t>державної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власності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належать до </a:t>
            </a:r>
            <a:r>
              <a:rPr lang="ru-RU" sz="2000" dirty="0" err="1" smtClean="0"/>
              <a:t>сфери</a:t>
            </a:r>
            <a:r>
              <a:rPr lang="ru-RU" sz="2000" dirty="0" smtClean="0"/>
              <a:t> </a:t>
            </a:r>
            <a:r>
              <a:rPr lang="ru-RU" sz="2000" dirty="0" err="1" smtClean="0"/>
              <a:t>її</a:t>
            </a:r>
            <a:r>
              <a:rPr lang="ru-RU" sz="2000" dirty="0" smtClean="0"/>
              <a:t> </a:t>
            </a:r>
            <a:r>
              <a:rPr lang="ru-RU" sz="2000" dirty="0" err="1" smtClean="0"/>
              <a:t>управління</a:t>
            </a:r>
            <a:r>
              <a:rPr lang="ru-RU" sz="2000" dirty="0" smtClean="0"/>
              <a:t>;</a:t>
            </a:r>
          </a:p>
          <a:p>
            <a:pPr marL="269875" indent="-188913" algn="just" eaLnBrk="1" fontAlgn="auto" hangingPunct="1">
              <a:spcAft>
                <a:spcPts val="0"/>
              </a:spcAft>
              <a:buFont typeface="+mj-lt"/>
              <a:buAutoNum type="arabicPeriod" startAt="17"/>
              <a:defRPr/>
            </a:pPr>
            <a:r>
              <a:rPr lang="ru-RU" sz="2000" dirty="0" smtClean="0"/>
              <a:t> </a:t>
            </a:r>
            <a:r>
              <a:rPr lang="ru-RU" sz="2000" dirty="0" err="1" smtClean="0"/>
              <a:t>формує</a:t>
            </a:r>
            <a:r>
              <a:rPr lang="ru-RU" sz="2000" dirty="0" smtClean="0"/>
              <a:t> </a:t>
            </a:r>
            <a:r>
              <a:rPr lang="ru-RU" sz="2000" dirty="0" err="1" smtClean="0"/>
              <a:t>державне</a:t>
            </a:r>
            <a:r>
              <a:rPr lang="ru-RU" sz="2000" dirty="0" smtClean="0"/>
              <a:t> </a:t>
            </a:r>
            <a:r>
              <a:rPr lang="ru-RU" sz="2000" dirty="0" err="1" smtClean="0"/>
              <a:t>замовлення</a:t>
            </a:r>
            <a:r>
              <a:rPr lang="ru-RU" sz="2000" dirty="0" smtClean="0"/>
              <a:t> на </a:t>
            </a:r>
            <a:r>
              <a:rPr lang="ru-RU" sz="2000" dirty="0" err="1" smtClean="0"/>
              <a:t>підготовку</a:t>
            </a:r>
            <a:r>
              <a:rPr lang="ru-RU" sz="2000" dirty="0" smtClean="0"/>
              <a:t> </a:t>
            </a:r>
            <a:r>
              <a:rPr lang="ru-RU" sz="2000" dirty="0" err="1" smtClean="0"/>
              <a:t>фахівців</a:t>
            </a:r>
            <a:r>
              <a:rPr lang="ru-RU" sz="2000" dirty="0" smtClean="0"/>
              <a:t> у </a:t>
            </a:r>
            <a:r>
              <a:rPr lang="ru-RU" sz="2000" dirty="0" err="1" smtClean="0"/>
              <a:t>відповідній</a:t>
            </a:r>
            <a:r>
              <a:rPr lang="ru-RU" sz="2000" dirty="0" smtClean="0"/>
              <a:t> </a:t>
            </a:r>
            <a:r>
              <a:rPr lang="ru-RU" sz="2000" dirty="0" err="1" smtClean="0"/>
              <a:t>сфері</a:t>
            </a:r>
            <a:r>
              <a:rPr lang="ru-RU" sz="2000" dirty="0" smtClean="0"/>
              <a:t>;</a:t>
            </a:r>
          </a:p>
          <a:p>
            <a:pPr marL="269875" indent="-188913" algn="just" eaLnBrk="1" fontAlgn="auto" hangingPunct="1">
              <a:spcAft>
                <a:spcPts val="0"/>
              </a:spcAft>
              <a:buFont typeface="+mj-lt"/>
              <a:buAutoNum type="arabicPeriod" startAt="17"/>
              <a:defRPr/>
            </a:pPr>
            <a:r>
              <a:rPr lang="ru-RU" sz="2000" dirty="0" smtClean="0"/>
              <a:t> </a:t>
            </a:r>
            <a:r>
              <a:rPr lang="ru-RU" sz="2000" dirty="0" err="1" smtClean="0"/>
              <a:t>здійснює</a:t>
            </a:r>
            <a:r>
              <a:rPr lang="ru-RU" sz="2000" dirty="0" smtClean="0"/>
              <a:t> </a:t>
            </a:r>
            <a:r>
              <a:rPr lang="ru-RU" sz="2000" dirty="0" err="1" smtClean="0"/>
              <a:t>інші</a:t>
            </a:r>
            <a:r>
              <a:rPr lang="ru-RU" sz="2000" dirty="0" smtClean="0"/>
              <a:t> </a:t>
            </a:r>
            <a:r>
              <a:rPr lang="ru-RU" sz="2000" dirty="0" err="1" smtClean="0"/>
              <a:t>повноваження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визначені</a:t>
            </a:r>
            <a:r>
              <a:rPr lang="ru-RU" sz="2000" dirty="0" smtClean="0"/>
              <a:t> законами </a:t>
            </a:r>
            <a:r>
              <a:rPr lang="ru-RU" sz="2000" dirty="0" err="1" smtClean="0"/>
              <a:t>України</a:t>
            </a:r>
            <a:r>
              <a:rPr lang="ru-RU" sz="2000" dirty="0" smtClean="0"/>
              <a:t> та </a:t>
            </a:r>
            <a:r>
              <a:rPr lang="ru-RU" sz="2000" dirty="0" err="1" smtClean="0"/>
              <a:t>покладені</a:t>
            </a:r>
            <a:r>
              <a:rPr lang="ru-RU" sz="2000" dirty="0" smtClean="0"/>
              <a:t> на </a:t>
            </a:r>
            <a:r>
              <a:rPr lang="ru-RU" sz="2000" dirty="0" err="1" smtClean="0"/>
              <a:t>неї</a:t>
            </a:r>
            <a:r>
              <a:rPr lang="ru-RU" sz="2000" dirty="0" smtClean="0"/>
              <a:t> Президентом </a:t>
            </a:r>
            <a:r>
              <a:rPr lang="ru-RU" sz="2000" dirty="0" err="1" smtClean="0"/>
              <a:t>України</a:t>
            </a:r>
            <a:endParaRPr lang="ru-RU" sz="2000" dirty="0" smtClean="0"/>
          </a:p>
          <a:p>
            <a:pPr marL="596646" indent="-514350" algn="just" eaLnBrk="1" fontAlgn="auto" hangingPunct="1">
              <a:spcAft>
                <a:spcPts val="0"/>
              </a:spcAft>
              <a:buFont typeface="+mj-lt"/>
              <a:buAutoNum type="arabicPeriod" startAt="17"/>
              <a:defRPr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63" y="285750"/>
            <a:ext cx="8072437" cy="5715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i="1" dirty="0" smtClean="0">
                <a:solidFill>
                  <a:schemeClr val="tx2">
                    <a:satMod val="130000"/>
                  </a:schemeClr>
                </a:solidFill>
              </a:rPr>
              <a:t>П</a:t>
            </a:r>
            <a:r>
              <a:rPr lang="ru-RU" b="1" i="1" dirty="0" err="1" smtClean="0">
                <a:solidFill>
                  <a:schemeClr val="tx2">
                    <a:satMod val="130000"/>
                  </a:schemeClr>
                </a:solidFill>
              </a:rPr>
              <a:t>овноваження</a:t>
            </a:r>
            <a:r>
              <a:rPr lang="ru-RU" b="1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tx2">
                    <a:satMod val="130000"/>
                  </a:schemeClr>
                </a:solidFill>
              </a:rPr>
              <a:t>посадових</a:t>
            </a:r>
            <a:r>
              <a:rPr lang="ru-RU" b="1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tx2">
                    <a:satMod val="130000"/>
                  </a:schemeClr>
                </a:solidFill>
              </a:rPr>
              <a:t>осіб</a:t>
            </a:r>
            <a:endParaRPr lang="ru-RU" i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4579" name="Содержимое 2"/>
          <p:cNvSpPr>
            <a:spLocks noGrp="1"/>
          </p:cNvSpPr>
          <p:nvPr>
            <p:ph idx="1"/>
          </p:nvPr>
        </p:nvSpPr>
        <p:spPr>
          <a:xfrm>
            <a:off x="1071563" y="928688"/>
            <a:ext cx="7862887" cy="5929312"/>
          </a:xfrm>
        </p:spPr>
        <p:txBody>
          <a:bodyPr/>
          <a:lstStyle/>
          <a:p>
            <a:pPr algn="just" eaLnBrk="1" hangingPunct="1"/>
            <a:r>
              <a:rPr lang="uk-UA" altLang="en-US" sz="1600" dirty="0" smtClean="0"/>
              <a:t>перевіряти додержання вимог законодавства щодо якості лікарських засобів, у тому числі правил здійснення належних практик </a:t>
            </a:r>
            <a:r>
              <a:rPr lang="en-US" altLang="en-US" sz="1600" dirty="0" smtClean="0"/>
              <a:t> </a:t>
            </a:r>
            <a:r>
              <a:rPr lang="uk-UA" altLang="en-US" sz="1600" dirty="0" smtClean="0"/>
              <a:t>на всіх етапах обігу</a:t>
            </a:r>
            <a:r>
              <a:rPr lang="ru-RU" altLang="en-US" sz="1600" dirty="0" smtClean="0"/>
              <a:t>;</a:t>
            </a:r>
          </a:p>
          <a:p>
            <a:pPr algn="just" eaLnBrk="1" hangingPunct="1"/>
            <a:r>
              <a:rPr lang="uk-UA" altLang="en-US" sz="1600" dirty="0" smtClean="0"/>
              <a:t>безперешкодно проводити огляд будь-яких виробничих, складських, торговельних приміщень суб'єктів господарської діяльності (з урахуванням встановленого режиму роботи) за наявності рішення про перевірку;</a:t>
            </a:r>
            <a:endParaRPr lang="ru-RU" altLang="en-US" sz="1600" dirty="0" smtClean="0"/>
          </a:p>
          <a:p>
            <a:pPr algn="just" eaLnBrk="1" hangingPunct="1"/>
            <a:r>
              <a:rPr lang="uk-UA" altLang="en-US" sz="1600" dirty="0" smtClean="0"/>
              <a:t>одержувати від суб'єктів господарської діяльності необхідні відомості про додержання вимог стандартів, технічних умов, фармакопейних статей і технологічних регламентів, а також про забезпечення якості лікарського засобу під час виробництва, транспортування, зберігання та реалізації;</a:t>
            </a:r>
            <a:endParaRPr lang="ru-RU" altLang="en-US" sz="1600" dirty="0" smtClean="0"/>
          </a:p>
          <a:p>
            <a:pPr algn="just" eaLnBrk="1" hangingPunct="1"/>
            <a:r>
              <a:rPr lang="uk-UA" altLang="en-US" sz="1600" dirty="0" smtClean="0"/>
              <a:t>відбирати зразки лікарських засобів для лабораторної перевірки їх якості;</a:t>
            </a:r>
            <a:endParaRPr lang="ru-RU" altLang="en-US" sz="1600" dirty="0" smtClean="0"/>
          </a:p>
          <a:p>
            <a:pPr algn="just" eaLnBrk="1" hangingPunct="1"/>
            <a:r>
              <a:rPr lang="uk-UA" altLang="en-US" sz="1600" dirty="0" smtClean="0"/>
              <a:t>давати обов'язкові для виконання приписи про усунення порушень стандартів і технічних умов, фармакопейних статей і технологічних регламентів, а також про усунення порушень під час виробництва, зберігання, транспортування та реалізації лікарських засобів;</a:t>
            </a:r>
            <a:endParaRPr lang="ru-RU" altLang="en-US" sz="1600" dirty="0" smtClean="0"/>
          </a:p>
          <a:p>
            <a:pPr algn="just" eaLnBrk="1" hangingPunct="1"/>
            <a:r>
              <a:rPr lang="uk-UA" altLang="en-US" sz="1600" dirty="0" smtClean="0"/>
              <a:t>передавати матеріали перевірок, що містять ознаки кримінального правопорушення, органам досудового розслідування;</a:t>
            </a:r>
            <a:endParaRPr lang="ru-RU" altLang="en-US" sz="1600" dirty="0" smtClean="0"/>
          </a:p>
          <a:p>
            <a:pPr algn="just" eaLnBrk="1" hangingPunct="1"/>
            <a:r>
              <a:rPr lang="uk-UA" altLang="en-US" sz="1600" dirty="0" smtClean="0"/>
              <a:t>накладати штрафи на суб'єктів господарської діяльності незалежно від форм власності у разі порушення ними стандартів і технічних умов, фармакопейних статей і технологічних регламентів під час виробництва, зберігання, транспортування та реалізації лікарських засобів;</a:t>
            </a:r>
            <a:endParaRPr lang="ru-RU" alt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План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38" y="1447800"/>
            <a:ext cx="7720012" cy="4800600"/>
          </a:xfrm>
        </p:spPr>
        <p:txBody>
          <a:bodyPr>
            <a:normAutofit/>
          </a:bodyPr>
          <a:lstStyle/>
          <a:p>
            <a:pPr marL="596646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uk-UA" dirty="0" smtClean="0"/>
              <a:t>Поняття </a:t>
            </a:r>
            <a:r>
              <a:rPr lang="uk-UA" dirty="0" smtClean="0"/>
              <a:t>про якість </a:t>
            </a:r>
            <a:r>
              <a:rPr lang="uk-UA" dirty="0" smtClean="0"/>
              <a:t>та </a:t>
            </a:r>
            <a:r>
              <a:rPr lang="uk-UA" dirty="0" smtClean="0"/>
              <a:t>контроль якості ЛЗ.</a:t>
            </a:r>
            <a:endParaRPr lang="ru-RU" dirty="0" smtClean="0"/>
          </a:p>
          <a:p>
            <a:pPr marL="596646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uk-UA" dirty="0" smtClean="0"/>
              <a:t>Державний контроль якості. Державна політика контролю якості.</a:t>
            </a:r>
            <a:endParaRPr lang="ru-RU" dirty="0" smtClean="0"/>
          </a:p>
          <a:p>
            <a:pPr marL="596646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uk-UA" dirty="0" smtClean="0"/>
              <a:t>Держлікслужба України.</a:t>
            </a:r>
            <a:endParaRPr lang="ru-RU" dirty="0" smtClean="0"/>
          </a:p>
          <a:p>
            <a:pPr marL="596646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uk-UA" dirty="0" smtClean="0"/>
              <a:t>Управління якістю ЛЗ. Міжнародний досвід.</a:t>
            </a: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43973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i="1" dirty="0" smtClean="0">
                <a:solidFill>
                  <a:schemeClr val="tx2">
                    <a:satMod val="130000"/>
                  </a:schemeClr>
                </a:solidFill>
              </a:rPr>
              <a:t>П</a:t>
            </a:r>
            <a:r>
              <a:rPr lang="ru-RU" b="1" i="1" dirty="0" err="1" smtClean="0">
                <a:solidFill>
                  <a:schemeClr val="tx2">
                    <a:satMod val="130000"/>
                  </a:schemeClr>
                </a:solidFill>
              </a:rPr>
              <a:t>овноваження</a:t>
            </a:r>
            <a:r>
              <a:rPr lang="ru-RU" b="1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tx2">
                    <a:satMod val="130000"/>
                  </a:schemeClr>
                </a:solidFill>
              </a:rPr>
              <a:t>посадових</a:t>
            </a:r>
            <a:r>
              <a:rPr lang="ru-RU" b="1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tx2">
                    <a:satMod val="130000"/>
                  </a:schemeClr>
                </a:solidFill>
              </a:rPr>
              <a:t>осіб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5603" name="Содержимое 2"/>
          <p:cNvSpPr>
            <a:spLocks noGrp="1"/>
          </p:cNvSpPr>
          <p:nvPr>
            <p:ph idx="1"/>
          </p:nvPr>
        </p:nvSpPr>
        <p:spPr>
          <a:xfrm>
            <a:off x="1071563" y="1071563"/>
            <a:ext cx="7862887" cy="5786437"/>
          </a:xfrm>
        </p:spPr>
        <p:txBody>
          <a:bodyPr/>
          <a:lstStyle/>
          <a:p>
            <a:pPr algn="just" eaLnBrk="1" hangingPunct="1"/>
            <a:r>
              <a:rPr lang="ru-RU" altLang="en-US" sz="1600" dirty="0" err="1" smtClean="0"/>
              <a:t>складати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протоколи</a:t>
            </a:r>
            <a:r>
              <a:rPr lang="ru-RU" altLang="en-US" sz="1600" dirty="0" smtClean="0"/>
              <a:t> про </a:t>
            </a:r>
            <a:r>
              <a:rPr lang="ru-RU" altLang="en-US" sz="1600" dirty="0" err="1" smtClean="0"/>
              <a:t>адміністративні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правопорушення</a:t>
            </a:r>
            <a:r>
              <a:rPr lang="ru-RU" altLang="en-US" sz="1600" dirty="0" smtClean="0"/>
              <a:t> та </a:t>
            </a:r>
            <a:r>
              <a:rPr lang="ru-RU" altLang="en-US" sz="1600" dirty="0" err="1" smtClean="0"/>
              <a:t>розглядати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справи</a:t>
            </a:r>
            <a:r>
              <a:rPr lang="ru-RU" altLang="en-US" sz="1600" dirty="0" smtClean="0"/>
              <a:t> про </a:t>
            </a:r>
            <a:r>
              <a:rPr lang="ru-RU" altLang="en-US" sz="1600" dirty="0" err="1" smtClean="0"/>
              <a:t>адміністративні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правопорушення</a:t>
            </a:r>
            <a:r>
              <a:rPr lang="ru-RU" altLang="en-US" sz="1600" dirty="0" smtClean="0"/>
              <a:t> у </a:t>
            </a:r>
            <a:r>
              <a:rPr lang="ru-RU" altLang="en-US" sz="1600" dirty="0" err="1" smtClean="0"/>
              <a:t>випадках</a:t>
            </a:r>
            <a:r>
              <a:rPr lang="ru-RU" altLang="en-US" sz="1600" dirty="0" smtClean="0"/>
              <a:t>, </a:t>
            </a:r>
            <a:r>
              <a:rPr lang="ru-RU" altLang="en-US" sz="1600" dirty="0" err="1" smtClean="0"/>
              <a:t>передбачених</a:t>
            </a:r>
            <a:r>
              <a:rPr lang="ru-RU" altLang="en-US" sz="1600" dirty="0" smtClean="0"/>
              <a:t> законом;</a:t>
            </a:r>
          </a:p>
          <a:p>
            <a:pPr algn="just" eaLnBrk="1" hangingPunct="1"/>
            <a:r>
              <a:rPr lang="ru-RU" altLang="en-US" sz="1600" dirty="0" err="1" smtClean="0"/>
              <a:t>приймати</a:t>
            </a:r>
            <a:r>
              <a:rPr lang="ru-RU" altLang="en-US" sz="1600" dirty="0" smtClean="0"/>
              <a:t> в </a:t>
            </a:r>
            <a:r>
              <a:rPr lang="ru-RU" altLang="en-US" sz="1600" dirty="0" err="1" smtClean="0"/>
              <a:t>установленому</a:t>
            </a:r>
            <a:r>
              <a:rPr lang="ru-RU" altLang="en-US" sz="1600" dirty="0" smtClean="0"/>
              <a:t> порядку </a:t>
            </a:r>
            <a:r>
              <a:rPr lang="ru-RU" altLang="en-US" sz="1600" dirty="0" err="1" smtClean="0"/>
              <a:t>рішення</a:t>
            </a:r>
            <a:r>
              <a:rPr lang="ru-RU" altLang="en-US" sz="1600" dirty="0" smtClean="0"/>
              <a:t> про </a:t>
            </a:r>
            <a:r>
              <a:rPr lang="ru-RU" altLang="en-US" sz="1600" dirty="0" err="1" smtClean="0"/>
              <a:t>вилучення</a:t>
            </a:r>
            <a:r>
              <a:rPr lang="ru-RU" altLang="en-US" sz="1600" dirty="0" smtClean="0"/>
              <a:t> з </a:t>
            </a:r>
            <a:r>
              <a:rPr lang="ru-RU" altLang="en-US" sz="1600" dirty="0" err="1" smtClean="0"/>
              <a:t>обігу</a:t>
            </a:r>
            <a:r>
              <a:rPr lang="ru-RU" altLang="en-US" sz="1600" dirty="0" smtClean="0"/>
              <a:t> та </a:t>
            </a:r>
            <a:r>
              <a:rPr lang="ru-RU" altLang="en-US" sz="1600" dirty="0" err="1" smtClean="0"/>
              <a:t>заборону</a:t>
            </a:r>
            <a:r>
              <a:rPr lang="ru-RU" altLang="en-US" sz="1600" dirty="0" smtClean="0"/>
              <a:t> (</a:t>
            </a:r>
            <a:r>
              <a:rPr lang="ru-RU" altLang="en-US" sz="1600" dirty="0" err="1" smtClean="0"/>
              <a:t>зупинення</a:t>
            </a:r>
            <a:r>
              <a:rPr lang="ru-RU" altLang="en-US" sz="1600" dirty="0" smtClean="0"/>
              <a:t>) </a:t>
            </a:r>
            <a:r>
              <a:rPr lang="ru-RU" altLang="en-US" sz="1600" dirty="0" err="1" smtClean="0"/>
              <a:t>виробництва</a:t>
            </a:r>
            <a:r>
              <a:rPr lang="ru-RU" altLang="en-US" sz="1600" dirty="0" smtClean="0"/>
              <a:t>, </a:t>
            </a:r>
            <a:r>
              <a:rPr lang="ru-RU" altLang="en-US" sz="1600" dirty="0" err="1" smtClean="0"/>
              <a:t>реалізації</a:t>
            </a:r>
            <a:r>
              <a:rPr lang="ru-RU" altLang="en-US" sz="1600" dirty="0" smtClean="0"/>
              <a:t> та </a:t>
            </a:r>
            <a:r>
              <a:rPr lang="ru-RU" altLang="en-US" sz="1600" dirty="0" err="1" smtClean="0"/>
              <a:t>застосування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лікарських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засобів</a:t>
            </a:r>
            <a:r>
              <a:rPr lang="ru-RU" altLang="en-US" sz="1600" dirty="0" smtClean="0"/>
              <a:t>, </a:t>
            </a:r>
            <a:r>
              <a:rPr lang="ru-RU" altLang="en-US" sz="1600" dirty="0" err="1" smtClean="0"/>
              <a:t>що</a:t>
            </a:r>
            <a:r>
              <a:rPr lang="ru-RU" altLang="en-US" sz="1600" dirty="0" smtClean="0"/>
              <a:t> не </a:t>
            </a:r>
            <a:r>
              <a:rPr lang="ru-RU" altLang="en-US" sz="1600" dirty="0" err="1" smtClean="0"/>
              <a:t>відповідають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вимогам</a:t>
            </a:r>
            <a:r>
              <a:rPr lang="ru-RU" altLang="en-US" sz="1600" dirty="0" smtClean="0"/>
              <a:t>, </a:t>
            </a:r>
            <a:r>
              <a:rPr lang="ru-RU" altLang="en-US" sz="1600" dirty="0" err="1" smtClean="0"/>
              <a:t>визначеним</a:t>
            </a:r>
            <a:r>
              <a:rPr lang="ru-RU" altLang="en-US" sz="1600" dirty="0" smtClean="0"/>
              <a:t> нормативно-</a:t>
            </a:r>
            <a:r>
              <a:rPr lang="ru-RU" altLang="en-US" sz="1600" dirty="0" err="1" smtClean="0"/>
              <a:t>правовими</a:t>
            </a:r>
            <a:r>
              <a:rPr lang="ru-RU" altLang="en-US" sz="1600" dirty="0" smtClean="0"/>
              <a:t> актами та </a:t>
            </a:r>
            <a:r>
              <a:rPr lang="ru-RU" altLang="en-US" sz="1600" dirty="0" err="1" smtClean="0"/>
              <a:t>нормативними</a:t>
            </a:r>
            <a:r>
              <a:rPr lang="ru-RU" altLang="en-US" sz="1600" dirty="0" smtClean="0"/>
              <a:t> документами, а </a:t>
            </a:r>
            <a:r>
              <a:rPr lang="ru-RU" altLang="en-US" sz="1600" dirty="0" err="1" smtClean="0"/>
              <a:t>також</a:t>
            </a:r>
            <a:r>
              <a:rPr lang="ru-RU" altLang="en-US" sz="1600" dirty="0" smtClean="0"/>
              <a:t> тих, </a:t>
            </a:r>
            <a:r>
              <a:rPr lang="ru-RU" altLang="en-US" sz="1600" dirty="0" err="1" smtClean="0"/>
              <a:t>що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ввозяться</a:t>
            </a:r>
            <a:r>
              <a:rPr lang="ru-RU" altLang="en-US" sz="1600" dirty="0" smtClean="0"/>
              <a:t> на </a:t>
            </a:r>
            <a:r>
              <a:rPr lang="ru-RU" altLang="en-US" sz="1600" dirty="0" err="1" smtClean="0"/>
              <a:t>територію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України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або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вивозяться</a:t>
            </a:r>
            <a:r>
              <a:rPr lang="ru-RU" altLang="en-US" sz="1600" dirty="0" smtClean="0"/>
              <a:t> з </a:t>
            </a:r>
            <a:r>
              <a:rPr lang="ru-RU" altLang="en-US" sz="1600" dirty="0" err="1" smtClean="0"/>
              <a:t>території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України</a:t>
            </a:r>
            <a:r>
              <a:rPr lang="ru-RU" altLang="en-US" sz="1600" dirty="0" smtClean="0"/>
              <a:t> з </a:t>
            </a:r>
            <a:r>
              <a:rPr lang="ru-RU" altLang="en-US" sz="1600" dirty="0" err="1" smtClean="0"/>
              <a:t>порушенням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установленого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законодавством</a:t>
            </a:r>
            <a:r>
              <a:rPr lang="ru-RU" altLang="en-US" sz="1600" dirty="0" smtClean="0"/>
              <a:t> порядку. Порядок </a:t>
            </a:r>
            <a:r>
              <a:rPr lang="ru-RU" altLang="en-US" sz="1600" dirty="0" err="1" smtClean="0"/>
              <a:t>встановлення</a:t>
            </a:r>
            <a:r>
              <a:rPr lang="ru-RU" altLang="en-US" sz="1600" dirty="0" smtClean="0"/>
              <a:t> заборони (</a:t>
            </a:r>
            <a:r>
              <a:rPr lang="ru-RU" altLang="en-US" sz="1600" dirty="0" err="1" smtClean="0"/>
              <a:t>тимчасової</a:t>
            </a:r>
            <a:r>
              <a:rPr lang="ru-RU" altLang="en-US" sz="1600" dirty="0" smtClean="0"/>
              <a:t> заборони) і </a:t>
            </a:r>
            <a:r>
              <a:rPr lang="ru-RU" altLang="en-US" sz="1600" dirty="0" err="1" smtClean="0"/>
              <a:t>вилучення</a:t>
            </a:r>
            <a:r>
              <a:rPr lang="ru-RU" altLang="en-US" sz="1600" dirty="0" smtClean="0"/>
              <a:t> з </a:t>
            </a:r>
            <a:r>
              <a:rPr lang="ru-RU" altLang="en-US" sz="1600" dirty="0" err="1" smtClean="0"/>
              <a:t>обігу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лікарських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засобів</a:t>
            </a:r>
            <a:r>
              <a:rPr lang="ru-RU" altLang="en-US" sz="1600" dirty="0" smtClean="0"/>
              <a:t> на </a:t>
            </a:r>
            <a:r>
              <a:rPr lang="ru-RU" altLang="en-US" sz="1600" dirty="0" err="1" smtClean="0"/>
              <a:t>території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України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встановлюється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центральним</a:t>
            </a:r>
            <a:r>
              <a:rPr lang="ru-RU" altLang="en-US" sz="1600" dirty="0" smtClean="0"/>
              <a:t> органом </a:t>
            </a:r>
            <a:r>
              <a:rPr lang="ru-RU" altLang="en-US" sz="1600" dirty="0" err="1" smtClean="0"/>
              <a:t>виконавчої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влади</a:t>
            </a:r>
            <a:r>
              <a:rPr lang="ru-RU" altLang="en-US" sz="1600" dirty="0" smtClean="0"/>
              <a:t>, </a:t>
            </a:r>
            <a:r>
              <a:rPr lang="ru-RU" altLang="en-US" sz="1600" dirty="0" err="1" smtClean="0"/>
              <a:t>що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забезпечує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формування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державної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політики</a:t>
            </a:r>
            <a:r>
              <a:rPr lang="ru-RU" altLang="en-US" sz="1600" dirty="0" smtClean="0"/>
              <a:t> у </a:t>
            </a:r>
            <a:r>
              <a:rPr lang="ru-RU" altLang="en-US" sz="1600" dirty="0" err="1" smtClean="0"/>
              <a:t>сфері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охорони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здоров’я</a:t>
            </a:r>
            <a:r>
              <a:rPr lang="ru-RU" altLang="en-US" sz="1600" dirty="0" smtClean="0"/>
              <a:t>;</a:t>
            </a:r>
          </a:p>
          <a:p>
            <a:pPr algn="just" eaLnBrk="1" hangingPunct="1"/>
            <a:r>
              <a:rPr lang="ru-RU" altLang="en-US" sz="1600" dirty="0" err="1" smtClean="0"/>
              <a:t>забороняти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зберігання</a:t>
            </a:r>
            <a:r>
              <a:rPr lang="ru-RU" altLang="en-US" sz="1600" dirty="0" smtClean="0"/>
              <a:t>, </a:t>
            </a:r>
            <a:r>
              <a:rPr lang="ru-RU" altLang="en-US" sz="1600" dirty="0" err="1" smtClean="0"/>
              <a:t>реалізацію</a:t>
            </a:r>
            <a:r>
              <a:rPr lang="ru-RU" altLang="en-US" sz="1600" dirty="0" smtClean="0"/>
              <a:t> та </a:t>
            </a:r>
            <a:r>
              <a:rPr lang="ru-RU" altLang="en-US" sz="1600" dirty="0" err="1" smtClean="0"/>
              <a:t>використання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лікарських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засобів</a:t>
            </a:r>
            <a:r>
              <a:rPr lang="ru-RU" altLang="en-US" sz="1600" dirty="0" smtClean="0"/>
              <a:t>, </a:t>
            </a:r>
            <a:r>
              <a:rPr lang="ru-RU" altLang="en-US" sz="1600" dirty="0" err="1" smtClean="0"/>
              <a:t>якість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яких</a:t>
            </a:r>
            <a:r>
              <a:rPr lang="ru-RU" altLang="en-US" sz="1600" dirty="0" smtClean="0"/>
              <a:t> не </a:t>
            </a:r>
            <a:r>
              <a:rPr lang="ru-RU" altLang="en-US" sz="1600" dirty="0" err="1" smtClean="0"/>
              <a:t>відповідає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встановленим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вимогам</a:t>
            </a:r>
            <a:r>
              <a:rPr lang="ru-RU" altLang="en-US" sz="1600" dirty="0" smtClean="0"/>
              <a:t>;</a:t>
            </a:r>
          </a:p>
          <a:p>
            <a:pPr algn="just" eaLnBrk="1" hangingPunct="1"/>
            <a:r>
              <a:rPr lang="ru-RU" altLang="en-US" sz="1600" dirty="0" err="1" smtClean="0"/>
              <a:t>погоджувати</a:t>
            </a:r>
            <a:r>
              <a:rPr lang="ru-RU" altLang="en-US" sz="1600" dirty="0" smtClean="0"/>
              <a:t> у порядку, </a:t>
            </a:r>
            <a:r>
              <a:rPr lang="ru-RU" altLang="en-US" sz="1600" dirty="0" err="1" smtClean="0"/>
              <a:t>встановленому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центральним</a:t>
            </a:r>
            <a:r>
              <a:rPr lang="ru-RU" altLang="en-US" sz="1600" dirty="0" smtClean="0"/>
              <a:t> органом </a:t>
            </a:r>
            <a:r>
              <a:rPr lang="ru-RU" altLang="en-US" sz="1600" dirty="0" err="1" smtClean="0"/>
              <a:t>виконавчої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влади</a:t>
            </a:r>
            <a:r>
              <a:rPr lang="ru-RU" altLang="en-US" sz="1600" dirty="0" smtClean="0"/>
              <a:t>, </a:t>
            </a:r>
            <a:r>
              <a:rPr lang="ru-RU" altLang="en-US" sz="1600" dirty="0" err="1" smtClean="0"/>
              <a:t>що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забезпечує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формування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державної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політики</a:t>
            </a:r>
            <a:r>
              <a:rPr lang="ru-RU" altLang="en-US" sz="1600" dirty="0" smtClean="0"/>
              <a:t> у </a:t>
            </a:r>
            <a:r>
              <a:rPr lang="ru-RU" altLang="en-US" sz="1600" dirty="0" err="1" smtClean="0"/>
              <a:t>сфері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охорони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здоров’я</a:t>
            </a:r>
            <a:r>
              <a:rPr lang="ru-RU" altLang="en-US" sz="1600" dirty="0" smtClean="0"/>
              <a:t>, </a:t>
            </a:r>
            <a:r>
              <a:rPr lang="ru-RU" altLang="en-US" sz="1600" dirty="0" err="1" smtClean="0"/>
              <a:t>паспорти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аптечних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закладів</a:t>
            </a:r>
            <a:r>
              <a:rPr lang="ru-RU" altLang="en-US" sz="1600" dirty="0" smtClean="0"/>
              <a:t> (</a:t>
            </a:r>
            <a:r>
              <a:rPr lang="ru-RU" altLang="en-US" sz="1600" dirty="0" err="1" smtClean="0"/>
              <a:t>структурних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підрозділів</a:t>
            </a:r>
            <a:r>
              <a:rPr lang="ru-RU" altLang="en-US" sz="1600" dirty="0" smtClean="0"/>
              <a:t>), </a:t>
            </a:r>
            <a:r>
              <a:rPr lang="ru-RU" altLang="en-US" sz="1600" dirty="0" err="1" smtClean="0"/>
              <a:t>здійснювати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галузеву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атестацію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лабораторій</a:t>
            </a:r>
            <a:r>
              <a:rPr lang="ru-RU" altLang="en-US" sz="1600" dirty="0" smtClean="0"/>
              <a:t> з контролю </a:t>
            </a:r>
            <a:r>
              <a:rPr lang="ru-RU" altLang="en-US" sz="1600" dirty="0" err="1" smtClean="0"/>
              <a:t>якості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лікарських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засобів</a:t>
            </a:r>
            <a:r>
              <a:rPr lang="ru-RU" altLang="en-US" sz="1600" dirty="0" smtClean="0"/>
              <a:t>, </a:t>
            </a:r>
            <a:r>
              <a:rPr lang="ru-RU" altLang="en-US" sz="1600" dirty="0" err="1" smtClean="0"/>
              <a:t>проводити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атестацію</a:t>
            </a:r>
            <a:r>
              <a:rPr lang="ru-RU" altLang="en-US" sz="1600" dirty="0" smtClean="0"/>
              <a:t> </a:t>
            </a:r>
            <a:r>
              <a:rPr lang="ru-RU" altLang="en-US" sz="1600" dirty="0" err="1" smtClean="0"/>
              <a:t>провізорів</a:t>
            </a:r>
            <a:r>
              <a:rPr lang="ru-RU" altLang="en-US" sz="1600" dirty="0" smtClean="0"/>
              <a:t> і </a:t>
            </a:r>
            <a:r>
              <a:rPr lang="ru-RU" altLang="en-US" sz="1600" dirty="0" err="1" smtClean="0"/>
              <a:t>фармацевтів</a:t>
            </a:r>
            <a:r>
              <a:rPr lang="ru-RU" altLang="en-US" sz="1600" dirty="0" smtClean="0"/>
              <a:t>.</a:t>
            </a:r>
          </a:p>
          <a:p>
            <a:pPr algn="just" eaLnBrk="1" hangingPunct="1"/>
            <a:endParaRPr lang="ru-RU" alt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500063"/>
            <a:ext cx="7934325" cy="917575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3600" b="1" i="1" dirty="0" smtClean="0">
                <a:solidFill>
                  <a:schemeClr val="tx2">
                    <a:satMod val="130000"/>
                  </a:schemeClr>
                </a:solidFill>
              </a:rPr>
              <a:t>Управління якістю </a:t>
            </a:r>
            <a:r>
              <a:rPr lang="uk-UA" sz="3600" i="1" dirty="0" smtClean="0">
                <a:solidFill>
                  <a:schemeClr val="tx2">
                    <a:satMod val="130000"/>
                  </a:schemeClr>
                </a:solidFill>
              </a:rPr>
              <a:t>(</a:t>
            </a:r>
            <a:r>
              <a:rPr lang="uk-UA" sz="3600" i="1" dirty="0" err="1" smtClean="0">
                <a:solidFill>
                  <a:schemeClr val="tx2">
                    <a:satMod val="130000"/>
                  </a:schemeClr>
                </a:solidFill>
              </a:rPr>
              <a:t>quality</a:t>
            </a:r>
            <a:r>
              <a:rPr lang="uk-UA" sz="3600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uk-UA" sz="3600" i="1" dirty="0" err="1" smtClean="0">
                <a:solidFill>
                  <a:schemeClr val="tx2">
                    <a:satMod val="130000"/>
                  </a:schemeClr>
                </a:solidFill>
              </a:rPr>
              <a:t>control</a:t>
            </a:r>
            <a:r>
              <a:rPr lang="uk-UA" sz="3600" i="1" dirty="0" smtClean="0">
                <a:solidFill>
                  <a:schemeClr val="tx2">
                    <a:satMod val="130000"/>
                  </a:schemeClr>
                </a:solidFill>
              </a:rPr>
              <a:t>)</a:t>
            </a:r>
            <a:endParaRPr lang="ru-RU" sz="3600" i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5124450"/>
          </a:xfrm>
        </p:spPr>
        <p:txBody>
          <a:bodyPr>
            <a:normAutofit lnSpcReduction="10000"/>
          </a:bodyPr>
          <a:lstStyle/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/>
              <a:t>	</a:t>
            </a:r>
            <a:r>
              <a:rPr lang="uk-UA" sz="2800" dirty="0" smtClean="0"/>
              <a:t>- діяльність оперативного характеру, що здійснюється керівниками та персоналом підприємства, що </a:t>
            </a:r>
            <a:r>
              <a:rPr lang="uk-UA" sz="2800" dirty="0" smtClean="0"/>
              <a:t>впливають </a:t>
            </a:r>
            <a:r>
              <a:rPr lang="uk-UA" sz="2800" dirty="0" smtClean="0"/>
              <a:t>на процес створення продукції з метою забезпечення її якості шляхом виконання функцій планування та контролю якості, комунікації (інформації), розробки та впровадження </a:t>
            </a:r>
            <a:r>
              <a:rPr lang="uk-UA" sz="2800" dirty="0" smtClean="0"/>
              <a:t>заходів, </a:t>
            </a:r>
            <a:r>
              <a:rPr lang="uk-UA" sz="2800" dirty="0" smtClean="0"/>
              <a:t>прийняття рішень з якості.</a:t>
            </a:r>
            <a:endParaRPr lang="ru-RU" sz="2800" dirty="0" smtClean="0"/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/>
              <a:t>	</a:t>
            </a:r>
            <a:r>
              <a:rPr lang="uk-UA" dirty="0" smtClean="0"/>
              <a:t>	</a:t>
            </a:r>
            <a:r>
              <a:rPr lang="uk-UA" sz="2800" dirty="0" smtClean="0"/>
              <a:t>Система </a:t>
            </a:r>
            <a:r>
              <a:rPr lang="uk-UA" sz="2800" dirty="0" smtClean="0"/>
              <a:t>управління якістю охоплює процеси, </a:t>
            </a:r>
            <a:r>
              <a:rPr lang="uk-UA" sz="2800" dirty="0" smtClean="0"/>
              <a:t>зв’язані </a:t>
            </a:r>
            <a:r>
              <a:rPr lang="uk-UA" sz="2800" dirty="0" smtClean="0"/>
              <a:t>з управлінською діяльністю, постачанням ресурсів, випуском продукції та вимірюванням. </a:t>
            </a: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3600" i="1" dirty="0" smtClean="0">
                <a:solidFill>
                  <a:srgbClr val="C00000"/>
                </a:solidFill>
              </a:rPr>
              <a:t>Управління якістю фармацевтичної продукції здійснюють, керуючись:</a:t>
            </a:r>
            <a:endParaRPr lang="ru-RU" sz="3600" i="1" dirty="0">
              <a:solidFill>
                <a:srgbClr val="C00000"/>
              </a:solidFill>
            </a:endParaRPr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3624263"/>
          </a:xfrm>
        </p:spPr>
        <p:txBody>
          <a:bodyPr/>
          <a:lstStyle/>
          <a:p>
            <a:pPr eaLnBrk="1" hangingPunct="1"/>
            <a:r>
              <a:rPr lang="uk-UA" altLang="en-US" smtClean="0"/>
              <a:t>Законодавством України у фармацевтичній галузі</a:t>
            </a:r>
            <a:endParaRPr lang="ru-RU" altLang="en-US" smtClean="0"/>
          </a:p>
          <a:p>
            <a:pPr eaLnBrk="1" hangingPunct="1"/>
            <a:r>
              <a:rPr lang="uk-UA" altLang="en-US" smtClean="0"/>
              <a:t>Держаною фармакопеєю України</a:t>
            </a:r>
            <a:endParaRPr lang="ru-RU" altLang="en-US" smtClean="0"/>
          </a:p>
          <a:p>
            <a:pPr eaLnBrk="1" hangingPunct="1"/>
            <a:r>
              <a:rPr lang="uk-UA" altLang="en-US" smtClean="0"/>
              <a:t>Стандартами належних практик</a:t>
            </a:r>
            <a:endParaRPr lang="ru-RU" altLang="en-US" smtClean="0"/>
          </a:p>
          <a:p>
            <a:pPr eaLnBrk="1" hangingPunct="1"/>
            <a:r>
              <a:rPr lang="uk-UA" altLang="en-US" smtClean="0"/>
              <a:t>Стандартами ISO серії 9000, серії 14000, </a:t>
            </a:r>
            <a:r>
              <a:rPr lang="en-US" altLang="en-US" smtClean="0"/>
              <a:t>ISO </a:t>
            </a:r>
            <a:r>
              <a:rPr lang="uk-UA" altLang="en-US" smtClean="0"/>
              <a:t>19011:2002 і </a:t>
            </a:r>
            <a:r>
              <a:rPr lang="en-US" altLang="en-US" smtClean="0"/>
              <a:t>ISO </a:t>
            </a:r>
            <a:r>
              <a:rPr lang="uk-UA" altLang="en-US" smtClean="0"/>
              <a:t>13485:2003</a:t>
            </a:r>
            <a:endParaRPr lang="ru-RU" altLang="en-US" smtClean="0"/>
          </a:p>
          <a:p>
            <a:pPr eaLnBrk="1" hangingPunct="1"/>
            <a:endParaRPr lang="ru-RU" altLang="en-US" smtClean="0"/>
          </a:p>
        </p:txBody>
      </p:sp>
      <p:pic>
        <p:nvPicPr>
          <p:cNvPr id="4" name="Рисунок 3" descr="09bf6d6c4e4e2ff1deade98c737342b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8" y="4786322"/>
            <a:ext cx="2638425" cy="17526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7254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i="1" dirty="0" smtClean="0">
                <a:solidFill>
                  <a:schemeClr val="tx2">
                    <a:satMod val="130000"/>
                  </a:schemeClr>
                </a:solidFill>
              </a:rPr>
              <a:t>Стандарти ISO 9000</a:t>
            </a:r>
            <a:endParaRPr lang="ru-RU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100" y="1000125"/>
            <a:ext cx="7499350" cy="5643563"/>
          </a:xfrm>
        </p:spPr>
        <p:txBody>
          <a:bodyPr>
            <a:normAutofit fontScale="85000" lnSpcReduction="20000"/>
          </a:bodyPr>
          <a:lstStyle/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err="1" smtClean="0"/>
              <a:t>визначають</a:t>
            </a:r>
            <a:r>
              <a:rPr lang="ru-RU" dirty="0" smtClean="0"/>
              <a:t> </a:t>
            </a:r>
            <a:r>
              <a:rPr lang="uk-UA" dirty="0" smtClean="0"/>
              <a:t>набір вимог та рекомендацій до системи управління якістю. 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захищають споживача від небезпечної продукції, 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визначають політику в галузі якості, 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встановлюють життєвий цикл продукції,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 враховують та оцінюють витрати на якість, 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визначають організаційну структуру і документацію системи якості та ін.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uk-UA" dirty="0" smtClean="0"/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Найбільш застосовуваним у фармації є стандарт </a:t>
            </a:r>
            <a:r>
              <a:rPr lang="en-US" i="1" dirty="0" smtClean="0"/>
              <a:t>ISO </a:t>
            </a:r>
            <a:r>
              <a:rPr lang="ru-RU" i="1" dirty="0" smtClean="0"/>
              <a:t>900</a:t>
            </a:r>
            <a:r>
              <a:rPr lang="uk-UA" i="1" dirty="0" smtClean="0"/>
              <a:t>0 </a:t>
            </a:r>
            <a:r>
              <a:rPr lang="ru-RU" i="1" dirty="0" smtClean="0"/>
              <a:t>«</a:t>
            </a:r>
            <a:r>
              <a:rPr lang="ru-RU" i="1" dirty="0" err="1" smtClean="0"/>
              <a:t>Системи</a:t>
            </a:r>
            <a:r>
              <a:rPr lang="ru-RU" i="1" dirty="0" smtClean="0"/>
              <a:t> </a:t>
            </a:r>
            <a:r>
              <a:rPr lang="ru-RU" i="1" dirty="0" err="1" smtClean="0"/>
              <a:t>управління</a:t>
            </a:r>
            <a:r>
              <a:rPr lang="ru-RU" i="1" dirty="0" smtClean="0"/>
              <a:t> </a:t>
            </a:r>
            <a:r>
              <a:rPr lang="ru-RU" i="1" dirty="0" err="1" smtClean="0"/>
              <a:t>якістю</a:t>
            </a:r>
            <a:r>
              <a:rPr lang="ru-RU" i="1" dirty="0" smtClean="0"/>
              <a:t>. </a:t>
            </a:r>
            <a:r>
              <a:rPr lang="ru-RU" i="1" dirty="0" err="1" smtClean="0"/>
              <a:t>Основні</a:t>
            </a:r>
            <a:r>
              <a:rPr lang="ru-RU" i="1" dirty="0" smtClean="0"/>
              <a:t> </a:t>
            </a:r>
            <a:r>
              <a:rPr lang="ru-RU" i="1" dirty="0" err="1" smtClean="0"/>
              <a:t>положення</a:t>
            </a:r>
            <a:r>
              <a:rPr lang="ru-RU" i="1" dirty="0" smtClean="0"/>
              <a:t> та словник </a:t>
            </a:r>
            <a:r>
              <a:rPr lang="ru-RU" i="1" dirty="0" err="1" smtClean="0"/>
              <a:t>термінів</a:t>
            </a:r>
            <a:r>
              <a:rPr lang="ru-RU" i="1" dirty="0" smtClean="0"/>
              <a:t>»</a:t>
            </a:r>
            <a:r>
              <a:rPr lang="uk-UA" i="1" dirty="0" smtClean="0"/>
              <a:t> (ДСТУ </a:t>
            </a:r>
            <a:r>
              <a:rPr lang="en-US" i="1" dirty="0" smtClean="0"/>
              <a:t>ISO</a:t>
            </a:r>
            <a:r>
              <a:rPr lang="ru-RU" i="1" dirty="0" smtClean="0"/>
              <a:t> 9000:2007)</a:t>
            </a:r>
            <a:endParaRPr lang="ru-RU" dirty="0" smtClean="0"/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i="1" dirty="0" smtClean="0">
                <a:solidFill>
                  <a:schemeClr val="tx2">
                    <a:satMod val="130000"/>
                  </a:schemeClr>
                </a:solidFill>
              </a:rPr>
              <a:t>Стандарти ISO 9001</a:t>
            </a:r>
            <a:endParaRPr lang="ru-RU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в</a:t>
            </a:r>
            <a:r>
              <a:rPr lang="ru-RU" dirty="0" err="1" smtClean="0"/>
              <a:t>становлює</a:t>
            </a:r>
            <a:r>
              <a:rPr lang="ru-RU" dirty="0" smtClean="0"/>
              <a:t> </a:t>
            </a:r>
            <a:r>
              <a:rPr lang="ru-RU" dirty="0" err="1" smtClean="0"/>
              <a:t>вимоги</a:t>
            </a:r>
            <a:r>
              <a:rPr lang="ru-RU" dirty="0" smtClean="0"/>
              <a:t> до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якістю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застосовувати</a:t>
            </a:r>
            <a:r>
              <a:rPr lang="ru-RU" dirty="0" smtClean="0"/>
              <a:t> для </a:t>
            </a:r>
            <a:r>
              <a:rPr lang="ru-RU" dirty="0" err="1" smtClean="0"/>
              <a:t>внутрішніх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для </a:t>
            </a:r>
            <a:r>
              <a:rPr lang="ru-RU" dirty="0" err="1" smtClean="0"/>
              <a:t>сертифікування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укладання</a:t>
            </a:r>
            <a:r>
              <a:rPr lang="ru-RU" dirty="0" smtClean="0"/>
              <a:t> </a:t>
            </a:r>
            <a:r>
              <a:rPr lang="ru-RU" dirty="0" err="1" smtClean="0"/>
              <a:t>контрактів</a:t>
            </a:r>
            <a:r>
              <a:rPr lang="ru-RU" dirty="0" smtClean="0"/>
              <a:t>. </a:t>
            </a: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err="1" smtClean="0"/>
              <a:t>зосереджує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</a:t>
            </a:r>
            <a:r>
              <a:rPr lang="ru-RU" dirty="0" err="1" smtClean="0"/>
              <a:t>головним</a:t>
            </a:r>
            <a:r>
              <a:rPr lang="ru-RU" dirty="0" smtClean="0"/>
              <a:t> чином на </a:t>
            </a:r>
            <a:r>
              <a:rPr lang="ru-RU" dirty="0" err="1" smtClean="0"/>
              <a:t>результативності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якістю</a:t>
            </a:r>
            <a:r>
              <a:rPr lang="ru-RU" dirty="0" smtClean="0"/>
              <a:t> для </a:t>
            </a:r>
            <a:r>
              <a:rPr lang="ru-RU" dirty="0" err="1" smtClean="0"/>
              <a:t>задоволення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</a:t>
            </a:r>
            <a:r>
              <a:rPr lang="ru-RU" dirty="0" err="1" smtClean="0"/>
              <a:t>замовника</a:t>
            </a: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uk-UA" dirty="0" smtClean="0"/>
              <a:t>представлені </a:t>
            </a:r>
            <a:r>
              <a:rPr lang="ru-RU" i="1" dirty="0" smtClean="0"/>
              <a:t>ДСТУ </a:t>
            </a:r>
            <a:r>
              <a:rPr lang="en-US" i="1" dirty="0" smtClean="0"/>
              <a:t>ISO  </a:t>
            </a:r>
            <a:r>
              <a:rPr lang="uk-UA" i="1" dirty="0" smtClean="0"/>
              <a:t>9001:200</a:t>
            </a:r>
            <a:r>
              <a:rPr lang="ru-RU" i="1" dirty="0" smtClean="0"/>
              <a:t>9</a:t>
            </a:r>
            <a:r>
              <a:rPr lang="uk-UA" i="1" dirty="0" smtClean="0"/>
              <a:t> «Системи управління якістю. Вимоги»</a:t>
            </a: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i="1" dirty="0" smtClean="0">
                <a:solidFill>
                  <a:schemeClr val="tx2">
                    <a:satMod val="130000"/>
                  </a:schemeClr>
                </a:solidFill>
              </a:rPr>
              <a:t>Стандарти ISO 9004</a:t>
            </a:r>
            <a:endParaRPr lang="ru-RU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спрямовані на ширшу перспективу управління якістю для надання рекомендацій щодо поліпшення показників діяльності. 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містять рекомендації щодо постійного поліпшення загальних показників та ефективності і результативності діяльності організації, 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не призначені для сертифікації чи контрактних цілей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uk-UA" i="1" dirty="0" smtClean="0"/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i="1" dirty="0" smtClean="0"/>
              <a:t>В Україні ДСТУ </a:t>
            </a:r>
            <a:r>
              <a:rPr lang="en-US" i="1" dirty="0" smtClean="0"/>
              <a:t>ISO</a:t>
            </a:r>
            <a:r>
              <a:rPr lang="ru-RU" i="1" dirty="0" smtClean="0"/>
              <a:t> 9004:2000 «</a:t>
            </a:r>
            <a:r>
              <a:rPr lang="ru-RU" i="1" dirty="0" err="1" smtClean="0"/>
              <a:t>Системи</a:t>
            </a:r>
            <a:r>
              <a:rPr lang="ru-RU" i="1" dirty="0" smtClean="0"/>
              <a:t> </a:t>
            </a:r>
            <a:r>
              <a:rPr lang="ru-RU" i="1" dirty="0" err="1" smtClean="0"/>
              <a:t>управління</a:t>
            </a:r>
            <a:r>
              <a:rPr lang="ru-RU" i="1" dirty="0" smtClean="0"/>
              <a:t> </a:t>
            </a:r>
            <a:r>
              <a:rPr lang="ru-RU" i="1" dirty="0" err="1" smtClean="0"/>
              <a:t>якістю</a:t>
            </a:r>
            <a:r>
              <a:rPr lang="ru-RU" i="1" dirty="0" smtClean="0"/>
              <a:t>. </a:t>
            </a:r>
            <a:r>
              <a:rPr lang="ru-RU" i="1" dirty="0" err="1" smtClean="0"/>
              <a:t>Настанови</a:t>
            </a:r>
            <a:r>
              <a:rPr lang="ru-RU" i="1" dirty="0" smtClean="0"/>
              <a:t> </a:t>
            </a:r>
            <a:r>
              <a:rPr lang="ru-RU" i="1" dirty="0" err="1" smtClean="0"/>
              <a:t>щодо</a:t>
            </a:r>
            <a:r>
              <a:rPr lang="ru-RU" i="1" dirty="0" smtClean="0"/>
              <a:t> </a:t>
            </a:r>
            <a:r>
              <a:rPr lang="ru-RU" i="1" dirty="0" err="1" smtClean="0"/>
              <a:t>поліпшення</a:t>
            </a:r>
            <a:r>
              <a:rPr lang="ru-RU" i="1" dirty="0" smtClean="0"/>
              <a:t> </a:t>
            </a:r>
            <a:r>
              <a:rPr lang="ru-RU" i="1" dirty="0" err="1" smtClean="0"/>
              <a:t>діяльності</a:t>
            </a:r>
            <a:r>
              <a:rPr lang="ru-RU" i="1" dirty="0" smtClean="0"/>
              <a:t>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Рисунок 3" descr="8bbb465e7704cff6a8bdbe4d5354678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125" b="26041"/>
          <a:stretch>
            <a:fillRect/>
          </a:stretch>
        </p:blipFill>
        <p:spPr bwMode="auto">
          <a:xfrm>
            <a:off x="4660900" y="3714750"/>
            <a:ext cx="4483100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2800" i="1" dirty="0" smtClean="0">
                <a:solidFill>
                  <a:schemeClr val="tx2">
                    <a:satMod val="130000"/>
                  </a:schemeClr>
                </a:solidFill>
              </a:rPr>
              <a:t>ДСТУ </a:t>
            </a:r>
            <a:r>
              <a:rPr lang="en-US" sz="2800" i="1" dirty="0" smtClean="0">
                <a:solidFill>
                  <a:schemeClr val="tx2">
                    <a:satMod val="130000"/>
                  </a:schemeClr>
                </a:solidFill>
              </a:rPr>
              <a:t>ISO</a:t>
            </a:r>
            <a:r>
              <a:rPr lang="ru-RU" sz="2800" i="1" dirty="0" smtClean="0">
                <a:solidFill>
                  <a:schemeClr val="tx2">
                    <a:satMod val="130000"/>
                  </a:schemeClr>
                </a:solidFill>
              </a:rPr>
              <a:t> 9004:2000 «</a:t>
            </a:r>
            <a:r>
              <a:rPr lang="ru-RU" sz="2800" i="1" dirty="0" err="1" smtClean="0">
                <a:solidFill>
                  <a:schemeClr val="tx2">
                    <a:satMod val="130000"/>
                  </a:schemeClr>
                </a:solidFill>
              </a:rPr>
              <a:t>Системи</a:t>
            </a:r>
            <a:r>
              <a:rPr lang="ru-RU" sz="2800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2800" i="1" dirty="0" err="1" smtClean="0">
                <a:solidFill>
                  <a:schemeClr val="tx2">
                    <a:satMod val="130000"/>
                  </a:schemeClr>
                </a:solidFill>
              </a:rPr>
              <a:t>управління</a:t>
            </a:r>
            <a:r>
              <a:rPr lang="ru-RU" sz="2800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2800" i="1" dirty="0" err="1" smtClean="0">
                <a:solidFill>
                  <a:schemeClr val="tx2">
                    <a:satMod val="130000"/>
                  </a:schemeClr>
                </a:solidFill>
              </a:rPr>
              <a:t>якістю</a:t>
            </a:r>
            <a:r>
              <a:rPr lang="ru-RU" sz="2800" i="1" dirty="0" smtClean="0">
                <a:solidFill>
                  <a:schemeClr val="tx2">
                    <a:satMod val="130000"/>
                  </a:schemeClr>
                </a:solidFill>
              </a:rPr>
              <a:t>. </a:t>
            </a:r>
            <a:r>
              <a:rPr lang="ru-RU" sz="2800" i="1" dirty="0" err="1" smtClean="0">
                <a:solidFill>
                  <a:schemeClr val="tx2">
                    <a:satMod val="130000"/>
                  </a:schemeClr>
                </a:solidFill>
              </a:rPr>
              <a:t>Настанови</a:t>
            </a:r>
            <a:r>
              <a:rPr lang="ru-RU" sz="2800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2800" i="1" dirty="0" err="1" smtClean="0">
                <a:solidFill>
                  <a:schemeClr val="tx2">
                    <a:satMod val="130000"/>
                  </a:schemeClr>
                </a:solidFill>
              </a:rPr>
              <a:t>щодо</a:t>
            </a:r>
            <a:r>
              <a:rPr lang="ru-RU" sz="2800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2800" i="1" dirty="0" err="1" smtClean="0">
                <a:solidFill>
                  <a:schemeClr val="tx2">
                    <a:satMod val="130000"/>
                  </a:schemeClr>
                </a:solidFill>
              </a:rPr>
              <a:t>поліпшення</a:t>
            </a:r>
            <a:r>
              <a:rPr lang="ru-RU" sz="2800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2800" i="1" dirty="0" err="1" smtClean="0">
                <a:solidFill>
                  <a:schemeClr val="tx2">
                    <a:satMod val="130000"/>
                  </a:schemeClr>
                </a:solidFill>
              </a:rPr>
              <a:t>діяльності</a:t>
            </a:r>
            <a:r>
              <a:rPr lang="ru-RU" sz="2800" i="1" dirty="0" smtClean="0">
                <a:solidFill>
                  <a:schemeClr val="tx2">
                    <a:satMod val="130000"/>
                  </a:schemeClr>
                </a:solidFill>
              </a:rPr>
              <a:t>»</a:t>
            </a:r>
            <a:endParaRPr lang="ru-RU" sz="2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1748" name="Содержимое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3338513"/>
          </a:xfrm>
        </p:spPr>
        <p:txBody>
          <a:bodyPr/>
          <a:lstStyle/>
          <a:p>
            <a:pPr eaLnBrk="1" hangingPunct="1"/>
            <a:r>
              <a:rPr lang="uk-UA" altLang="en-US" smtClean="0"/>
              <a:t>не містить рекомендацій, специфічних для інших систем управління, </a:t>
            </a:r>
          </a:p>
          <a:p>
            <a:pPr eaLnBrk="1" hangingPunct="1"/>
            <a:r>
              <a:rPr lang="uk-UA" altLang="en-US" smtClean="0"/>
              <a:t>дає змогу організації узгодити або інтегрувати свою систему управління якістю з відповідними системами управління.</a:t>
            </a:r>
            <a:endParaRPr lang="ru-RU" altLang="en-US" smtClean="0"/>
          </a:p>
          <a:p>
            <a:pPr eaLnBrk="1" hangingPunct="1"/>
            <a:endParaRPr lang="ru-R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38" y="1071563"/>
            <a:ext cx="7497762" cy="37973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Слідування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 </a:t>
            </a: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вимогам 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ISO </a:t>
            </a: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9001 вважається у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 </a:t>
            </a: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світі добрим діловим смаком і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 </a:t>
            </a: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свого роду візитною карткою якості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3" name="Рисунок 2" descr="4b352cb148805c3c8cc1aae824446b4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84" y="4500570"/>
            <a:ext cx="1952625" cy="19526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Рисунок 3" descr="1_133059644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88" y="3024188"/>
            <a:ext cx="3833812" cy="383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38" y="274638"/>
            <a:ext cx="7720012" cy="13684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3600" b="1" i="1" dirty="0" smtClean="0">
                <a:solidFill>
                  <a:schemeClr val="tx2">
                    <a:satMod val="130000"/>
                  </a:schemeClr>
                </a:solidFill>
              </a:rPr>
              <a:t>Управління якістю у фармацевтичній галузі у країнах ЄС базується на:</a:t>
            </a:r>
            <a:endParaRPr lang="ru-RU" sz="3600" b="1" i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3796" name="Содержимое 2"/>
          <p:cNvSpPr>
            <a:spLocks noGrp="1"/>
          </p:cNvSpPr>
          <p:nvPr>
            <p:ph idx="1"/>
          </p:nvPr>
        </p:nvSpPr>
        <p:spPr>
          <a:xfrm>
            <a:off x="1214438" y="1785938"/>
            <a:ext cx="7497762" cy="1857375"/>
          </a:xfrm>
        </p:spPr>
        <p:txBody>
          <a:bodyPr/>
          <a:lstStyle/>
          <a:p>
            <a:pPr eaLnBrk="1" hangingPunct="1"/>
            <a:r>
              <a:rPr lang="uk-UA" altLang="en-US" smtClean="0"/>
              <a:t>Фармакопеї</a:t>
            </a:r>
            <a:endParaRPr lang="ru-RU" altLang="en-US" smtClean="0"/>
          </a:p>
          <a:p>
            <a:pPr eaLnBrk="1" hangingPunct="1"/>
            <a:r>
              <a:rPr lang="uk-UA" altLang="en-US" smtClean="0"/>
              <a:t>Стандартах належних практик</a:t>
            </a:r>
            <a:endParaRPr lang="ru-RU" altLang="en-US" smtClean="0"/>
          </a:p>
          <a:p>
            <a:pPr eaLnBrk="1" hangingPunct="1"/>
            <a:r>
              <a:rPr lang="uk-UA" altLang="en-US" smtClean="0"/>
              <a:t>Стандартах ISO</a:t>
            </a:r>
            <a:endParaRPr lang="ru-RU" altLang="en-US" smtClean="0"/>
          </a:p>
          <a:p>
            <a:pPr eaLnBrk="1" hangingPunct="1"/>
            <a:endParaRPr lang="ru-R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i="1" dirty="0" smtClean="0">
                <a:solidFill>
                  <a:schemeClr val="tx2">
                    <a:satMod val="130000"/>
                  </a:schemeClr>
                </a:solidFill>
              </a:rPr>
              <a:t>Фармакопея: перші фармакопеї</a:t>
            </a:r>
            <a:endParaRPr lang="ru-RU" b="1" i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Перша фармакопея – Франція, 1546 р, (Росія, у рукописному варіанті – кінець 16 </a:t>
            </a:r>
            <a:r>
              <a:rPr lang="uk-UA" dirty="0" smtClean="0"/>
              <a:t>ст., </a:t>
            </a:r>
            <a:r>
              <a:rPr lang="uk-UA" dirty="0" smtClean="0"/>
              <a:t>друкована – у 1765 р)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err="1" smtClean="0"/>
              <a:t>“Військові</a:t>
            </a:r>
            <a:r>
              <a:rPr lang="uk-UA" dirty="0" smtClean="0"/>
              <a:t> </a:t>
            </a:r>
            <a:r>
              <a:rPr lang="uk-UA" dirty="0" err="1" smtClean="0"/>
              <a:t>фармакопеї”</a:t>
            </a:r>
            <a:r>
              <a:rPr lang="uk-UA" dirty="0" smtClean="0"/>
              <a:t> – 1778 р, 1779 </a:t>
            </a:r>
            <a:r>
              <a:rPr lang="uk-UA" dirty="0" err="1" smtClean="0"/>
              <a:t>р</a:t>
            </a:r>
            <a:r>
              <a:rPr lang="uk-UA" dirty="0" smtClean="0"/>
              <a:t>., 1782 </a:t>
            </a:r>
            <a:r>
              <a:rPr lang="uk-UA" dirty="0" err="1" smtClean="0"/>
              <a:t>р</a:t>
            </a:r>
            <a:r>
              <a:rPr lang="uk-UA" dirty="0" smtClean="0"/>
              <a:t>., 1797 </a:t>
            </a:r>
            <a:r>
              <a:rPr lang="uk-UA" dirty="0" err="1" smtClean="0"/>
              <a:t>р</a:t>
            </a:r>
            <a:endParaRPr lang="uk-UA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Єдина громадянська фармакопея Росії – 1778 р.,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Перша фармакопея російською – 1866 р.</a:t>
            </a: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Перша Європейська фармакопея (ЄФ) була введена у дію у 1964 р. До цього часу існували лише національні фармакопеї. ЄФ регулярно оновлюється та доповнюється. </a:t>
            </a: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tx2">
                    <a:satMod val="130000"/>
                  </a:schemeClr>
                </a:solidFill>
              </a:rPr>
              <a:t>Якість [лікарського засобу чи медичного виробу]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36957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uk-UA" altLang="en-US" b="1" dirty="0" smtClean="0"/>
              <a:t>	– </a:t>
            </a:r>
            <a:r>
              <a:rPr lang="uk-UA" altLang="en-US" dirty="0" smtClean="0"/>
              <a:t>сукупність властивостей, які надають лікарському засобу чи виробу медичного призначення здатність задовольняти потребу споживачів відповідно до свого призначення та відповідність вимогам, встановленим чинним законодавством.</a:t>
            </a:r>
            <a:endParaRPr lang="ru-RU" altLang="en-US" dirty="0" smtClean="0"/>
          </a:p>
          <a:p>
            <a:pPr eaLnBrk="1" hangingPunct="1"/>
            <a:endParaRPr lang="ru-RU" altLang="en-US" dirty="0" smtClean="0"/>
          </a:p>
        </p:txBody>
      </p:sp>
      <p:pic>
        <p:nvPicPr>
          <p:cNvPr id="4" name="Рисунок 3" descr="23e2f91b4be8367e5224a657eecad3b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3252" y="4355455"/>
            <a:ext cx="2190780" cy="25025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63" y="285750"/>
            <a:ext cx="7854950" cy="8572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3600" b="1" i="1" dirty="0" smtClean="0">
                <a:solidFill>
                  <a:schemeClr val="tx2">
                    <a:satMod val="130000"/>
                  </a:schemeClr>
                </a:solidFill>
              </a:rPr>
              <a:t>Стандарти </a:t>
            </a:r>
            <a:r>
              <a:rPr lang="en-US" sz="3600" b="1" i="1" dirty="0" smtClean="0">
                <a:solidFill>
                  <a:schemeClr val="tx2">
                    <a:satMod val="130000"/>
                  </a:schemeClr>
                </a:solidFill>
              </a:rPr>
              <a:t>GXP</a:t>
            </a:r>
            <a:r>
              <a:rPr lang="ru-RU" sz="3600" b="1" i="1" dirty="0" smtClean="0">
                <a:solidFill>
                  <a:schemeClr val="tx2">
                    <a:satMod val="130000"/>
                  </a:schemeClr>
                </a:solidFill>
              </a:rPr>
              <a:t> (</a:t>
            </a:r>
            <a:r>
              <a:rPr lang="uk-UA" sz="3600" b="1" i="1" dirty="0" smtClean="0">
                <a:solidFill>
                  <a:schemeClr val="tx2">
                    <a:satMod val="130000"/>
                  </a:schemeClr>
                </a:solidFill>
              </a:rPr>
              <a:t>Належних практик): хронологія розвитку</a:t>
            </a:r>
            <a:endParaRPr lang="ru-RU" sz="3600" b="1" i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1357313"/>
            <a:ext cx="7862887" cy="5500687"/>
          </a:xfrm>
        </p:spPr>
        <p:txBody>
          <a:bodyPr>
            <a:normAutofit fontScale="700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1947 р – </a:t>
            </a:r>
            <a:r>
              <a:rPr lang="uk-UA" dirty="0" err="1" smtClean="0"/>
              <a:t>Нюрнбергський</a:t>
            </a:r>
            <a:r>
              <a:rPr lang="uk-UA" dirty="0" smtClean="0"/>
              <a:t> кодекс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1962 р. – США, перші нормативні документи у галузі дослідження ЛЗ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США, 1963 р. – опубліковані перші правила </a:t>
            </a:r>
            <a:r>
              <a:rPr lang="en-US" dirty="0" smtClean="0"/>
              <a:t>GMP</a:t>
            </a:r>
            <a:endParaRPr lang="uk-UA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1964 р. - </a:t>
            </a:r>
            <a:r>
              <a:rPr lang="uk-UA" dirty="0" err="1" smtClean="0"/>
              <a:t>Хельсинська</a:t>
            </a:r>
            <a:r>
              <a:rPr lang="uk-UA" dirty="0" smtClean="0"/>
              <a:t> декларація </a:t>
            </a:r>
            <a:r>
              <a:rPr lang="en-US" dirty="0" smtClean="0"/>
              <a:t>WMA </a:t>
            </a:r>
            <a:r>
              <a:rPr lang="uk-UA" dirty="0" smtClean="0"/>
              <a:t>про </a:t>
            </a:r>
            <a:r>
              <a:rPr lang="uk-UA" dirty="0" err="1" smtClean="0"/>
              <a:t>біомедичні</a:t>
            </a:r>
            <a:r>
              <a:rPr lang="uk-UA" dirty="0" smtClean="0"/>
              <a:t> дослідження (доповнення та уточнення у 1975 р, 1983 </a:t>
            </a:r>
            <a:r>
              <a:rPr lang="uk-UA" dirty="0" err="1" smtClean="0"/>
              <a:t>р</a:t>
            </a:r>
            <a:r>
              <a:rPr lang="uk-UA" dirty="0" smtClean="0"/>
              <a:t>., 1989 </a:t>
            </a:r>
            <a:r>
              <a:rPr lang="uk-UA" dirty="0" err="1" smtClean="0"/>
              <a:t>р</a:t>
            </a:r>
            <a:r>
              <a:rPr lang="uk-UA" dirty="0" smtClean="0"/>
              <a:t>.)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1967-1969 </a:t>
            </a:r>
            <a:r>
              <a:rPr lang="uk-UA" dirty="0" err="1" smtClean="0"/>
              <a:t>р.р</a:t>
            </a:r>
            <a:r>
              <a:rPr lang="uk-UA" dirty="0" smtClean="0"/>
              <a:t>. - підготовка та публікація серії технічних доповідей ВООЗ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1968 р – ВООЗ, «Принципи клінічної оцінки ліків»,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1969 р. – резолюція ВООЗ, що робить правила </a:t>
            </a:r>
            <a:r>
              <a:rPr lang="en-US" dirty="0" smtClean="0"/>
              <a:t>GMP </a:t>
            </a:r>
            <a:r>
              <a:rPr lang="uk-UA" dirty="0" err="1" smtClean="0"/>
              <a:t>обов</a:t>
            </a:r>
            <a:r>
              <a:rPr lang="en-US" dirty="0" smtClean="0"/>
              <a:t>’</a:t>
            </a:r>
            <a:r>
              <a:rPr lang="uk-UA" dirty="0" err="1" smtClean="0"/>
              <a:t>язковими</a:t>
            </a:r>
            <a:r>
              <a:rPr lang="uk-UA" dirty="0" smtClean="0"/>
              <a:t> для усіх країн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1971 р. - перший міжнародний симпозіум ВООЗ на тему впровадження GMP в практику виробництва медикаментів.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1975 р. – рекомендації ВООЗ про оцінку ЛЗ для людини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1976 р – вперше сформульовані вимоги належної лабораторної практики (вступили в дію у 1979 р.)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63" y="285750"/>
            <a:ext cx="7854950" cy="8572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3600" b="1" i="1" dirty="0" smtClean="0">
                <a:solidFill>
                  <a:schemeClr val="tx2">
                    <a:satMod val="130000"/>
                  </a:schemeClr>
                </a:solidFill>
              </a:rPr>
              <a:t>Стандарти </a:t>
            </a:r>
            <a:r>
              <a:rPr lang="en-US" sz="3600" b="1" i="1" dirty="0" smtClean="0">
                <a:solidFill>
                  <a:schemeClr val="tx2">
                    <a:satMod val="130000"/>
                  </a:schemeClr>
                </a:solidFill>
              </a:rPr>
              <a:t>GXP</a:t>
            </a:r>
            <a:r>
              <a:rPr lang="ru-RU" sz="3600" b="1" i="1" dirty="0" smtClean="0">
                <a:solidFill>
                  <a:schemeClr val="tx2">
                    <a:satMod val="130000"/>
                  </a:schemeClr>
                </a:solidFill>
              </a:rPr>
              <a:t> (</a:t>
            </a:r>
            <a:r>
              <a:rPr lang="uk-UA" sz="3600" b="1" i="1" dirty="0" smtClean="0">
                <a:solidFill>
                  <a:schemeClr val="tx2">
                    <a:satMod val="130000"/>
                  </a:schemeClr>
                </a:solidFill>
              </a:rPr>
              <a:t>Належних практик): хронологія розвитку</a:t>
            </a:r>
            <a:endParaRPr lang="ru-RU" sz="3600" b="1" i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1357313"/>
            <a:ext cx="7862887" cy="5500687"/>
          </a:xfrm>
        </p:spPr>
        <p:txBody>
          <a:bodyPr>
            <a:normAutofit fontScale="550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1977 р - </a:t>
            </a:r>
            <a:r>
              <a:rPr lang="en-US" dirty="0" smtClean="0"/>
              <a:t>FDA</a:t>
            </a:r>
            <a:r>
              <a:rPr lang="ru-RU" dirty="0" smtClean="0"/>
              <a:t> </a:t>
            </a:r>
            <a:r>
              <a:rPr lang="ru-RU" dirty="0" err="1" smtClean="0"/>
              <a:t>пропонує</a:t>
            </a:r>
            <a:r>
              <a:rPr lang="ru-RU" dirty="0" smtClean="0"/>
              <a:t> </a:t>
            </a:r>
            <a:r>
              <a:rPr lang="uk-UA" dirty="0" smtClean="0"/>
              <a:t>правила, що визначають обов’язки дослідників та спонсорів (GCP)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1981 р – стандарти належної лабораторної практики </a:t>
            </a:r>
            <a:r>
              <a:rPr lang="en-US" dirty="0" smtClean="0"/>
              <a:t>GLP</a:t>
            </a:r>
            <a:r>
              <a:rPr lang="uk-UA" dirty="0" smtClean="0"/>
              <a:t>/</a:t>
            </a:r>
            <a:r>
              <a:rPr lang="en-US" dirty="0" smtClean="0"/>
              <a:t>OECD </a:t>
            </a:r>
            <a:endParaRPr lang="uk-UA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1986-1990р р. - приймаються правила щодо клінічних випробувань у ряді Європейських країн (Великобританія, Німеччина, Франція та ін.)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1987 р. – рекомендації ВООЗ з організації роботи державних лабораторій з контролю якості ЛЗ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1990 р. - комісією ЄС видаються Європейські правила, які містять окремий розділ, що стосується якості досліджень.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1991 р – директива ЄС 91/365  ЄЕС, правила</a:t>
            </a:r>
            <a:r>
              <a:rPr lang="en-US" dirty="0" smtClean="0"/>
              <a:t> GMP</a:t>
            </a:r>
            <a:r>
              <a:rPr lang="uk-UA" dirty="0" smtClean="0"/>
              <a:t>, що </a:t>
            </a:r>
            <a:r>
              <a:rPr lang="uk-UA" dirty="0" err="1" smtClean="0"/>
              <a:t>обов</a:t>
            </a:r>
            <a:r>
              <a:rPr lang="en-US" dirty="0" smtClean="0"/>
              <a:t>’</a:t>
            </a:r>
            <a:r>
              <a:rPr lang="uk-UA" dirty="0" err="1" smtClean="0"/>
              <a:t>язкові</a:t>
            </a:r>
            <a:r>
              <a:rPr lang="uk-UA" dirty="0" smtClean="0"/>
              <a:t> для отримання ліцензії на виробництво ЛЗ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1991 р - Міжнародна фармацевтична федерація розробила стандарти якості аптечних послуг «Належна аптечна практика у суспільних та лікарняних аптеках». Текст GPP/FIP був затверджений на конгресі </a:t>
            </a:r>
            <a:r>
              <a:rPr lang="en-US" dirty="0" smtClean="0"/>
              <a:t>FIP</a:t>
            </a:r>
            <a:r>
              <a:rPr lang="ru-RU" dirty="0" smtClean="0"/>
              <a:t> у </a:t>
            </a:r>
            <a:r>
              <a:rPr lang="ru-RU" dirty="0" err="1" smtClean="0"/>
              <a:t>Токіо</a:t>
            </a:r>
            <a:r>
              <a:rPr lang="ru-RU" dirty="0" smtClean="0"/>
              <a:t> (1993).</a:t>
            </a:r>
            <a:endParaRPr lang="uk-UA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1995 р. – перше видання стандартів </a:t>
            </a:r>
            <a:r>
              <a:rPr lang="en-US" dirty="0" smtClean="0"/>
              <a:t>GCP </a:t>
            </a:r>
            <a:r>
              <a:rPr lang="uk-UA" dirty="0" smtClean="0"/>
              <a:t>ВООЗ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1997 р - Міжнародний комітет з біоетики.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2001 р - ВООЗ розробила спеціальний проект «Належна аптечна практика у Нових Незалежних Державах. Керівництво з розробки та впровадженню стандартів».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2002 р. – останнє видання рекомендації </a:t>
            </a:r>
            <a:r>
              <a:rPr lang="en-US" dirty="0" smtClean="0"/>
              <a:t>GPCL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Стандарти 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ISO: </a:t>
            </a: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виникнення та чинні версії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березень 1987 р. – на основі першого загального стандарту Великобританії BS 5750-79 технічний комітет </a:t>
            </a:r>
            <a:r>
              <a:rPr lang="ru-RU" dirty="0" smtClean="0"/>
              <a:t>ISO TC 176</a:t>
            </a:r>
            <a:r>
              <a:rPr lang="uk-UA" dirty="0" smtClean="0"/>
              <a:t> склав проект групи стандартів ISO 9000 (оновлювався у 1994, 2000, 2005 </a:t>
            </a:r>
            <a:r>
              <a:rPr lang="uk-UA" dirty="0" err="1" smtClean="0"/>
              <a:t>р.р</a:t>
            </a:r>
            <a:r>
              <a:rPr lang="uk-UA" dirty="0" smtClean="0"/>
              <a:t>.)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На цей час чинними є наступні версії:</a:t>
            </a:r>
            <a:endParaRPr lang="ru-RU" dirty="0" smtClean="0"/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ru-RU" dirty="0" smtClean="0"/>
              <a:t>ISO 9000:2005 «</a:t>
            </a:r>
            <a:r>
              <a:rPr lang="uk-UA" dirty="0" smtClean="0"/>
              <a:t>Системи менеджменту якості. Основні положення та словник»</a:t>
            </a:r>
            <a:r>
              <a:rPr lang="ru-RU" dirty="0" smtClean="0"/>
              <a:t>.</a:t>
            </a:r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ru-RU" dirty="0" smtClean="0"/>
              <a:t>ISO 9001:2008 «</a:t>
            </a:r>
            <a:r>
              <a:rPr lang="uk-UA" dirty="0" smtClean="0"/>
              <a:t>Системи менеджменту якості. Вимоги»</a:t>
            </a:r>
            <a:r>
              <a:rPr lang="ru-RU" dirty="0" smtClean="0"/>
              <a:t>».</a:t>
            </a:r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ru-RU" dirty="0" smtClean="0"/>
              <a:t>ISO 9004:2000 «</a:t>
            </a:r>
            <a:r>
              <a:rPr lang="uk-UA" dirty="0" smtClean="0"/>
              <a:t>Системи менеджменту якості. Рекомендації з поліпшення діяльності»</a:t>
            </a:r>
            <a:r>
              <a:rPr lang="ru-RU" dirty="0" smtClean="0"/>
              <a:t>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Рисунок 8" descr="fc2b714d91ef7375e5702cc3f1d42bd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88" y="381000"/>
            <a:ext cx="7010400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23988" y="357188"/>
            <a:ext cx="7720012" cy="221456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8000" dirty="0" smtClean="0">
                <a:solidFill>
                  <a:schemeClr val="tx2">
                    <a:satMod val="130000"/>
                  </a:schemeClr>
                </a:solidFill>
              </a:rPr>
              <a:t>Дякую за увагу!</a:t>
            </a:r>
            <a:endParaRPr lang="ru-RU" sz="8000" dirty="0">
              <a:solidFill>
                <a:schemeClr val="tx2">
                  <a:satMod val="13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Ознаки якості ЛЗ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75" y="1143000"/>
            <a:ext cx="7648575" cy="5715000"/>
          </a:xfrm>
        </p:spPr>
        <p:txBody>
          <a:bodyPr>
            <a:normAutofit fontScale="700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Ефективність:</a:t>
            </a:r>
            <a:endParaRPr lang="ru-RU" sz="6000" dirty="0" smtClean="0"/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uk-UA" dirty="0" smtClean="0"/>
              <a:t>Швидкість настання і тривалість дії</a:t>
            </a:r>
            <a:endParaRPr lang="ru-RU" dirty="0" smtClean="0"/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uk-UA" dirty="0" smtClean="0"/>
              <a:t>Активність стосовно кількості нозологій, перебігу хвороби, ступеню важкості та різних вікових груп</a:t>
            </a: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Безпечність</a:t>
            </a:r>
            <a:endParaRPr lang="ru-RU" sz="6000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Зручність застосування</a:t>
            </a:r>
            <a:endParaRPr lang="ru-RU" sz="6000" dirty="0" smtClean="0"/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uk-UA" dirty="0" smtClean="0"/>
              <a:t>Частота приймання</a:t>
            </a:r>
            <a:endParaRPr lang="ru-RU" dirty="0" smtClean="0"/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uk-UA" dirty="0" smtClean="0"/>
              <a:t>Різноманітність лікарських доз та форм (у т.ч. різноманітність шляхів введення та наявність форм з модифікованим вивільненням)</a:t>
            </a:r>
            <a:endParaRPr lang="ru-RU" dirty="0" smtClean="0"/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uk-UA" dirty="0" smtClean="0"/>
              <a:t>Зручність дизайну упаковки</a:t>
            </a: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Переваги перед препаратами-аналогами, у т.ч. новизна</a:t>
            </a:r>
            <a:endParaRPr lang="ru-RU" sz="6000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Відповідність вимогам, зазначеним у документації:</a:t>
            </a:r>
            <a:endParaRPr lang="ru-RU" sz="6000" dirty="0" smtClean="0"/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uk-UA" dirty="0" smtClean="0"/>
              <a:t>Тотожність та кількісний вміст інгредієнтів</a:t>
            </a:r>
            <a:endParaRPr lang="ru-RU" dirty="0" smtClean="0"/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uk-UA" dirty="0" smtClean="0"/>
              <a:t>Відсутність домішок</a:t>
            </a:r>
            <a:endParaRPr lang="ru-RU" dirty="0" smtClean="0"/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uk-UA" dirty="0" smtClean="0"/>
              <a:t>Стабільність хімічного складу та стійкість при зберіганні</a:t>
            </a:r>
            <a:endParaRPr lang="ru-RU" dirty="0" smtClean="0"/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uk-UA" dirty="0" smtClean="0"/>
              <a:t>Термін придатності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Концепція якості ЛЗ ВООЗ: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uk-UA" altLang="en-US" smtClean="0"/>
              <a:t>Ефективності та безпечності застосування</a:t>
            </a:r>
            <a:endParaRPr lang="ru-RU" altLang="en-US" smtClean="0"/>
          </a:p>
          <a:p>
            <a:pPr eaLnBrk="1" hangingPunct="1"/>
            <a:r>
              <a:rPr lang="uk-UA" altLang="en-US" smtClean="0"/>
              <a:t>Відповідності вимогам специфікації</a:t>
            </a:r>
            <a:endParaRPr lang="ru-RU" altLang="en-US" smtClean="0"/>
          </a:p>
          <a:p>
            <a:pPr eaLnBrk="1" hangingPunct="1"/>
            <a:r>
              <a:rPr lang="uk-UA" altLang="en-US" smtClean="0"/>
              <a:t>Виробництві (виготовленні) у відповідності до вимог GMP.</a:t>
            </a:r>
            <a:endParaRPr lang="ru-RU" altLang="en-US" smtClean="0"/>
          </a:p>
        </p:txBody>
      </p:sp>
      <p:pic>
        <p:nvPicPr>
          <p:cNvPr id="10244" name="Рисунок 3" descr="c4e61607643dd9e2b9a325d82467d97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07" b="32726"/>
          <a:stretch>
            <a:fillRect/>
          </a:stretch>
        </p:blipFill>
        <p:spPr bwMode="auto">
          <a:xfrm>
            <a:off x="1071563" y="4071938"/>
            <a:ext cx="7842250" cy="278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tx2">
                    <a:satMod val="130000"/>
                  </a:schemeClr>
                </a:solidFill>
              </a:rPr>
              <a:t>Якість виробу медичного призначення</a:t>
            </a: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 складається з: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	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Ефективності</a:t>
            </a: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Надійності</a:t>
            </a: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Функціональності</a:t>
            </a: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Довговічності</a:t>
            </a: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Ремонтопридатності</a:t>
            </a: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Екомонічності</a:t>
            </a: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Дизайну</a:t>
            </a: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Легкості у користуванні та інших споживчих характеристик.</a:t>
            </a: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11268" name="Рисунок 3" descr="d9bb1bedc286c3707448a4d981909ec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714500"/>
            <a:ext cx="1963738" cy="335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i="1" dirty="0" smtClean="0">
                <a:solidFill>
                  <a:schemeClr val="tx2">
                    <a:satMod val="130000"/>
                  </a:schemeClr>
                </a:solidFill>
              </a:rPr>
              <a:t>Оцінка якості лікарського засобу(контроль якості)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4981575"/>
          </a:xfrm>
        </p:spPr>
        <p:txBody>
          <a:bodyPr>
            <a:normAutofit fontScale="85000" lnSpcReduction="10000"/>
          </a:bodyPr>
          <a:lstStyle/>
          <a:p>
            <a:pPr indent="-4763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i="1" dirty="0" smtClean="0"/>
              <a:t>- </a:t>
            </a:r>
            <a:r>
              <a:rPr lang="uk-UA" dirty="0" smtClean="0"/>
              <a:t>це діяльність державних органів, які мають право оцінювати шляхом інспектування, нагляду, контролю та інших заходів, наскільки точно дотримуються вимог до якості підприємства і заклади, які виготовляють і розподіляють лікарські засоби, незалежно від форми їх власності і відомчої підпорядкованості. </a:t>
            </a:r>
          </a:p>
          <a:p>
            <a:pPr indent="-4763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uk-UA" dirty="0" smtClean="0"/>
          </a:p>
          <a:p>
            <a:pPr indent="-4763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/>
              <a:t>Цю роботу проводить Державна служба України з лікарських засобів, а також її територіальні відділення.</a:t>
            </a: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9481517e5479a1eea45593b2577a5e3d.jpg"/>
          <p:cNvPicPr>
            <a:picLocks noChangeAspect="1"/>
          </p:cNvPicPr>
          <p:nvPr/>
        </p:nvPicPr>
        <p:blipFill>
          <a:blip r:embed="rId2">
            <a:lum bright="10000"/>
          </a:blip>
          <a:srcRect t="9260" b="14518"/>
          <a:stretch>
            <a:fillRect/>
          </a:stretch>
        </p:blipFill>
        <p:spPr>
          <a:xfrm>
            <a:off x="5781675" y="3857625"/>
            <a:ext cx="3362325" cy="30003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i="1" dirty="0" smtClean="0">
                <a:solidFill>
                  <a:schemeClr val="tx2">
                    <a:satMod val="130000"/>
                  </a:schemeClr>
                </a:solidFill>
              </a:rPr>
              <a:t>Гарантування якості лікарського засобу</a:t>
            </a:r>
            <a:r>
              <a:rPr lang="uk-UA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3316" name="Содержимое 2"/>
          <p:cNvSpPr>
            <a:spLocks noGrp="1"/>
          </p:cNvSpPr>
          <p:nvPr>
            <p:ph idx="1"/>
          </p:nvPr>
        </p:nvSpPr>
        <p:spPr>
          <a:xfrm>
            <a:off x="1214438" y="1447800"/>
            <a:ext cx="7720012" cy="3481388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uk-UA" altLang="en-US" i="1" smtClean="0"/>
              <a:t>	- </a:t>
            </a:r>
            <a:r>
              <a:rPr lang="uk-UA" altLang="en-US" smtClean="0"/>
              <a:t>це діяльність підприємств, організацій, установ і закладів, що виробляють або розподіляють ліки, спрямована на забезпечення доброякісності лікарського засобу на шляху від їх виробництва до споживання.</a:t>
            </a:r>
            <a:endParaRPr lang="ru-RU" altLang="en-US" smtClean="0"/>
          </a:p>
          <a:p>
            <a:pPr eaLnBrk="1" hangingPunct="1"/>
            <a:endParaRPr lang="ru-R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142875"/>
            <a:ext cx="8001000" cy="78581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3600" b="1" i="1" dirty="0" smtClean="0">
                <a:solidFill>
                  <a:schemeClr val="tx2">
                    <a:satMod val="130000"/>
                  </a:schemeClr>
                </a:solidFill>
              </a:rPr>
              <a:t>Контроль якості (Quality Control — QC) </a:t>
            </a:r>
            <a:endParaRPr lang="ru-RU" sz="3600" i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75" y="928688"/>
            <a:ext cx="7648575" cy="5643562"/>
          </a:xfrm>
        </p:spPr>
        <p:txBody>
          <a:bodyPr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1900" dirty="0" smtClean="0"/>
              <a:t>- методи і заходи, що є частиною системи забезпечення якості та використовуються для перевірки якості діяльності, здійснюваної в межах випробування. </a:t>
            </a:r>
          </a:p>
          <a:p>
            <a:pPr marL="886968" lvl="2" algn="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1900" dirty="0" smtClean="0"/>
              <a:t>(Настанова Лікарські засоби: Належна клінічна практика </a:t>
            </a:r>
            <a:endParaRPr lang="en-US" sz="1900" dirty="0" smtClean="0"/>
          </a:p>
          <a:p>
            <a:pPr marL="886968" lvl="2" algn="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1900" dirty="0" smtClean="0"/>
              <a:t>СТ-Н МОЗУ 42-7.0:2008)</a:t>
            </a:r>
            <a:endParaRPr lang="ru-RU" sz="1900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1900" i="1" dirty="0" smtClean="0"/>
              <a:t>- </a:t>
            </a:r>
            <a:r>
              <a:rPr lang="uk-UA" sz="1900" dirty="0" smtClean="0"/>
              <a:t>перевірка або випробування на відповідність специфікаціям. </a:t>
            </a:r>
          </a:p>
          <a:p>
            <a:pPr marL="886968" lvl="2" algn="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1900" dirty="0" smtClean="0"/>
              <a:t>	(Настанова Лікарьскі засоби: Належна виробнича практика </a:t>
            </a:r>
            <a:endParaRPr lang="en-US" sz="1900" dirty="0" smtClean="0"/>
          </a:p>
          <a:p>
            <a:pPr marL="886968" lvl="2" algn="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1900" dirty="0" smtClean="0"/>
              <a:t>СТ-Н МОЗУ 42-4.0:2014)</a:t>
            </a:r>
            <a:endParaRPr lang="ru-RU" sz="1900" dirty="0" smtClean="0"/>
          </a:p>
          <a:p>
            <a:pPr marL="360363" lvl="2" indent="-269875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1900" dirty="0" smtClean="0"/>
              <a:t>– це та частина належної виробничої практики, яка пов'язана із відбором проб, специфікаціями і проведенням випробувань, а також із процедурами організації, документування і видачі дозволу на випуск, які гарантують, що дійсно проведені всі необхідні й відповідні випробування і що матеріали не будуть дозволені для використання, а продукція не буде допущена до реалізації або постачання доти, доки їхня якість не буде визнана задовільною</a:t>
            </a:r>
          </a:p>
          <a:p>
            <a:pPr marL="360363" lvl="2" indent="-269875" algn="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1900" dirty="0" smtClean="0"/>
              <a:t>	(Настанова Лікарьскі засоби: Належна виробнича практика </a:t>
            </a:r>
            <a:endParaRPr lang="en-US" sz="1900" dirty="0" smtClean="0"/>
          </a:p>
          <a:p>
            <a:pPr marL="360363" lvl="2" indent="-269875" algn="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1900" dirty="0" smtClean="0"/>
              <a:t>СТ-Н МОЗУ 42-4.0:2014)</a:t>
            </a:r>
            <a:endParaRPr lang="ru-RU" sz="1900" dirty="0" smtClean="0"/>
          </a:p>
          <a:p>
            <a:pPr marL="360363" lvl="2" indent="-269875" algn="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uk-UA" sz="1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120</TotalTime>
  <Words>2303</Words>
  <Application>Microsoft Office PowerPoint</Application>
  <PresentationFormat>Экран (4:3)</PresentationFormat>
  <Paragraphs>187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8" baseType="lpstr">
      <vt:lpstr>Arial</vt:lpstr>
      <vt:lpstr>Times New Roman</vt:lpstr>
      <vt:lpstr>Verdana</vt:lpstr>
      <vt:lpstr>Wingdings 2</vt:lpstr>
      <vt:lpstr>Солнцестояние</vt:lpstr>
      <vt:lpstr>ДЕРЖАВНИЙ КОНТРОЛЬ ЯКОСТІ ЛІКАРСЬКИХ ЗАСОБІВ.  МІЖНАРОДНИЙ ДОСВІД УПРАВЛІННЯ ЯКІСТЮ У ФАРМАЦЕВТИЧНІЙ ГАЛУЗІ</vt:lpstr>
      <vt:lpstr>План</vt:lpstr>
      <vt:lpstr>Якість [лікарського засобу чи медичного виробу]</vt:lpstr>
      <vt:lpstr>Ознаки якості ЛЗ</vt:lpstr>
      <vt:lpstr>Концепція якості ЛЗ ВООЗ:</vt:lpstr>
      <vt:lpstr>Якість виробу медичного призначення складається з: </vt:lpstr>
      <vt:lpstr>Оцінка якості лікарського засобу(контроль якості)</vt:lpstr>
      <vt:lpstr>Гарантування якості лікарського засобу </vt:lpstr>
      <vt:lpstr>Контроль якості (Quality Control — QC) </vt:lpstr>
      <vt:lpstr>Система якості</vt:lpstr>
      <vt:lpstr>Державний контроль якості лікарських засобів </vt:lpstr>
      <vt:lpstr>Згідно Закону України «Про лікарські засоби»,</vt:lpstr>
      <vt:lpstr>Держлікслужба України</vt:lpstr>
      <vt:lpstr>Основними завданнями Держлікслужби України є:</vt:lpstr>
      <vt:lpstr>Держлікслужба України відповідно до покладених на неї завдань</vt:lpstr>
      <vt:lpstr>Держлікслужба України відповідно до покладених на неї завдань</vt:lpstr>
      <vt:lpstr>Держлікслужба України відповідно до покладених на неї завдань</vt:lpstr>
      <vt:lpstr>Держлікслужба України відповідно до покладених на неї завдань</vt:lpstr>
      <vt:lpstr>Повноваження посадових осіб</vt:lpstr>
      <vt:lpstr>Повноваження посадових осіб</vt:lpstr>
      <vt:lpstr>Управління якістю (quality control)</vt:lpstr>
      <vt:lpstr>Управління якістю фармацевтичної продукції здійснюють, керуючись:</vt:lpstr>
      <vt:lpstr>Стандарти ISO 9000</vt:lpstr>
      <vt:lpstr>Стандарти ISO 9001</vt:lpstr>
      <vt:lpstr>Стандарти ISO 9004</vt:lpstr>
      <vt:lpstr>ДСТУ ISO 9004:2000 «Системи управління якістю. Настанови щодо поліпшення діяльності»</vt:lpstr>
      <vt:lpstr>Слідування вимогам ISO 9001 вважається у світі добрим діловим смаком і свого роду візитною карткою якості</vt:lpstr>
      <vt:lpstr>Управління якістю у фармацевтичній галузі у країнах ЄС базується на:</vt:lpstr>
      <vt:lpstr>Фармакопея: перші фармакопеї</vt:lpstr>
      <vt:lpstr>Стандарти GXP (Належних практик): хронологія розвитку</vt:lpstr>
      <vt:lpstr>Стандарти GXP (Належних практик): хронологія розвитку</vt:lpstr>
      <vt:lpstr>Стандарти ISO: виникнення та чинні версії</vt:lpstr>
      <vt:lpstr>Дякую за увагу!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ФІЛОСОФІЯ ДЕРЖАВНОГО КОНТРОЛЮ ЯКОСТІ ЛІКАРСЬКИХ ЗАСОБІВ. МІЖНАРОДНИЙ ДОСВІД УПРАВЛІННЯ ЯКІСТЮ У ФАРМАЦЕВТИЧНІЙ ГАЛУЗІ</dc:title>
  <dc:creator>Лена</dc:creator>
  <cp:lastModifiedBy> </cp:lastModifiedBy>
  <cp:revision>13</cp:revision>
  <dcterms:created xsi:type="dcterms:W3CDTF">2015-09-25T05:35:09Z</dcterms:created>
  <dcterms:modified xsi:type="dcterms:W3CDTF">2021-03-01T22:59:25Z</dcterms:modified>
</cp:coreProperties>
</file>