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colors5.xml" ContentType="application/vnd.ms-office.chartcolorstyle+xml"/>
  <Override PartName="/ppt/charts/style5.xml" ContentType="application/vnd.ms-office.chartstyle+xml"/>
  <Override PartName="/ppt/charts/style6.xml" ContentType="application/vnd.ms-office.chartstyle+xml"/>
  <Override PartName="/ppt/charts/colors6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7"/>
  </p:notesMasterIdLst>
  <p:sldIdLst>
    <p:sldId id="284" r:id="rId3"/>
    <p:sldId id="285" r:id="rId4"/>
    <p:sldId id="288" r:id="rId5"/>
    <p:sldId id="299" r:id="rId6"/>
    <p:sldId id="269" r:id="rId7"/>
    <p:sldId id="300" r:id="rId8"/>
    <p:sldId id="274" r:id="rId9"/>
    <p:sldId id="275" r:id="rId10"/>
    <p:sldId id="301" r:id="rId11"/>
    <p:sldId id="277" r:id="rId12"/>
    <p:sldId id="302" r:id="rId13"/>
    <p:sldId id="279" r:id="rId14"/>
    <p:sldId id="281" r:id="rId15"/>
    <p:sldId id="264" r:id="rId16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Тетянка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ітлий стиль 2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7.xlsx"/><Relationship Id="rId4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Якість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Лист1!$A$2:$A$5</c:f>
              <c:strCache>
                <c:ptCount val="4"/>
                <c:pt idx="0">
                  <c:v>I-2017/18</c:v>
                </c:pt>
                <c:pt idx="1">
                  <c:v>I-2018/19</c:v>
                </c:pt>
                <c:pt idx="2">
                  <c:v>I-2019/20</c:v>
                </c:pt>
                <c:pt idx="3">
                  <c:v>I-2020/21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33.200000000000003</c:v>
                </c:pt>
                <c:pt idx="1">
                  <c:v>17</c:v>
                </c:pt>
                <c:pt idx="2">
                  <c:v>79.849999999999994</c:v>
                </c:pt>
                <c:pt idx="3">
                  <c:v>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D0D-499E-9959-FF78DD5D560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Успішність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Лист1!$A$2:$A$5</c:f>
              <c:strCache>
                <c:ptCount val="4"/>
                <c:pt idx="0">
                  <c:v>I-2017/18</c:v>
                </c:pt>
                <c:pt idx="1">
                  <c:v>I-2018/19</c:v>
                </c:pt>
                <c:pt idx="2">
                  <c:v>I-2019/20</c:v>
                </c:pt>
                <c:pt idx="3">
                  <c:v>I-2020/21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97.4</c:v>
                </c:pt>
                <c:pt idx="1">
                  <c:v>98.9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D0D-499E-9959-FF78DD5D5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906432"/>
        <c:axId val="75916416"/>
      </c:lineChart>
      <c:catAx>
        <c:axId val="7590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5916416"/>
        <c:crosses val="autoZero"/>
        <c:auto val="1"/>
        <c:lblAlgn val="ctr"/>
        <c:lblOffset val="100"/>
        <c:noMultiLvlLbl val="0"/>
      </c:catAx>
      <c:valAx>
        <c:axId val="75916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5906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baseline="0" dirty="0" smtClean="0">
                <a:solidFill>
                  <a:srgbClr val="0070C0"/>
                </a:solidFill>
              </a:rPr>
              <a:t> </a:t>
            </a:r>
            <a:r>
              <a:rPr lang="uk-UA" sz="2000" baseline="0" dirty="0">
                <a:solidFill>
                  <a:srgbClr val="0070C0"/>
                </a:solidFill>
              </a:rPr>
              <a:t>І</a:t>
            </a:r>
            <a:r>
              <a:rPr lang="en-US" sz="2000" baseline="0" dirty="0">
                <a:solidFill>
                  <a:srgbClr val="0070C0"/>
                </a:solidFill>
              </a:rPr>
              <a:t>V</a:t>
            </a:r>
            <a:r>
              <a:rPr lang="uk-UA" sz="2000" baseline="0" dirty="0">
                <a:solidFill>
                  <a:srgbClr val="0070C0"/>
                </a:solidFill>
              </a:rPr>
              <a:t> </a:t>
            </a:r>
            <a:r>
              <a:rPr lang="uk-UA" sz="2000" baseline="0" dirty="0" smtClean="0">
                <a:solidFill>
                  <a:srgbClr val="0070C0"/>
                </a:solidFill>
              </a:rPr>
              <a:t>курс</a:t>
            </a:r>
            <a:endParaRPr lang="uk-UA" sz="2000" dirty="0">
              <a:solidFill>
                <a:srgbClr val="0070C0"/>
              </a:solidFill>
            </a:endParaRPr>
          </a:p>
        </c:rich>
      </c:tx>
      <c:layout>
        <c:manualLayout>
          <c:xMode val="edge"/>
          <c:yMode val="edge"/>
          <c:x val="0.42004240789345776"/>
          <c:y val="2.244826624704316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Якість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Аркуш1!$A$2:$A$5</c:f>
              <c:strCache>
                <c:ptCount val="4"/>
                <c:pt idx="0">
                  <c:v>Теорія ймовірності та матем. статистика</c:v>
                </c:pt>
                <c:pt idx="1">
                  <c:v>Моделювання виробничих та економічних процесів</c:v>
                </c:pt>
                <c:pt idx="2">
                  <c:v>Бази даних та інформаційні системи</c:v>
                </c:pt>
                <c:pt idx="3">
                  <c:v>Курсова робота</c:v>
                </c:pt>
              </c:strCache>
            </c:strRef>
          </c:cat>
          <c:val>
            <c:numRef>
              <c:f>Аркуш1!$B$2:$B$5</c:f>
              <c:numCache>
                <c:formatCode>0%</c:formatCode>
                <c:ptCount val="4"/>
                <c:pt idx="0">
                  <c:v>0.57999999999999996</c:v>
                </c:pt>
                <c:pt idx="1">
                  <c:v>0.65</c:v>
                </c:pt>
                <c:pt idx="2">
                  <c:v>0.6</c:v>
                </c:pt>
                <c:pt idx="3">
                  <c:v>0.53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82-4350-AF83-E721A39F0F2C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Успішність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Аркуш1!$A$2:$A$5</c:f>
              <c:strCache>
                <c:ptCount val="4"/>
                <c:pt idx="0">
                  <c:v>Теорія ймовірності та матем. статистика</c:v>
                </c:pt>
                <c:pt idx="1">
                  <c:v>Моделювання виробничих та економічних процесів</c:v>
                </c:pt>
                <c:pt idx="2">
                  <c:v>Бази даних та інформаційні системи</c:v>
                </c:pt>
                <c:pt idx="3">
                  <c:v>Курсова робота</c:v>
                </c:pt>
              </c:strCache>
            </c:strRef>
          </c:cat>
          <c:val>
            <c:numRef>
              <c:f>Аркуш1!$C$2:$C$5</c:f>
              <c:numCache>
                <c:formatCode>0%</c:formatCode>
                <c:ptCount val="4"/>
                <c:pt idx="0">
                  <c:v>0.86</c:v>
                </c:pt>
                <c:pt idx="1">
                  <c:v>0.98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38F-4783-B409-9D33FF64680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77372800"/>
        <c:axId val="86836352"/>
      </c:barChart>
      <c:catAx>
        <c:axId val="7737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86836352"/>
        <c:crosses val="autoZero"/>
        <c:auto val="1"/>
        <c:lblAlgn val="ctr"/>
        <c:lblOffset val="100"/>
        <c:noMultiLvlLbl val="0"/>
      </c:catAx>
      <c:valAx>
        <c:axId val="8683635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7737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dirty="0">
                <a:solidFill>
                  <a:srgbClr val="0070C0"/>
                </a:solidFill>
              </a:rPr>
              <a:t>Результати якості/успішності студентів</a:t>
            </a:r>
          </a:p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dirty="0">
                <a:solidFill>
                  <a:srgbClr val="0070C0"/>
                </a:solidFill>
              </a:rPr>
              <a:t> </a:t>
            </a:r>
            <a:r>
              <a:rPr lang="uk-UA" sz="2000" baseline="0" dirty="0">
                <a:solidFill>
                  <a:srgbClr val="0070C0"/>
                </a:solidFill>
              </a:rPr>
              <a:t> ІІ курсу (%)</a:t>
            </a:r>
            <a:endParaRPr lang="uk-UA" sz="2000" dirty="0">
              <a:solidFill>
                <a:srgbClr val="0070C0"/>
              </a:solidFill>
            </a:endParaRPr>
          </a:p>
        </c:rich>
      </c:tx>
      <c:layout>
        <c:manualLayout>
          <c:xMode val="edge"/>
          <c:yMode val="edge"/>
          <c:x val="0.11603006221444541"/>
          <c:y val="3.08663660896843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Якість 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Аркуш1!$A$2:$A$2</c:f>
              <c:strCache>
                <c:ptCount val="1"/>
                <c:pt idx="0">
                  <c:v>Педагогіка</c:v>
                </c:pt>
              </c:strCache>
            </c:strRef>
          </c:cat>
          <c:val>
            <c:numRef>
              <c:f>Аркуш1!$B$2:$B$2</c:f>
              <c:numCache>
                <c:formatCode>0%</c:formatCode>
                <c:ptCount val="1"/>
                <c:pt idx="0">
                  <c:v>0.77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82-4350-AF83-E721A39F0F2C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Успішність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Аркуш1!$A$2:$A$2</c:f>
              <c:strCache>
                <c:ptCount val="1"/>
                <c:pt idx="0">
                  <c:v>Педагогіка</c:v>
                </c:pt>
              </c:strCache>
            </c:strRef>
          </c:cat>
          <c:val>
            <c:numRef>
              <c:f>Аркуш1!$C$2:$C$2</c:f>
              <c:numCache>
                <c:formatCode>0%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82-4350-AF83-E721A39F0F2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49"/>
        <c:overlap val="-70"/>
        <c:axId val="77276288"/>
        <c:axId val="77277824"/>
      </c:barChart>
      <c:catAx>
        <c:axId val="7727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7277824"/>
        <c:crosses val="autoZero"/>
        <c:auto val="1"/>
        <c:lblAlgn val="ctr"/>
        <c:lblOffset val="100"/>
        <c:noMultiLvlLbl val="0"/>
      </c:catAx>
      <c:valAx>
        <c:axId val="772778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77276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975354745831225E-2"/>
          <c:y val="0.21884743627339179"/>
          <c:w val="0.95574843595979819"/>
          <c:h val="0.552210336719574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Якість 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Аркуш1!$A$2:$A$5</c:f>
              <c:strCache>
                <c:ptCount val="4"/>
                <c:pt idx="0">
                  <c:v>Українська мова </c:v>
                </c:pt>
                <c:pt idx="1">
                  <c:v>Математика</c:v>
                </c:pt>
                <c:pt idx="2">
                  <c:v>Історія: Україна і світ</c:v>
                </c:pt>
                <c:pt idx="3">
                  <c:v>Біологія і екологія</c:v>
                </c:pt>
              </c:strCache>
            </c:strRef>
          </c:cat>
          <c:val>
            <c:numRef>
              <c:f>Аркуш1!$B$2:$B$5</c:f>
              <c:numCache>
                <c:formatCode>0%</c:formatCode>
                <c:ptCount val="4"/>
                <c:pt idx="0">
                  <c:v>0.64600000000000002</c:v>
                </c:pt>
                <c:pt idx="1">
                  <c:v>0.25600000000000001</c:v>
                </c:pt>
                <c:pt idx="2">
                  <c:v>0.73</c:v>
                </c:pt>
                <c:pt idx="3" formatCode="0.00%">
                  <c:v>0.67700000000000005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BF7-4F4C-AA02-5D68AAD9AD39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Успішність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5.243665352492550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F7-4F4C-AA02-5D68AAD9AD39}"/>
                </c:ext>
              </c:extLst>
            </c:dLbl>
            <c:dLbl>
              <c:idx val="1"/>
              <c:layout>
                <c:manualLayout>
                  <c:x val="2.9641897865689995E-3"/>
                  <c:y val="-5.243665352492550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F7-4F4C-AA02-5D68AAD9AD39}"/>
                </c:ext>
              </c:extLst>
            </c:dLbl>
            <c:dLbl>
              <c:idx val="2"/>
              <c:layout>
                <c:manualLayout>
                  <c:x val="0"/>
                  <c:y val="-5.243665352492550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F7-4F4C-AA02-5D68AAD9AD39}"/>
                </c:ext>
              </c:extLst>
            </c:dLbl>
            <c:dLbl>
              <c:idx val="3"/>
              <c:layout>
                <c:manualLayout>
                  <c:x val="-2.9641897865689995E-3"/>
                  <c:y val="7.75167530111971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BF7-4F4C-AA02-5D68AAD9AD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Аркуш1!$A$2:$A$5</c:f>
              <c:strCache>
                <c:ptCount val="4"/>
                <c:pt idx="0">
                  <c:v>Українська мова </c:v>
                </c:pt>
                <c:pt idx="1">
                  <c:v>Математика</c:v>
                </c:pt>
                <c:pt idx="2">
                  <c:v>Історія: Україна і світ</c:v>
                </c:pt>
                <c:pt idx="3">
                  <c:v>Біологія і екологія</c:v>
                </c:pt>
              </c:strCache>
            </c:strRef>
          </c:cat>
          <c:val>
            <c:numRef>
              <c:f>Аркуш1!$C$2:$C$5</c:f>
              <c:numCache>
                <c:formatCode>0%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BF7-4F4C-AA02-5D68AAD9AD3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9"/>
        <c:overlap val="-70"/>
        <c:axId val="67838336"/>
        <c:axId val="67839488"/>
      </c:barChart>
      <c:catAx>
        <c:axId val="6783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67839488"/>
        <c:crosses val="autoZero"/>
        <c:auto val="1"/>
        <c:lblAlgn val="ctr"/>
        <c:lblOffset val="100"/>
        <c:noMultiLvlLbl val="0"/>
      </c:catAx>
      <c:valAx>
        <c:axId val="6783948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67838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589823352960775"/>
          <c:y val="0.88908431353382655"/>
          <c:w val="0.24230827760500934"/>
          <c:h val="6.67767966722057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baseline="0" dirty="0" smtClean="0">
                <a:solidFill>
                  <a:srgbClr val="0070C0"/>
                </a:solidFill>
              </a:rPr>
              <a:t> </a:t>
            </a:r>
            <a:r>
              <a:rPr lang="uk-UA" sz="2000" b="1" baseline="0" dirty="0">
                <a:solidFill>
                  <a:srgbClr val="0070C0"/>
                </a:solidFill>
              </a:rPr>
              <a:t>ІІІ </a:t>
            </a:r>
            <a:r>
              <a:rPr lang="uk-UA" sz="2000" b="1" baseline="0" dirty="0" smtClean="0">
                <a:solidFill>
                  <a:srgbClr val="0070C0"/>
                </a:solidFill>
              </a:rPr>
              <a:t>курс </a:t>
            </a:r>
            <a:endParaRPr lang="uk-UA" sz="2000" b="1" dirty="0">
              <a:solidFill>
                <a:srgbClr val="0070C0"/>
              </a:solidFill>
            </a:endParaRPr>
          </a:p>
        </c:rich>
      </c:tx>
      <c:layout>
        <c:manualLayout>
          <c:xMode val="edge"/>
          <c:yMode val="edge"/>
          <c:x val="0.42562259028832183"/>
          <c:y val="1.441815329062091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1.7321984065262589E-2"/>
          <c:y val="0.15965879525237259"/>
          <c:w val="0.96407292193871474"/>
          <c:h val="0.510897149211865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Якість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Аркуш1!$A$2:$A$4</c:f>
              <c:strCache>
                <c:ptCount val="3"/>
                <c:pt idx="0">
                  <c:v>Дитяча та педагогічна психологія</c:v>
                </c:pt>
                <c:pt idx="1">
                  <c:v>Література для дітей дошкільного віку</c:v>
                </c:pt>
                <c:pt idx="2">
                  <c:v>Методика розвитку мовлення і навчання елементів грамоти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0.81</c:v>
                </c:pt>
                <c:pt idx="2">
                  <c:v>0.61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82-4350-AF83-E721A39F0F2C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Успішність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Аркуш1!$A$2:$A$4</c:f>
              <c:strCache>
                <c:ptCount val="3"/>
                <c:pt idx="0">
                  <c:v>Дитяча та педагогічна психологія</c:v>
                </c:pt>
                <c:pt idx="1">
                  <c:v>Література для дітей дошкільного віку</c:v>
                </c:pt>
                <c:pt idx="2">
                  <c:v>Методика розвитку мовлення і навчання елементів грамоти</c:v>
                </c:pt>
              </c:strCache>
            </c:strRef>
          </c:cat>
          <c:val>
            <c:numRef>
              <c:f>Аркуш1!$C$2:$C$4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82-4350-AF83-E721A39F0F2C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70"/>
        <c:overlap val="-61"/>
        <c:axId val="67936640"/>
        <c:axId val="67938176"/>
      </c:barChart>
      <c:catAx>
        <c:axId val="6793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67938176"/>
        <c:crosses val="autoZero"/>
        <c:auto val="1"/>
        <c:lblAlgn val="ctr"/>
        <c:lblOffset val="100"/>
        <c:noMultiLvlLbl val="0"/>
      </c:catAx>
      <c:valAx>
        <c:axId val="6793817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67936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820770943146234"/>
          <c:y val="9.3660212587273042E-2"/>
          <c:w val="0.30358445255053967"/>
          <c:h val="6.6010044671543353E-2"/>
        </c:manualLayout>
      </c:layout>
      <c:overlay val="0"/>
      <c:txPr>
        <a:bodyPr/>
        <a:lstStyle/>
        <a:p>
          <a:pPr>
            <a:defRPr sz="1400">
              <a:solidFill>
                <a:schemeClr val="tx1"/>
              </a:solidFill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dirty="0" smtClean="0">
                <a:solidFill>
                  <a:srgbClr val="0070C0"/>
                </a:solidFill>
              </a:rPr>
              <a:t> </a:t>
            </a:r>
            <a:r>
              <a:rPr lang="uk-UA" sz="2000" baseline="0" dirty="0" smtClean="0">
                <a:solidFill>
                  <a:srgbClr val="0070C0"/>
                </a:solidFill>
              </a:rPr>
              <a:t> </a:t>
            </a:r>
            <a:r>
              <a:rPr lang="uk-UA" sz="2000" baseline="0" dirty="0">
                <a:solidFill>
                  <a:srgbClr val="0070C0"/>
                </a:solidFill>
              </a:rPr>
              <a:t>І</a:t>
            </a:r>
            <a:r>
              <a:rPr lang="en-US" sz="2000" baseline="0" dirty="0">
                <a:solidFill>
                  <a:srgbClr val="0070C0"/>
                </a:solidFill>
              </a:rPr>
              <a:t>V</a:t>
            </a:r>
            <a:r>
              <a:rPr lang="uk-UA" sz="2000" baseline="0" dirty="0">
                <a:solidFill>
                  <a:srgbClr val="0070C0"/>
                </a:solidFill>
              </a:rPr>
              <a:t> </a:t>
            </a:r>
            <a:r>
              <a:rPr lang="uk-UA" sz="2000" baseline="0" dirty="0" smtClean="0">
                <a:solidFill>
                  <a:srgbClr val="0070C0"/>
                </a:solidFill>
              </a:rPr>
              <a:t>курс</a:t>
            </a:r>
            <a:endParaRPr lang="uk-UA" sz="2000" dirty="0">
              <a:solidFill>
                <a:srgbClr val="0070C0"/>
              </a:solidFill>
            </a:endParaRPr>
          </a:p>
        </c:rich>
      </c:tx>
      <c:layout>
        <c:manualLayout>
          <c:xMode val="edge"/>
          <c:yMode val="edge"/>
          <c:x val="0.41983755281576768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1.6975308641975308E-2"/>
          <c:y val="0.22712342701949331"/>
          <c:w val="0.95574843595979819"/>
          <c:h val="0.552210336719574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Якість 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Аркуш1!$A$2:$A$3</c:f>
              <c:strCache>
                <c:ptCount val="2"/>
                <c:pt idx="0">
                  <c:v>Українська мова за ПС </c:v>
                </c:pt>
                <c:pt idx="1">
                  <c:v>Основи філософських знань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0.92</c:v>
                </c:pt>
                <c:pt idx="1">
                  <c:v>0.64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82-4350-AF83-E721A39F0F2C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Успішність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Аркуш1!$A$2:$A$3</c:f>
              <c:strCache>
                <c:ptCount val="2"/>
                <c:pt idx="0">
                  <c:v>Українська мова за ПС </c:v>
                </c:pt>
                <c:pt idx="1">
                  <c:v>Основи філософських знань</c:v>
                </c:pt>
              </c:strCache>
            </c:strRef>
          </c:cat>
          <c:val>
            <c:numRef>
              <c:f>Аркуш1!$C$2:$C$3</c:f>
              <c:numCache>
                <c:formatCode>0%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82-4350-AF83-E721A39F0F2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67594496"/>
        <c:axId val="67616768"/>
      </c:barChart>
      <c:catAx>
        <c:axId val="6759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67616768"/>
        <c:crosses val="autoZero"/>
        <c:auto val="1"/>
        <c:lblAlgn val="ctr"/>
        <c:lblOffset val="100"/>
        <c:noMultiLvlLbl val="0"/>
      </c:catAx>
      <c:valAx>
        <c:axId val="6761676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6759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Якість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1C43-40A5-BBA9-8F65EAF51A7C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1C43-40A5-BBA9-8F65EAF51A7C}"/>
              </c:ext>
            </c:extLst>
          </c:dPt>
          <c:cat>
            <c:strRef>
              <c:f>Лист1!$A$2:$A$5</c:f>
              <c:strCache>
                <c:ptCount val="4"/>
                <c:pt idx="0">
                  <c:v>I-2017/18</c:v>
                </c:pt>
                <c:pt idx="1">
                  <c:v>I-2018/19</c:v>
                </c:pt>
                <c:pt idx="2">
                  <c:v>I-2019/20</c:v>
                </c:pt>
                <c:pt idx="3">
                  <c:v>I-2020/21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38.799999999999997</c:v>
                </c:pt>
                <c:pt idx="1">
                  <c:v>41.9</c:v>
                </c:pt>
                <c:pt idx="2">
                  <c:v>74.989999999999995</c:v>
                </c:pt>
                <c:pt idx="3">
                  <c:v>82.8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9C6-4D6F-825A-B9304308221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Успішність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Лист1!$A$2:$A$5</c:f>
              <c:strCache>
                <c:ptCount val="4"/>
                <c:pt idx="0">
                  <c:v>I-2017/18</c:v>
                </c:pt>
                <c:pt idx="1">
                  <c:v>I-2018/19</c:v>
                </c:pt>
                <c:pt idx="2">
                  <c:v>I-2019/20</c:v>
                </c:pt>
                <c:pt idx="3">
                  <c:v>I-2020/21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95.9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9C6-4D6F-825A-B930430822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690496"/>
        <c:axId val="67692032"/>
      </c:lineChart>
      <c:catAx>
        <c:axId val="676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67692032"/>
        <c:crosses val="autoZero"/>
        <c:auto val="1"/>
        <c:lblAlgn val="ctr"/>
        <c:lblOffset val="100"/>
        <c:noMultiLvlLbl val="0"/>
      </c:catAx>
      <c:valAx>
        <c:axId val="6769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67690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baseline="0" dirty="0" smtClean="0">
                <a:solidFill>
                  <a:srgbClr val="0070C0"/>
                </a:solidFill>
              </a:rPr>
              <a:t> </a:t>
            </a:r>
            <a:r>
              <a:rPr lang="uk-UA" sz="2000" baseline="0" dirty="0">
                <a:solidFill>
                  <a:srgbClr val="0070C0"/>
                </a:solidFill>
              </a:rPr>
              <a:t>ІІ </a:t>
            </a:r>
            <a:r>
              <a:rPr lang="uk-UA" sz="2000" baseline="0" dirty="0" smtClean="0">
                <a:solidFill>
                  <a:srgbClr val="0070C0"/>
                </a:solidFill>
              </a:rPr>
              <a:t>курс</a:t>
            </a:r>
            <a:endParaRPr lang="uk-UA" sz="2000" dirty="0">
              <a:solidFill>
                <a:srgbClr val="0070C0"/>
              </a:solidFill>
            </a:endParaRPr>
          </a:p>
        </c:rich>
      </c:tx>
      <c:overlay val="1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9.7851900456887339E-2"/>
          <c:y val="0.12833404257481615"/>
          <c:w val="0.9021480995431127"/>
          <c:h val="0.379939336653732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Якість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Аркуш1!$A$2:$A$9</c:f>
              <c:strCache>
                <c:ptCount val="8"/>
                <c:pt idx="0">
                  <c:v>Українська література</c:v>
                </c:pt>
                <c:pt idx="1">
                  <c:v>Зарубіжна література</c:v>
                </c:pt>
                <c:pt idx="2">
                  <c:v>Основи екології</c:v>
                </c:pt>
                <c:pt idx="3">
                  <c:v>Географія</c:v>
                </c:pt>
                <c:pt idx="4">
                  <c:v>Фізика і астрономія</c:v>
                </c:pt>
                <c:pt idx="5">
                  <c:v>Програмне забезпечення ОС</c:v>
                </c:pt>
                <c:pt idx="6">
                  <c:v>Вступ до спеціальності</c:v>
                </c:pt>
                <c:pt idx="7">
                  <c:v>Основи економічної теорії</c:v>
                </c:pt>
              </c:strCache>
            </c:strRef>
          </c:cat>
          <c:val>
            <c:numRef>
              <c:f>Аркуш1!$B$2:$B$9</c:f>
              <c:numCache>
                <c:formatCode>0%</c:formatCode>
                <c:ptCount val="8"/>
                <c:pt idx="0">
                  <c:v>0.86</c:v>
                </c:pt>
                <c:pt idx="1">
                  <c:v>0.86</c:v>
                </c:pt>
                <c:pt idx="2">
                  <c:v>0.82</c:v>
                </c:pt>
                <c:pt idx="3">
                  <c:v>1</c:v>
                </c:pt>
                <c:pt idx="4">
                  <c:v>0.92</c:v>
                </c:pt>
                <c:pt idx="5">
                  <c:v>0.88</c:v>
                </c:pt>
                <c:pt idx="6">
                  <c:v>0.76</c:v>
                </c:pt>
                <c:pt idx="7">
                  <c:v>0.86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82-4350-AF83-E721A39F0F2C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Успішність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0864197530864209E-3"/>
                  <c:y val="5.90570579249224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FD-426C-8BE1-A32C8207A231}"/>
                </c:ext>
              </c:extLst>
            </c:dLbl>
            <c:dLbl>
              <c:idx val="1"/>
              <c:layout>
                <c:manualLayout>
                  <c:x val="6.1728395061728392E-3"/>
                  <c:y val="1.62732254490868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FD-426C-8BE1-A32C8207A231}"/>
                </c:ext>
              </c:extLst>
            </c:dLbl>
            <c:dLbl>
              <c:idx val="2"/>
              <c:layout>
                <c:manualLayout>
                  <c:x val="4.6296296296295765E-3"/>
                  <c:y val="1.77573298229193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FFD-426C-8BE1-A32C8207A231}"/>
                </c:ext>
              </c:extLst>
            </c:dLbl>
            <c:dLbl>
              <c:idx val="3"/>
              <c:layout>
                <c:manualLayout>
                  <c:x val="0"/>
                  <c:y val="3.76030554388211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FD-426C-8BE1-A32C8207A231}"/>
                </c:ext>
              </c:extLst>
            </c:dLbl>
            <c:dLbl>
              <c:idx val="4"/>
              <c:layout>
                <c:manualLayout>
                  <c:x val="-1.1316741696017811E-16"/>
                  <c:y val="1.350210187359058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FFD-426C-8BE1-A32C8207A231}"/>
                </c:ext>
              </c:extLst>
            </c:dLbl>
            <c:dLbl>
              <c:idx val="5"/>
              <c:layout>
                <c:manualLayout>
                  <c:x val="1.5432098765430975E-3"/>
                  <c:y val="2.13240853546715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FFD-426C-8BE1-A32C8207A231}"/>
                </c:ext>
              </c:extLst>
            </c:dLbl>
            <c:dLbl>
              <c:idx val="6"/>
              <c:layout>
                <c:manualLayout>
                  <c:x val="-1.5432098765432109E-3"/>
                  <c:y val="1.04956692080047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FD-426C-8BE1-A32C8207A231}"/>
                </c:ext>
              </c:extLst>
            </c:dLbl>
            <c:dLbl>
              <c:idx val="7"/>
              <c:layout>
                <c:manualLayout>
                  <c:x val="-1.5432098765432098E-3"/>
                  <c:y val="5.146530174137513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D65-4D3A-B94E-4D23DB5039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Аркуш1!$A$2:$A$9</c:f>
              <c:strCache>
                <c:ptCount val="8"/>
                <c:pt idx="0">
                  <c:v>Українська література</c:v>
                </c:pt>
                <c:pt idx="1">
                  <c:v>Зарубіжна література</c:v>
                </c:pt>
                <c:pt idx="2">
                  <c:v>Основи екології</c:v>
                </c:pt>
                <c:pt idx="3">
                  <c:v>Географія</c:v>
                </c:pt>
                <c:pt idx="4">
                  <c:v>Фізика і астрономія</c:v>
                </c:pt>
                <c:pt idx="5">
                  <c:v>Програмне забезпечення ОС</c:v>
                </c:pt>
                <c:pt idx="6">
                  <c:v>Вступ до спеціальності</c:v>
                </c:pt>
                <c:pt idx="7">
                  <c:v>Основи економічної теорії</c:v>
                </c:pt>
              </c:strCache>
            </c:strRef>
          </c:cat>
          <c:val>
            <c:numRef>
              <c:f>Аркуш1!$C$2:$C$9</c:f>
              <c:numCache>
                <c:formatCode>0%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82-4350-AF83-E721A39F0F2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67785856"/>
        <c:axId val="67787392"/>
      </c:barChart>
      <c:catAx>
        <c:axId val="67785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67787392"/>
        <c:crosses val="autoZero"/>
        <c:auto val="1"/>
        <c:lblAlgn val="ctr"/>
        <c:lblOffset val="100"/>
        <c:noMultiLvlLbl val="0"/>
      </c:catAx>
      <c:valAx>
        <c:axId val="6778739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67785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069247594050746"/>
          <c:y val="0.72172409521808534"/>
          <c:w val="0.25819499125109363"/>
          <c:h val="6.79521322466438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975308641975308E-2"/>
          <c:y val="0.22712342701949331"/>
          <c:w val="0.95574843595979819"/>
          <c:h val="0.552210336719574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Якість 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Аркуш1!$A$2:$A$6</c:f>
              <c:strCache>
                <c:ptCount val="5"/>
                <c:pt idx="0">
                  <c:v>Українська мова </c:v>
                </c:pt>
                <c:pt idx="1">
                  <c:v>Алгебра</c:v>
                </c:pt>
                <c:pt idx="2">
                  <c:v>Геометрія</c:v>
                </c:pt>
                <c:pt idx="3">
                  <c:v>Історія: Україна і світ</c:v>
                </c:pt>
                <c:pt idx="4">
                  <c:v>Іноземна мова (англійська)</c:v>
                </c:pt>
              </c:strCache>
            </c:strRef>
          </c:cat>
          <c:val>
            <c:numRef>
              <c:f>Аркуш1!$B$2:$B$6</c:f>
              <c:numCache>
                <c:formatCode>0.00%</c:formatCode>
                <c:ptCount val="5"/>
                <c:pt idx="0">
                  <c:v>0.72399999999999998</c:v>
                </c:pt>
                <c:pt idx="1">
                  <c:v>0.72</c:v>
                </c:pt>
                <c:pt idx="2">
                  <c:v>0.76</c:v>
                </c:pt>
                <c:pt idx="3">
                  <c:v>0.92</c:v>
                </c:pt>
                <c:pt idx="4">
                  <c:v>0.53300000000000003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AD2-415D-B052-1E573E941A5E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Успішність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641897865690129E-3"/>
                  <c:y val="-5.243665352492550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AD2-415D-B052-1E573E941A5E}"/>
                </c:ext>
              </c:extLst>
            </c:dLbl>
            <c:dLbl>
              <c:idx val="1"/>
              <c:layout>
                <c:manualLayout>
                  <c:x val="-1.4820948932844997E-3"/>
                  <c:y val="-5.243665352492550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AD2-415D-B052-1E573E941A5E}"/>
                </c:ext>
              </c:extLst>
            </c:dLbl>
            <c:dLbl>
              <c:idx val="2"/>
              <c:layout>
                <c:manualLayout>
                  <c:x val="4.446284679853499E-3"/>
                  <c:y val="-5.243665352492550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AD2-415D-B052-1E573E941A5E}"/>
                </c:ext>
              </c:extLst>
            </c:dLbl>
            <c:dLbl>
              <c:idx val="3"/>
              <c:layout>
                <c:manualLayout>
                  <c:x val="1.4820948932844997E-3"/>
                  <c:y val="-5.243665352492550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AD2-415D-B052-1E573E941A5E}"/>
                </c:ext>
              </c:extLst>
            </c:dLbl>
            <c:dLbl>
              <c:idx val="4"/>
              <c:layout>
                <c:manualLayout>
                  <c:x val="-2.9641897865691079E-3"/>
                  <c:y val="-5.243665352492550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AD2-415D-B052-1E573E941A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Аркуш1!$A$2:$A$6</c:f>
              <c:strCache>
                <c:ptCount val="5"/>
                <c:pt idx="0">
                  <c:v>Українська мова </c:v>
                </c:pt>
                <c:pt idx="1">
                  <c:v>Алгебра</c:v>
                </c:pt>
                <c:pt idx="2">
                  <c:v>Геометрія</c:v>
                </c:pt>
                <c:pt idx="3">
                  <c:v>Історія: Україна і світ</c:v>
                </c:pt>
                <c:pt idx="4">
                  <c:v>Іноземна мова (англійська)</c:v>
                </c:pt>
              </c:strCache>
            </c:strRef>
          </c:cat>
          <c:val>
            <c:numRef>
              <c:f>Аркуш1!$C$2:$C$6</c:f>
              <c:numCache>
                <c:formatCode>0.00%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AD2-415D-B052-1E573E941A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9"/>
        <c:overlap val="-70"/>
        <c:axId val="74017792"/>
        <c:axId val="74027776"/>
      </c:barChart>
      <c:catAx>
        <c:axId val="7401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4027776"/>
        <c:crosses val="autoZero"/>
        <c:auto val="1"/>
        <c:lblAlgn val="ctr"/>
        <c:lblOffset val="100"/>
        <c:noMultiLvlLbl val="0"/>
      </c:catAx>
      <c:valAx>
        <c:axId val="7402777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one"/>
        <c:crossAx val="74017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663099991690931"/>
          <c:y val="0.9091727602656946"/>
          <c:w val="0.24230827760500934"/>
          <c:h val="6.67767966722057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baseline="0" dirty="0" smtClean="0">
                <a:solidFill>
                  <a:srgbClr val="0070C0"/>
                </a:solidFill>
              </a:rPr>
              <a:t> </a:t>
            </a:r>
            <a:r>
              <a:rPr lang="uk-UA" sz="2000" baseline="0" dirty="0">
                <a:solidFill>
                  <a:srgbClr val="0070C0"/>
                </a:solidFill>
              </a:rPr>
              <a:t>ІІІ </a:t>
            </a:r>
            <a:r>
              <a:rPr lang="uk-UA" sz="2000" baseline="0" dirty="0" smtClean="0">
                <a:solidFill>
                  <a:srgbClr val="0070C0"/>
                </a:solidFill>
              </a:rPr>
              <a:t>курс</a:t>
            </a:r>
            <a:endParaRPr lang="uk-UA" sz="2000" dirty="0">
              <a:solidFill>
                <a:srgbClr val="0070C0"/>
              </a:solidFill>
            </a:endParaRPr>
          </a:p>
        </c:rich>
      </c:tx>
      <c:layout>
        <c:manualLayout>
          <c:xMode val="edge"/>
          <c:yMode val="edge"/>
          <c:x val="0.42775845727617379"/>
          <c:y val="8.4180998426411895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Якість 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Аркуш1!$A$2:$A$5</c:f>
              <c:strCache>
                <c:ptCount val="4"/>
                <c:pt idx="0">
                  <c:v>Алгоритмічні мови та програмування</c:v>
                </c:pt>
                <c:pt idx="1">
                  <c:v>Математична логіка та теорія алгоритмів</c:v>
                </c:pt>
                <c:pt idx="2">
                  <c:v>Математичний аналіз</c:v>
                </c:pt>
                <c:pt idx="3">
                  <c:v> Курсовий проект з програмування</c:v>
                </c:pt>
              </c:strCache>
            </c:strRef>
          </c:cat>
          <c:val>
            <c:numRef>
              <c:f>Аркуш1!$B$2:$B$5</c:f>
              <c:numCache>
                <c:formatCode>0%</c:formatCode>
                <c:ptCount val="4"/>
                <c:pt idx="0">
                  <c:v>0.59</c:v>
                </c:pt>
                <c:pt idx="1">
                  <c:v>0.49</c:v>
                </c:pt>
                <c:pt idx="2">
                  <c:v>0.49</c:v>
                </c:pt>
                <c:pt idx="3">
                  <c:v>0.65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82-4350-AF83-E721A39F0F2C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Успішність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4.7680471024723586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C5F-4F93-B7D2-28A2C3221C5F}"/>
                </c:ext>
              </c:extLst>
            </c:dLbl>
            <c:dLbl>
              <c:idx val="1"/>
              <c:layout>
                <c:manualLayout>
                  <c:x val="-3.0864197530864196E-3"/>
                  <c:y val="4.7680471024723586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C5F-4F93-B7D2-28A2C3221C5F}"/>
                </c:ext>
              </c:extLst>
            </c:dLbl>
            <c:dLbl>
              <c:idx val="2"/>
              <c:layout>
                <c:manualLayout>
                  <c:x val="4.6296296296296294E-3"/>
                  <c:y val="4.7680471024723586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5F-4F93-B7D2-28A2C3221C5F}"/>
                </c:ext>
              </c:extLst>
            </c:dLbl>
            <c:dLbl>
              <c:idx val="3"/>
              <c:layout>
                <c:manualLayout>
                  <c:x val="-1.5432098765432098E-3"/>
                  <c:y val="4.7680471024723586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5F-4F93-B7D2-28A2C3221C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Аркуш1!$A$2:$A$5</c:f>
              <c:strCache>
                <c:ptCount val="4"/>
                <c:pt idx="0">
                  <c:v>Алгоритмічні мови та програмування</c:v>
                </c:pt>
                <c:pt idx="1">
                  <c:v>Математична логіка та теорія алгоритмів</c:v>
                </c:pt>
                <c:pt idx="2">
                  <c:v>Математичний аналіз</c:v>
                </c:pt>
                <c:pt idx="3">
                  <c:v> Курсовий проект з програмування</c:v>
                </c:pt>
              </c:strCache>
            </c:strRef>
          </c:cat>
          <c:val>
            <c:numRef>
              <c:f>Аркуш1!$C$2:$C$5</c:f>
              <c:numCache>
                <c:formatCode>0%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82-4350-AF83-E721A39F0F2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70"/>
        <c:axId val="73942528"/>
        <c:axId val="73943680"/>
      </c:barChart>
      <c:catAx>
        <c:axId val="73942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73943680"/>
        <c:crosses val="autoZero"/>
        <c:auto val="1"/>
        <c:lblAlgn val="ctr"/>
        <c:lblOffset val="100"/>
        <c:noMultiLvlLbl val="0"/>
      </c:catAx>
      <c:valAx>
        <c:axId val="7394368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73942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0.49999</cdr:x>
      <cdr:y>0.59275</cdr:y>
    </cdr:from>
    <cdr:to>
      <cdr:x>0.63111</cdr:x>
      <cdr:y>0.65307</cdr:y>
    </cdr:to>
    <cdr:sp macro="" textlink="">
      <cdr:nvSpPr>
        <cdr:cNvPr id="2" name="TextBox 14">
          <a:extLst xmlns:a="http://schemas.openxmlformats.org/drawingml/2006/main">
            <a:ext uri="{FF2B5EF4-FFF2-40B4-BE49-F238E27FC236}">
              <a16:creationId xmlns:a16="http://schemas.microsoft.com/office/drawing/2014/main" xmlns="" id="{282C82DE-359F-497E-9E29-1AFB00FB8246}"/>
            </a:ext>
          </a:extLst>
        </cdr:cNvPr>
        <cdr:cNvSpPr txBox="1"/>
      </cdr:nvSpPr>
      <cdr:spPr>
        <a:xfrm xmlns:a="http://schemas.openxmlformats.org/drawingml/2006/main">
          <a:off x="4571896" y="3024335"/>
          <a:ext cx="1198985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uk-UA" sz="1400" dirty="0"/>
            <a:t>СБ   - 4,22</a:t>
          </a:r>
        </a:p>
      </cdr:txBody>
    </cdr:sp>
  </cdr:relSizeAnchor>
  <cdr:relSizeAnchor xmlns:cdr="http://schemas.openxmlformats.org/drawingml/2006/chartDrawing">
    <cdr:from>
      <cdr:x>0.37946</cdr:x>
      <cdr:y>0.59301</cdr:y>
    </cdr:from>
    <cdr:to>
      <cdr:x>0.51058</cdr:x>
      <cdr:y>0.65334</cdr:y>
    </cdr:to>
    <cdr:sp macro="" textlink="">
      <cdr:nvSpPr>
        <cdr:cNvPr id="3" name="TextBox 14">
          <a:extLst xmlns:a="http://schemas.openxmlformats.org/drawingml/2006/main">
            <a:ext uri="{FF2B5EF4-FFF2-40B4-BE49-F238E27FC236}">
              <a16:creationId xmlns:a16="http://schemas.microsoft.com/office/drawing/2014/main" xmlns="" id="{282C82DE-359F-497E-9E29-1AFB00FB8246}"/>
            </a:ext>
          </a:extLst>
        </cdr:cNvPr>
        <cdr:cNvSpPr txBox="1"/>
      </cdr:nvSpPr>
      <cdr:spPr>
        <a:xfrm xmlns:a="http://schemas.openxmlformats.org/drawingml/2006/main">
          <a:off x="3469767" y="3025685"/>
          <a:ext cx="1198985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uk-UA" sz="1400" dirty="0"/>
            <a:t>СБ   - 4,74</a:t>
          </a:r>
        </a:p>
      </cdr:txBody>
    </cdr:sp>
  </cdr:relSizeAnchor>
  <cdr:relSizeAnchor xmlns:cdr="http://schemas.openxmlformats.org/drawingml/2006/chartDrawing">
    <cdr:from>
      <cdr:x>0.24616</cdr:x>
      <cdr:y>0.59118</cdr:y>
    </cdr:from>
    <cdr:to>
      <cdr:x>0.37728</cdr:x>
      <cdr:y>0.65151</cdr:y>
    </cdr:to>
    <cdr:sp macro="" textlink="">
      <cdr:nvSpPr>
        <cdr:cNvPr id="4" name="TextBox 14">
          <a:extLst xmlns:a="http://schemas.openxmlformats.org/drawingml/2006/main">
            <a:ext uri="{FF2B5EF4-FFF2-40B4-BE49-F238E27FC236}">
              <a16:creationId xmlns:a16="http://schemas.microsoft.com/office/drawing/2014/main" xmlns="" id="{282C82DE-359F-497E-9E29-1AFB00FB8246}"/>
            </a:ext>
          </a:extLst>
        </cdr:cNvPr>
        <cdr:cNvSpPr txBox="1"/>
      </cdr:nvSpPr>
      <cdr:spPr>
        <a:xfrm xmlns:a="http://schemas.openxmlformats.org/drawingml/2006/main">
          <a:off x="2250907" y="3016354"/>
          <a:ext cx="1198985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uk-UA" sz="1400" dirty="0"/>
            <a:t>СБ   - 3,94</a:t>
          </a:r>
        </a:p>
      </cdr:txBody>
    </cdr:sp>
  </cdr:relSizeAnchor>
  <cdr:relSizeAnchor xmlns:cdr="http://schemas.openxmlformats.org/drawingml/2006/chartDrawing">
    <cdr:from>
      <cdr:x>0.11945</cdr:x>
      <cdr:y>0.59275</cdr:y>
    </cdr:from>
    <cdr:to>
      <cdr:x>0.25058</cdr:x>
      <cdr:y>0.65307</cdr:y>
    </cdr:to>
    <cdr:sp macro="" textlink="">
      <cdr:nvSpPr>
        <cdr:cNvPr id="5" name="TextBox 14">
          <a:extLst xmlns:a="http://schemas.openxmlformats.org/drawingml/2006/main">
            <a:ext uri="{FF2B5EF4-FFF2-40B4-BE49-F238E27FC236}">
              <a16:creationId xmlns:a16="http://schemas.microsoft.com/office/drawing/2014/main" xmlns="" id="{C156B4BC-98FD-4804-A6C5-2C612ECF8636}"/>
            </a:ext>
          </a:extLst>
        </cdr:cNvPr>
        <cdr:cNvSpPr txBox="1"/>
      </cdr:nvSpPr>
      <cdr:spPr>
        <a:xfrm xmlns:a="http://schemas.openxmlformats.org/drawingml/2006/main">
          <a:off x="1092287" y="3024335"/>
          <a:ext cx="1198985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uk-UA" sz="1400" dirty="0"/>
            <a:t>СБ   - 4,14</a:t>
          </a:r>
        </a:p>
      </cdr:txBody>
    </cdr:sp>
  </cdr:relSizeAnchor>
  <cdr:relSizeAnchor xmlns:cdr="http://schemas.openxmlformats.org/drawingml/2006/chartDrawing">
    <cdr:from>
      <cdr:x>0</cdr:x>
      <cdr:y>0.59295</cdr:y>
    </cdr:from>
    <cdr:to>
      <cdr:x>0.13112</cdr:x>
      <cdr:y>0.65327</cdr:y>
    </cdr:to>
    <cdr:sp macro="" textlink="">
      <cdr:nvSpPr>
        <cdr:cNvPr id="6" name="TextBox 14">
          <a:extLst xmlns:a="http://schemas.openxmlformats.org/drawingml/2006/main">
            <a:ext uri="{FF2B5EF4-FFF2-40B4-BE49-F238E27FC236}">
              <a16:creationId xmlns:a16="http://schemas.microsoft.com/office/drawing/2014/main" xmlns="" id="{C156B4BC-98FD-4804-A6C5-2C612ECF8636}"/>
            </a:ext>
          </a:extLst>
        </cdr:cNvPr>
        <cdr:cNvSpPr txBox="1"/>
      </cdr:nvSpPr>
      <cdr:spPr>
        <a:xfrm xmlns:a="http://schemas.openxmlformats.org/drawingml/2006/main">
          <a:off x="0" y="3025349"/>
          <a:ext cx="1198985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uk-UA" sz="1400" dirty="0"/>
            <a:t>СБ   - 4,16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0B3B55-75D8-445A-B685-CFD9FBF783F2}" type="datetimeFigureOut">
              <a:rPr lang="ru-RU" smtClean="0"/>
              <a:t>22.02.2021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688" y="4689475"/>
            <a:ext cx="5392737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77928-5604-493F-B868-D012DB4BB9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94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77928-5604-493F-B868-D012DB4BB95E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9807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heel spokes="8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68D0D7-47B3-4E7C-8485-0A6B567A3AB7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C823552-7CD7-4B97-9408-C62DEFDC69C2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68D0D7-47B3-4E7C-8485-0A6B567A3A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8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823552-7CD7-4B97-9408-C62DEFDC69C2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22.02.2021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68D0D7-47B3-4E7C-8485-0A6B567A3AB7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8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1558" y="1427138"/>
            <a:ext cx="7772400" cy="391759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ru-RU" sz="3200" b="0" spc="300" dirty="0">
                <a:solidFill>
                  <a:srgbClr val="006070"/>
                </a:solidFill>
                <a:latin typeface="Impact" panose="020B0806030902050204" pitchFamily="34" charset="0"/>
              </a:rPr>
              <a:t>Відокремлений структурний підрозділ</a:t>
            </a:r>
            <a:br>
              <a:rPr lang="ru-RU" sz="3200" b="0" spc="300" dirty="0">
                <a:solidFill>
                  <a:srgbClr val="006070"/>
                </a:solidFill>
                <a:latin typeface="Impact" panose="020B0806030902050204" pitchFamily="34" charset="0"/>
              </a:rPr>
            </a:br>
            <a:r>
              <a:rPr lang="ru-RU" sz="3600" b="0" spc="300" dirty="0">
                <a:solidFill>
                  <a:srgbClr val="006070"/>
                </a:solidFill>
                <a:latin typeface="Impact" panose="020B0806030902050204" pitchFamily="34" charset="0"/>
              </a:rPr>
              <a:t>Івано-Франківський фаховий коледж</a:t>
            </a:r>
            <a:br>
              <a:rPr lang="ru-RU" sz="3600" b="0" spc="300" dirty="0">
                <a:solidFill>
                  <a:srgbClr val="006070"/>
                </a:solidFill>
                <a:latin typeface="Impact" panose="020B0806030902050204" pitchFamily="34" charset="0"/>
              </a:rPr>
            </a:br>
            <a:r>
              <a:rPr lang="ru-RU" sz="3200" b="0" spc="300" dirty="0">
                <a:solidFill>
                  <a:srgbClr val="006070"/>
                </a:solidFill>
                <a:latin typeface="Impact" panose="020B0806030902050204" pitchFamily="34" charset="0"/>
              </a:rPr>
              <a:t>Державного вищого навчального закладу</a:t>
            </a:r>
            <a:br>
              <a:rPr lang="ru-RU" sz="3200" b="0" spc="300" dirty="0">
                <a:solidFill>
                  <a:srgbClr val="006070"/>
                </a:solidFill>
                <a:latin typeface="Impact" panose="020B0806030902050204" pitchFamily="34" charset="0"/>
              </a:rPr>
            </a:br>
            <a:r>
              <a:rPr lang="ru-RU" sz="3200" b="0" spc="300" dirty="0">
                <a:solidFill>
                  <a:srgbClr val="006070"/>
                </a:solidFill>
                <a:latin typeface="Impact" panose="020B0806030902050204" pitchFamily="34" charset="0"/>
              </a:rPr>
              <a:t>«Прикарпатський національний університет </a:t>
            </a:r>
            <a:br>
              <a:rPr lang="ru-RU" sz="3200" b="0" spc="300" dirty="0">
                <a:solidFill>
                  <a:srgbClr val="006070"/>
                </a:solidFill>
                <a:latin typeface="Impact" panose="020B0806030902050204" pitchFamily="34" charset="0"/>
              </a:rPr>
            </a:br>
            <a:r>
              <a:rPr lang="ru-RU" sz="3200" b="0" spc="300" dirty="0">
                <a:solidFill>
                  <a:srgbClr val="006070"/>
                </a:solidFill>
                <a:latin typeface="Impact" panose="020B0806030902050204" pitchFamily="34" charset="0"/>
              </a:rPr>
              <a:t>імені Василя Стефаника»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42" y="264351"/>
            <a:ext cx="1168423" cy="116842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021" y="354504"/>
            <a:ext cx="1188000" cy="1075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2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566219"/>
              </p:ext>
            </p:extLst>
          </p:nvPr>
        </p:nvGraphicFramePr>
        <p:xfrm>
          <a:off x="0" y="1400194"/>
          <a:ext cx="9144000" cy="510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/>
              <a:t>Якість </a:t>
            </a:r>
            <a:r>
              <a:rPr lang="uk-UA" sz="2800" smtClean="0"/>
              <a:t>залікової </a:t>
            </a:r>
            <a:r>
              <a:rPr lang="uk-UA" sz="2800" dirty="0"/>
              <a:t>сесії за І семестр Спеціальність «Прикладна математика»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82C82DE-359F-497E-9E29-1AFB00FB8246}"/>
              </a:ext>
            </a:extLst>
          </p:cNvPr>
          <p:cNvSpPr txBox="1"/>
          <p:nvPr/>
        </p:nvSpPr>
        <p:spPr>
          <a:xfrm>
            <a:off x="7969155" y="4411481"/>
            <a:ext cx="119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- 4,18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C3282EA-6E4B-4A6D-B265-4D12A14C4C96}"/>
              </a:ext>
            </a:extLst>
          </p:cNvPr>
          <p:cNvSpPr txBox="1"/>
          <p:nvPr/>
        </p:nvSpPr>
        <p:spPr>
          <a:xfrm>
            <a:off x="6769966" y="4411482"/>
            <a:ext cx="119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- 4,18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7298CD57-7D89-4477-A730-87F18C327F59}"/>
              </a:ext>
            </a:extLst>
          </p:cNvPr>
          <p:cNvSpPr txBox="1"/>
          <p:nvPr/>
        </p:nvSpPr>
        <p:spPr>
          <a:xfrm>
            <a:off x="5652930" y="4411483"/>
            <a:ext cx="119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- 4,12</a:t>
            </a:r>
          </a:p>
        </p:txBody>
      </p:sp>
    </p:spTree>
    <p:extLst>
      <p:ext uri="{BB962C8B-B14F-4D97-AF65-F5344CB8AC3E}">
        <p14:creationId xmlns:p14="http://schemas.microsoft.com/office/powerpoint/2010/main" val="397750613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Предмети, з яких складатимуть ЗНО</a:t>
            </a:r>
            <a:endParaRPr lang="uk-UA" sz="3600" dirty="0"/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xmlns="" id="{BD07C05D-3365-4092-BA04-5C8136E02D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8984542"/>
              </p:ext>
            </p:extLst>
          </p:nvPr>
        </p:nvGraphicFramePr>
        <p:xfrm>
          <a:off x="287524" y="1124744"/>
          <a:ext cx="856895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318120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072073"/>
              </p:ext>
            </p:extLst>
          </p:nvPr>
        </p:nvGraphicFramePr>
        <p:xfrm>
          <a:off x="539552" y="1166019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/>
              <a:t>Якість екзаменаційної сесії за І семестр Спеціальність «Прикладна математика»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33188C8-AA62-40B5-A7A4-BCE6AEEDE6E9}"/>
              </a:ext>
            </a:extLst>
          </p:cNvPr>
          <p:cNvSpPr txBox="1"/>
          <p:nvPr/>
        </p:nvSpPr>
        <p:spPr>
          <a:xfrm>
            <a:off x="7104248" y="5699081"/>
            <a:ext cx="119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- 3,97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8708AC5-A833-4D97-B228-AF40FE03566B}"/>
              </a:ext>
            </a:extLst>
          </p:cNvPr>
          <p:cNvSpPr txBox="1"/>
          <p:nvPr/>
        </p:nvSpPr>
        <p:spPr>
          <a:xfrm>
            <a:off x="5076056" y="5704354"/>
            <a:ext cx="119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- 3,62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A45B8E1-DCCF-4082-B4DE-3762CEA08756}"/>
              </a:ext>
            </a:extLst>
          </p:cNvPr>
          <p:cNvSpPr txBox="1"/>
          <p:nvPr/>
        </p:nvSpPr>
        <p:spPr>
          <a:xfrm>
            <a:off x="3127580" y="5699081"/>
            <a:ext cx="119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- 3,62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B2391F5-CC99-4933-9C9D-8C5458C29EF1}"/>
              </a:ext>
            </a:extLst>
          </p:cNvPr>
          <p:cNvSpPr txBox="1"/>
          <p:nvPr/>
        </p:nvSpPr>
        <p:spPr>
          <a:xfrm>
            <a:off x="1187624" y="5704355"/>
            <a:ext cx="119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- 3,81</a:t>
            </a:r>
          </a:p>
        </p:txBody>
      </p:sp>
    </p:spTree>
    <p:extLst>
      <p:ext uri="{BB962C8B-B14F-4D97-AF65-F5344CB8AC3E}">
        <p14:creationId xmlns:p14="http://schemas.microsoft.com/office/powerpoint/2010/main" val="187536459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2944218"/>
              </p:ext>
            </p:extLst>
          </p:nvPr>
        </p:nvGraphicFramePr>
        <p:xfrm>
          <a:off x="457200" y="1166019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/>
              <a:t>Якість екзаменаційної сесії за І семестр Спеціальність «Прикладна математика»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A0DC81F-1809-4080-9357-FA8C1B65206A}"/>
              </a:ext>
            </a:extLst>
          </p:cNvPr>
          <p:cNvSpPr txBox="1"/>
          <p:nvPr/>
        </p:nvSpPr>
        <p:spPr>
          <a:xfrm>
            <a:off x="964982" y="5687346"/>
            <a:ext cx="119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- 3,6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6D73747-F235-4F19-8110-45254C15D221}"/>
              </a:ext>
            </a:extLst>
          </p:cNvPr>
          <p:cNvSpPr txBox="1"/>
          <p:nvPr/>
        </p:nvSpPr>
        <p:spPr>
          <a:xfrm>
            <a:off x="3038741" y="5687347"/>
            <a:ext cx="119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- 3,8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EB56F57-D089-4D88-B7E7-AD16921FD58A}"/>
              </a:ext>
            </a:extLst>
          </p:cNvPr>
          <p:cNvSpPr txBox="1"/>
          <p:nvPr/>
        </p:nvSpPr>
        <p:spPr>
          <a:xfrm>
            <a:off x="5076056" y="5687348"/>
            <a:ext cx="119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- 3,98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EB7060B-F6E0-44C1-A05D-776ADE947230}"/>
              </a:ext>
            </a:extLst>
          </p:cNvPr>
          <p:cNvSpPr txBox="1"/>
          <p:nvPr/>
        </p:nvSpPr>
        <p:spPr>
          <a:xfrm>
            <a:off x="6985884" y="5687361"/>
            <a:ext cx="1198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- 3,86</a:t>
            </a:r>
          </a:p>
        </p:txBody>
      </p:sp>
    </p:spTree>
    <p:extLst>
      <p:ext uri="{BB962C8B-B14F-4D97-AF65-F5344CB8AC3E}">
        <p14:creationId xmlns:p14="http://schemas.microsoft.com/office/powerpoint/2010/main" val="192366231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4248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uk-UA" sz="8000" i="1" dirty="0" smtClean="0">
                <a:latin typeface="Bookman Old Style" pitchFamily="18" charset="0"/>
              </a:rPr>
              <a:t>Дякую </a:t>
            </a:r>
            <a:r>
              <a:rPr lang="uk-UA" sz="8000" i="1" dirty="0">
                <a:latin typeface="Bookman Old Style" pitchFamily="18" charset="0"/>
              </a:rPr>
              <a:t>за увагу!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1558" y="1522927"/>
            <a:ext cx="7772400" cy="3490249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uk-UA" sz="4000" b="1" spc="300" dirty="0">
                <a:solidFill>
                  <a:srgbClr val="006070"/>
                </a:solidFill>
                <a:latin typeface="Impact" panose="020B0806030902050204" pitchFamily="34" charset="0"/>
              </a:rPr>
              <a:t>Про підсумки навчального процесу в І семестрі </a:t>
            </a:r>
            <a:br>
              <a:rPr lang="uk-UA" sz="4000" b="1" spc="300" dirty="0">
                <a:solidFill>
                  <a:srgbClr val="006070"/>
                </a:solidFill>
                <a:latin typeface="Impact" panose="020B0806030902050204" pitchFamily="34" charset="0"/>
              </a:rPr>
            </a:br>
            <a:r>
              <a:rPr lang="uk-UA" sz="4000" b="1" spc="300" dirty="0">
                <a:solidFill>
                  <a:srgbClr val="006070"/>
                </a:solidFill>
                <a:latin typeface="Impact" panose="020B0806030902050204" pitchFamily="34" charset="0"/>
              </a:rPr>
              <a:t>2020/2021 н.р.</a:t>
            </a:r>
            <a:br>
              <a:rPr lang="uk-UA" sz="4000" b="1" spc="300" dirty="0">
                <a:solidFill>
                  <a:srgbClr val="006070"/>
                </a:solidFill>
                <a:latin typeface="Impact" panose="020B0806030902050204" pitchFamily="34" charset="0"/>
              </a:rPr>
            </a:br>
            <a:r>
              <a:rPr lang="uk-UA" sz="4000" b="1" spc="300" dirty="0">
                <a:solidFill>
                  <a:srgbClr val="006070"/>
                </a:solidFill>
                <a:latin typeface="Impact" panose="020B0806030902050204" pitchFamily="34" charset="0"/>
              </a:rPr>
              <a:t/>
            </a:r>
            <a:br>
              <a:rPr lang="uk-UA" sz="4000" b="1" spc="300" dirty="0">
                <a:solidFill>
                  <a:srgbClr val="006070"/>
                </a:solidFill>
                <a:latin typeface="Impact" panose="020B0806030902050204" pitchFamily="34" charset="0"/>
              </a:rPr>
            </a:br>
            <a:r>
              <a:rPr lang="uk-UA" sz="4400" spc="300" dirty="0">
                <a:solidFill>
                  <a:schemeClr val="tx1"/>
                </a:solidFill>
                <a:latin typeface="Impact" panose="020B0806030902050204" pitchFamily="34" charset="0"/>
              </a:rPr>
              <a:t>ВІДДІЛЕННЯ ДОШКІЛЬНОЇ ОСВІТИ</a:t>
            </a:r>
            <a:endParaRPr lang="uk-UA" sz="4400" dirty="0">
              <a:solidFill>
                <a:schemeClr val="tx1"/>
              </a:solidFill>
              <a:latin typeface="Impact" panose="020B080603090205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00" y="354504"/>
            <a:ext cx="1168423" cy="116842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021" y="354504"/>
            <a:ext cx="1188000" cy="1075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2620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7758138" cy="521497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uk-UA" sz="5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uk-UA" sz="49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Кількість студентів на відділенні – 529</a:t>
            </a:r>
            <a:br>
              <a:rPr lang="uk-UA" sz="49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uk-UA" sz="49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Спеціальність </a:t>
            </a:r>
            <a:r>
              <a:rPr lang="uk-UA" sz="49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“</a:t>
            </a:r>
            <a:r>
              <a:rPr lang="uk-UA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Дошкільна освіта”  – 349;</a:t>
            </a:r>
            <a:br>
              <a:rPr lang="uk-UA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uk-UA" sz="49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Спеціальність </a:t>
            </a:r>
            <a:r>
              <a:rPr lang="uk-UA" sz="49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“</a:t>
            </a:r>
            <a:r>
              <a:rPr lang="uk-UA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Прикладна математика</a:t>
            </a:r>
            <a:r>
              <a:rPr lang="en-GB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"</a:t>
            </a:r>
            <a:r>
              <a:rPr lang="uk-UA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– 180.</a:t>
            </a:r>
            <a:endParaRPr lang="ru-RU" sz="4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997596"/>
              </p:ext>
            </p:extLst>
          </p:nvPr>
        </p:nvGraphicFramePr>
        <p:xfrm>
          <a:off x="457200" y="1481138"/>
          <a:ext cx="8229600" cy="2883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1037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>Спеціальність «Дошкільна освіта»</a:t>
            </a:r>
            <a:r>
              <a:rPr lang="uk-UA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uk-UA" sz="3600" dirty="0" smtClean="0"/>
              <a:t>І КУРС</a:t>
            </a:r>
            <a:endParaRPr lang="en-US" sz="36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841504"/>
              </p:ext>
            </p:extLst>
          </p:nvPr>
        </p:nvGraphicFramePr>
        <p:xfrm>
          <a:off x="2339752" y="4544517"/>
          <a:ext cx="4248472" cy="166469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293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Якість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Успішність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2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I-2017/18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33,2%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97,4%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2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I-2018/19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17%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98,9%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2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I-2019/20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79,85%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100%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2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I-</a:t>
                      </a:r>
                      <a:r>
                        <a:rPr lang="uk-UA" sz="1200" u="none" strike="noStrike" dirty="0">
                          <a:effectLst/>
                          <a:latin typeface="+mn-lt"/>
                        </a:rPr>
                        <a:t>2020/21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420731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42440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966859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 smtClean="0"/>
              <a:t>Спеціальність </a:t>
            </a:r>
            <a:r>
              <a:rPr lang="uk-UA" sz="2800" dirty="0"/>
              <a:t>«Дошкільна освіта»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B6B0213-EA14-4464-B272-3966F274039C}"/>
              </a:ext>
            </a:extLst>
          </p:cNvPr>
          <p:cNvSpPr txBox="1"/>
          <p:nvPr/>
        </p:nvSpPr>
        <p:spPr>
          <a:xfrm>
            <a:off x="3743908" y="5916711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- 4,08</a:t>
            </a:r>
          </a:p>
        </p:txBody>
      </p:sp>
    </p:spTree>
    <p:extLst>
      <p:ext uri="{BB962C8B-B14F-4D97-AF65-F5344CB8AC3E}">
        <p14:creationId xmlns:p14="http://schemas.microsoft.com/office/powerpoint/2010/main" val="5716475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100" dirty="0" smtClean="0"/>
              <a:t/>
            </a:r>
            <a:br>
              <a:rPr lang="uk-UA" sz="3100" dirty="0" smtClean="0"/>
            </a:br>
            <a:r>
              <a:rPr lang="uk-UA" dirty="0" smtClean="0"/>
              <a:t>Предмети, з яких складатимуть ЗНО</a:t>
            </a:r>
            <a:endParaRPr lang="uk-UA" dirty="0"/>
          </a:p>
        </p:txBody>
      </p:sp>
      <p:graphicFrame>
        <p:nvGraphicFramePr>
          <p:cNvPr id="4" name="Місце для вмісту 5">
            <a:extLst>
              <a:ext uri="{FF2B5EF4-FFF2-40B4-BE49-F238E27FC236}">
                <a16:creationId xmlns:a16="http://schemas.microsoft.com/office/drawing/2014/main" xmlns="" id="{3A777BCD-DC79-4C66-B9BA-365D89A219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7903098"/>
              </p:ext>
            </p:extLst>
          </p:nvPr>
        </p:nvGraphicFramePr>
        <p:xfrm>
          <a:off x="287524" y="1428592"/>
          <a:ext cx="8568952" cy="460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793410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47453"/>
              </p:ext>
            </p:extLst>
          </p:nvPr>
        </p:nvGraphicFramePr>
        <p:xfrm>
          <a:off x="611560" y="1417638"/>
          <a:ext cx="7776864" cy="5252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/>
              <a:t>Якість екзаменаційної сесії за І семестр Спеціальність «Дошкільна освіта»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1E2F601-756A-4E51-8C5C-C221786FF1C1}"/>
              </a:ext>
            </a:extLst>
          </p:cNvPr>
          <p:cNvSpPr txBox="1"/>
          <p:nvPr/>
        </p:nvSpPr>
        <p:spPr>
          <a:xfrm>
            <a:off x="1187624" y="5517232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- 3,8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64C8669-511D-4E2A-B31A-8D4956171A6A}"/>
              </a:ext>
            </a:extLst>
          </p:cNvPr>
          <p:cNvSpPr txBox="1"/>
          <p:nvPr/>
        </p:nvSpPr>
        <p:spPr>
          <a:xfrm>
            <a:off x="3671900" y="5517231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- 4,2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E4E1C17-44EB-45B2-9E42-70119ED14246}"/>
              </a:ext>
            </a:extLst>
          </p:cNvPr>
          <p:cNvSpPr txBox="1"/>
          <p:nvPr/>
        </p:nvSpPr>
        <p:spPr>
          <a:xfrm>
            <a:off x="6255314" y="5517230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- 3,8</a:t>
            </a:r>
          </a:p>
        </p:txBody>
      </p:sp>
    </p:spTree>
    <p:extLst>
      <p:ext uri="{BB962C8B-B14F-4D97-AF65-F5344CB8AC3E}">
        <p14:creationId xmlns:p14="http://schemas.microsoft.com/office/powerpoint/2010/main" val="53393729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921235"/>
              </p:ext>
            </p:extLst>
          </p:nvPr>
        </p:nvGraphicFramePr>
        <p:xfrm>
          <a:off x="457200" y="1417638"/>
          <a:ext cx="807524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/>
              <a:t>Якість екзаменаційної сесії за І семестр Спеціальність «Дошкільна освіта»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5F4652A-B634-4178-8AFC-62432BC219FF}"/>
              </a:ext>
            </a:extLst>
          </p:cNvPr>
          <p:cNvSpPr txBox="1"/>
          <p:nvPr/>
        </p:nvSpPr>
        <p:spPr>
          <a:xfrm>
            <a:off x="1776469" y="5318130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- 4,27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4225AAE-A07C-4071-A504-B274B8A3AD5C}"/>
              </a:ext>
            </a:extLst>
          </p:cNvPr>
          <p:cNvSpPr txBox="1"/>
          <p:nvPr/>
        </p:nvSpPr>
        <p:spPr>
          <a:xfrm>
            <a:off x="5693497" y="5318745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СБ   - 3,86</a:t>
            </a:r>
          </a:p>
        </p:txBody>
      </p:sp>
    </p:spTree>
    <p:extLst>
      <p:ext uri="{BB962C8B-B14F-4D97-AF65-F5344CB8AC3E}">
        <p14:creationId xmlns:p14="http://schemas.microsoft.com/office/powerpoint/2010/main" val="404841936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pPr algn="ctr"/>
            <a:r>
              <a:rPr lang="uk-UA" sz="3100" dirty="0"/>
              <a:t>Спеціальність «Прикладна математика</a:t>
            </a:r>
            <a:r>
              <a:rPr lang="uk-UA" sz="3100" dirty="0" smtClean="0"/>
              <a:t>»</a:t>
            </a:r>
            <a:br>
              <a:rPr lang="uk-UA" sz="3100" dirty="0" smtClean="0"/>
            </a:br>
            <a:r>
              <a:rPr lang="en-US" sz="3200" dirty="0" smtClean="0"/>
              <a:t>I </a:t>
            </a:r>
            <a:r>
              <a:rPr lang="uk-UA" sz="3200" dirty="0"/>
              <a:t>КУРС</a:t>
            </a:r>
            <a:endParaRPr lang="en-US" sz="32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189095"/>
              </p:ext>
            </p:extLst>
          </p:nvPr>
        </p:nvGraphicFramePr>
        <p:xfrm>
          <a:off x="457200" y="1935163"/>
          <a:ext cx="8229600" cy="2933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958506"/>
              </p:ext>
            </p:extLst>
          </p:nvPr>
        </p:nvGraphicFramePr>
        <p:xfrm>
          <a:off x="2915816" y="5157192"/>
          <a:ext cx="3240360" cy="1104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62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70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70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Успішність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I-2017/18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I-2018/19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I-2019/20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74,99%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I-</a:t>
                      </a:r>
                      <a:r>
                        <a:rPr lang="uk-UA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2020/21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928182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385941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2281</TotalTime>
  <Words>237</Words>
  <Application>Microsoft Office PowerPoint</Application>
  <PresentationFormat>Экран (4:3)</PresentationFormat>
  <Paragraphs>78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Открытая</vt:lpstr>
      <vt:lpstr>1_Поток</vt:lpstr>
      <vt:lpstr>Відокремлений структурний підрозділ Івано-Франківський фаховий коледж Державного вищого навчального закладу «Прикарпатський національний університет  імені Василя Стефаника»</vt:lpstr>
      <vt:lpstr>Про підсумки навчального процесу в І семестрі  2020/2021 н.р.  ВІДДІЛЕННЯ ДОШКІЛЬНОЇ ОСВІТИ</vt:lpstr>
      <vt:lpstr> Кількість студентів на відділенні – 529 Спеціальність “Дошкільна освіта”  – 349;  Спеціальність “Прикладна математика" – 180.</vt:lpstr>
      <vt:lpstr>Спеціальність «Дошкільна освіта»  І КУРС</vt:lpstr>
      <vt:lpstr>Спеціальність «Дошкільна освіта»</vt:lpstr>
      <vt:lpstr> Предмети, з яких складатимуть ЗНО</vt:lpstr>
      <vt:lpstr>Якість екзаменаційної сесії за І семестр Спеціальність «Дошкільна освіта»</vt:lpstr>
      <vt:lpstr>Якість екзаменаційної сесії за І семестр Спеціальність «Дошкільна освіта»</vt:lpstr>
      <vt:lpstr>Спеціальність «Прикладна математика» I КУРС</vt:lpstr>
      <vt:lpstr>Якість залікової сесії за І семестр Спеціальність «Прикладна математика»</vt:lpstr>
      <vt:lpstr>Предмети, з яких складатимуть ЗНО</vt:lpstr>
      <vt:lpstr>Якість екзаменаційної сесії за І семестр Спеціальність «Прикладна математика»</vt:lpstr>
      <vt:lpstr>Якість екзаменаційної сесії за І семестр Спеціальність «Прикладна математика»</vt:lpstr>
      <vt:lpstr>Дякую за увагу!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завідувача відділення дошкільної освіти Сидорук О. М.</dc:title>
  <dc:creator>Таня</dc:creator>
  <cp:lastModifiedBy>Admin</cp:lastModifiedBy>
  <cp:revision>189</cp:revision>
  <dcterms:created xsi:type="dcterms:W3CDTF">2015-06-26T22:32:39Z</dcterms:created>
  <dcterms:modified xsi:type="dcterms:W3CDTF">2021-02-22T14:46:40Z</dcterms:modified>
</cp:coreProperties>
</file>