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sldIdLst>
    <p:sldId id="257" r:id="rId2"/>
    <p:sldId id="256"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6" d="100"/>
          <a:sy n="116" d="100"/>
        </p:scale>
        <p:origin x="3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uk-UA" smtClean="0"/>
              <a:t>Зразок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29939006-10F5-46BC-930E-3CBEFD1A61D2}" type="datetimeFigureOut">
              <a:rPr lang="uk-UA" smtClean="0"/>
              <a:t>11.05.2021</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307383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29939006-10F5-46BC-930E-3CBEFD1A61D2}" type="datetimeFigureOut">
              <a:rPr lang="uk-UA" smtClean="0"/>
              <a:t>11.05.2021</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615343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29939006-10F5-46BC-930E-3CBEFD1A61D2}" type="datetimeFigureOut">
              <a:rPr lang="uk-UA" smtClean="0"/>
              <a:t>11.05.2021</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BC5980-5EB7-4EB9-9C4C-A9E9F3391E5A}"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9635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uk-UA" smtClean="0"/>
              <a:t>Зразок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29939006-10F5-46BC-930E-3CBEFD1A61D2}" type="datetimeFigureOut">
              <a:rPr lang="uk-UA" smtClean="0"/>
              <a:t>11.05.2021</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33406292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29939006-10F5-46BC-930E-3CBEFD1A61D2}" type="datetimeFigureOut">
              <a:rPr lang="uk-UA" smtClean="0"/>
              <a:t>11.05.2021</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BC5980-5EB7-4EB9-9C4C-A9E9F3391E5A}"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38940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uk-UA" smtClean="0"/>
              <a:t>Зразок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smtClean="0"/>
              <a:t>Редагувати стиль зразка тексту</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uk-UA" smtClean="0"/>
              <a:t>Редагувати стиль зразка тексту</a:t>
            </a:r>
          </a:p>
        </p:txBody>
      </p:sp>
      <p:sp>
        <p:nvSpPr>
          <p:cNvPr id="5" name="Date Placeholder 4"/>
          <p:cNvSpPr>
            <a:spLocks noGrp="1"/>
          </p:cNvSpPr>
          <p:nvPr>
            <p:ph type="dt" sz="half" idx="10"/>
          </p:nvPr>
        </p:nvSpPr>
        <p:spPr/>
        <p:txBody>
          <a:bodyPr/>
          <a:lstStyle/>
          <a:p>
            <a:fld id="{29939006-10F5-46BC-930E-3CBEFD1A61D2}" type="datetimeFigureOut">
              <a:rPr lang="uk-UA" smtClean="0"/>
              <a:t>11.05.2021</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872826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29939006-10F5-46BC-930E-3CBEFD1A61D2}" type="datetimeFigureOut">
              <a:rPr lang="uk-UA" smtClean="0"/>
              <a:t>11.05.2021</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1653694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uk-UA" smtClean="0"/>
              <a:t>Зразок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29939006-10F5-46BC-930E-3CBEFD1A61D2}" type="datetimeFigureOut">
              <a:rPr lang="uk-UA" smtClean="0"/>
              <a:t>11.05.2021</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73758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uk-UA" smtClean="0"/>
              <a:t>Зразок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10"/>
          </p:nvPr>
        </p:nvSpPr>
        <p:spPr/>
        <p:txBody>
          <a:bodyPr/>
          <a:lstStyle/>
          <a:p>
            <a:fld id="{29939006-10F5-46BC-930E-3CBEFD1A61D2}" type="datetimeFigureOut">
              <a:rPr lang="uk-UA" smtClean="0"/>
              <a:t>11.05.2021</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156823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uk-UA" smtClean="0"/>
              <a:t>Зразок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Редагувати стиль зразка тексту</a:t>
            </a:r>
          </a:p>
        </p:txBody>
      </p:sp>
      <p:sp>
        <p:nvSpPr>
          <p:cNvPr id="4" name="Date Placeholder 3"/>
          <p:cNvSpPr>
            <a:spLocks noGrp="1"/>
          </p:cNvSpPr>
          <p:nvPr>
            <p:ph type="dt" sz="half" idx="10"/>
          </p:nvPr>
        </p:nvSpPr>
        <p:spPr/>
        <p:txBody>
          <a:bodyPr/>
          <a:lstStyle/>
          <a:p>
            <a:fld id="{29939006-10F5-46BC-930E-3CBEFD1A61D2}" type="datetimeFigureOut">
              <a:rPr lang="uk-UA" smtClean="0"/>
              <a:t>11.05.2021</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2518412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uk-UA" smtClean="0"/>
              <a:t>Зразок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29939006-10F5-46BC-930E-3CBEFD1A61D2}" type="datetimeFigureOut">
              <a:rPr lang="uk-UA" smtClean="0"/>
              <a:t>11.05.2021</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3189098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uk-UA" smtClean="0"/>
              <a:t>Зразок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Date Placeholder 6"/>
          <p:cNvSpPr>
            <a:spLocks noGrp="1"/>
          </p:cNvSpPr>
          <p:nvPr>
            <p:ph type="dt" sz="half" idx="10"/>
          </p:nvPr>
        </p:nvSpPr>
        <p:spPr/>
        <p:txBody>
          <a:bodyPr/>
          <a:lstStyle/>
          <a:p>
            <a:fld id="{29939006-10F5-46BC-930E-3CBEFD1A61D2}" type="datetimeFigureOut">
              <a:rPr lang="uk-UA" smtClean="0"/>
              <a:t>11.05.2021</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1083558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dirty="0"/>
          </a:p>
        </p:txBody>
      </p:sp>
      <p:sp>
        <p:nvSpPr>
          <p:cNvPr id="3" name="Date Placeholder 2"/>
          <p:cNvSpPr>
            <a:spLocks noGrp="1"/>
          </p:cNvSpPr>
          <p:nvPr>
            <p:ph type="dt" sz="half" idx="10"/>
          </p:nvPr>
        </p:nvSpPr>
        <p:spPr/>
        <p:txBody>
          <a:bodyPr/>
          <a:lstStyle/>
          <a:p>
            <a:fld id="{29939006-10F5-46BC-930E-3CBEFD1A61D2}" type="datetimeFigureOut">
              <a:rPr lang="uk-UA" smtClean="0"/>
              <a:t>11.05.2021</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253419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939006-10F5-46BC-930E-3CBEFD1A61D2}" type="datetimeFigureOut">
              <a:rPr lang="uk-UA" smtClean="0"/>
              <a:t>11.05.2021</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678381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uk-UA" smtClean="0"/>
              <a:t>Зразок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29939006-10F5-46BC-930E-3CBEFD1A61D2}" type="datetimeFigureOut">
              <a:rPr lang="uk-UA" smtClean="0"/>
              <a:t>11.05.2021</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2043186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uk-UA" smtClean="0"/>
              <a:t>Зразок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Редагувати стиль зразка тексту</a:t>
            </a:r>
          </a:p>
        </p:txBody>
      </p:sp>
      <p:sp>
        <p:nvSpPr>
          <p:cNvPr id="5" name="Date Placeholder 4"/>
          <p:cNvSpPr>
            <a:spLocks noGrp="1"/>
          </p:cNvSpPr>
          <p:nvPr>
            <p:ph type="dt" sz="half" idx="10"/>
          </p:nvPr>
        </p:nvSpPr>
        <p:spPr/>
        <p:txBody>
          <a:bodyPr/>
          <a:lstStyle/>
          <a:p>
            <a:fld id="{29939006-10F5-46BC-930E-3CBEFD1A61D2}" type="datetimeFigureOut">
              <a:rPr lang="uk-UA" smtClean="0"/>
              <a:t>11.05.2021</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BC5980-5EB7-4EB9-9C4C-A9E9F3391E5A}" type="slidenum">
              <a:rPr lang="uk-UA" smtClean="0"/>
              <a:t>‹№›</a:t>
            </a:fld>
            <a:endParaRPr lang="uk-UA"/>
          </a:p>
        </p:txBody>
      </p:sp>
    </p:spTree>
    <p:extLst>
      <p:ext uri="{BB962C8B-B14F-4D97-AF65-F5344CB8AC3E}">
        <p14:creationId xmlns:p14="http://schemas.microsoft.com/office/powerpoint/2010/main" val="2494388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uk-UA" smtClean="0"/>
              <a:t>Зразок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9939006-10F5-46BC-930E-3CBEFD1A61D2}" type="datetimeFigureOut">
              <a:rPr lang="uk-UA" smtClean="0"/>
              <a:t>11.05.2021</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5BC5980-5EB7-4EB9-9C4C-A9E9F3391E5A}" type="slidenum">
              <a:rPr lang="uk-UA" smtClean="0"/>
              <a:t>‹№›</a:t>
            </a:fld>
            <a:endParaRPr lang="uk-UA"/>
          </a:p>
        </p:txBody>
      </p:sp>
    </p:spTree>
    <p:extLst>
      <p:ext uri="{BB962C8B-B14F-4D97-AF65-F5344CB8AC3E}">
        <p14:creationId xmlns:p14="http://schemas.microsoft.com/office/powerpoint/2010/main" val="3935822831"/>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 id="2147483763" r:id="rId15"/>
    <p:sldLayoutId id="21474837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45276" y="939114"/>
            <a:ext cx="10289059" cy="4182198"/>
          </a:xfrm>
        </p:spPr>
        <p:txBody>
          <a:bodyPr>
            <a:normAutofit/>
          </a:bodyPr>
          <a:lstStyle/>
          <a:p>
            <a:r>
              <a:rPr lang="en-US" dirty="0"/>
              <a:t>Meaning of Association Agreement (2014)  for Ukraine (everything except Commercial aspects).</a:t>
            </a:r>
            <a:endParaRPr lang="uk-UA" dirty="0"/>
          </a:p>
        </p:txBody>
      </p:sp>
      <p:sp>
        <p:nvSpPr>
          <p:cNvPr id="3" name="Підзаголовок 2"/>
          <p:cNvSpPr>
            <a:spLocks noGrp="1"/>
          </p:cNvSpPr>
          <p:nvPr>
            <p:ph type="subTitle" idx="1"/>
          </p:nvPr>
        </p:nvSpPr>
        <p:spPr>
          <a:xfrm flipH="1">
            <a:off x="8369643" y="5552303"/>
            <a:ext cx="3764692" cy="1183382"/>
          </a:xfrm>
        </p:spPr>
        <p:txBody>
          <a:bodyPr/>
          <a:lstStyle/>
          <a:p>
            <a:r>
              <a:rPr lang="en-US" dirty="0" err="1" smtClean="0"/>
              <a:t>Yakymchuk</a:t>
            </a:r>
            <a:r>
              <a:rPr lang="en-US" dirty="0"/>
              <a:t> </a:t>
            </a:r>
            <a:r>
              <a:rPr lang="en-US" dirty="0" err="1" smtClean="0"/>
              <a:t>Pavlo</a:t>
            </a:r>
            <a:r>
              <a:rPr lang="en-US" dirty="0" smtClean="0"/>
              <a:t> </a:t>
            </a:r>
            <a:br>
              <a:rPr lang="en-US" dirty="0" smtClean="0"/>
            </a:br>
            <a:r>
              <a:rPr lang="en-US" dirty="0" err="1"/>
              <a:t>Pr</a:t>
            </a:r>
            <a:r>
              <a:rPr lang="en-US"/>
              <a:t> (m1) -03 </a:t>
            </a:r>
            <a:endParaRPr lang="uk-UA" dirty="0"/>
          </a:p>
        </p:txBody>
      </p:sp>
    </p:spTree>
    <p:extLst>
      <p:ext uri="{BB962C8B-B14F-4D97-AF65-F5344CB8AC3E}">
        <p14:creationId xmlns:p14="http://schemas.microsoft.com/office/powerpoint/2010/main" val="305997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ідзаголовок 2"/>
          <p:cNvSpPr>
            <a:spLocks noGrp="1"/>
          </p:cNvSpPr>
          <p:nvPr>
            <p:ph type="subTitle" idx="1"/>
          </p:nvPr>
        </p:nvSpPr>
        <p:spPr>
          <a:xfrm>
            <a:off x="1154955" y="832022"/>
            <a:ext cx="8825658" cy="4806778"/>
          </a:xfrm>
        </p:spPr>
        <p:txBody>
          <a:bodyPr/>
          <a:lstStyle/>
          <a:p>
            <a:r>
              <a:rPr lang="en-US" dirty="0"/>
              <a:t>The European Union–Ukraine Association Agreement is a European Union Association Agreement between the European Union (EU), </a:t>
            </a:r>
            <a:r>
              <a:rPr lang="en-US" dirty="0" err="1"/>
              <a:t>Euratom</a:t>
            </a:r>
            <a:r>
              <a:rPr lang="en-US" dirty="0"/>
              <a:t>, Ukraine and the EU's 28 member states at the time (which are separate parties in addition to the </a:t>
            </a:r>
            <a:r>
              <a:rPr lang="en-US" dirty="0" smtClean="0"/>
              <a:t>EU). </a:t>
            </a:r>
            <a:r>
              <a:rPr lang="en-US" dirty="0"/>
              <a:t>It establishes a political and economic association between the parties. </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1418" y="2475084"/>
            <a:ext cx="5272732" cy="4089388"/>
          </a:xfrm>
          <a:prstGeom prst="rect">
            <a:avLst/>
          </a:prstGeom>
        </p:spPr>
      </p:pic>
    </p:spTree>
    <p:extLst>
      <p:ext uri="{BB962C8B-B14F-4D97-AF65-F5344CB8AC3E}">
        <p14:creationId xmlns:p14="http://schemas.microsoft.com/office/powerpoint/2010/main" val="1615213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5319" y="624110"/>
            <a:ext cx="9519293" cy="1280890"/>
          </a:xfrm>
        </p:spPr>
        <p:txBody>
          <a:bodyPr/>
          <a:lstStyle/>
          <a:p>
            <a:r>
              <a:rPr lang="en-US" dirty="0"/>
              <a:t>Preamble and </a:t>
            </a:r>
            <a:r>
              <a:rPr lang="en-US" dirty="0" smtClean="0"/>
              <a:t>Title I "General </a:t>
            </a:r>
            <a:r>
              <a:rPr lang="en-US" dirty="0"/>
              <a:t>Objectives and Principles"</a:t>
            </a:r>
            <a:endParaRPr lang="uk-UA" dirty="0"/>
          </a:p>
        </p:txBody>
      </p:sp>
      <p:sp>
        <p:nvSpPr>
          <p:cNvPr id="3" name="Місце для вмісту 2"/>
          <p:cNvSpPr>
            <a:spLocks noGrp="1"/>
          </p:cNvSpPr>
          <p:nvPr>
            <p:ph idx="1"/>
          </p:nvPr>
        </p:nvSpPr>
        <p:spPr>
          <a:xfrm>
            <a:off x="1985319" y="2092411"/>
            <a:ext cx="8915400" cy="3777622"/>
          </a:xfrm>
        </p:spPr>
        <p:txBody>
          <a:bodyPr>
            <a:normAutofit fontScale="92500"/>
          </a:bodyPr>
          <a:lstStyle/>
          <a:p>
            <a:r>
              <a:rPr lang="en-US" dirty="0"/>
              <a:t>This part outlines the basis that exists today for the conclusion of the Association Agreement between Ukraine and the EU, in particular the recognition by the EU of the European choice and European aspirations of Ukraine as a European country sharing a common history and common values. including the establishment of an association, gradual rapprochement between Ukraine and the EU on the basis of common values, deepening economic and trade relations, in particular by creating a free trade area, strengthening cooperation in the field of justice, freedom and security. The basic principles that will underlie the association are established, first of all, the provision of human rights and fundamental freedoms, respect for the rule of law, respect for the principles of sovereignty and territorial integrity, inviolability of borders and independence. It is emphasized that further relations between Ukraine and the EU will also be based on the principles of a free market economy, the rule of law, effective governance, etc.</a:t>
            </a:r>
            <a:endParaRPr lang="uk-UA" dirty="0"/>
          </a:p>
        </p:txBody>
      </p:sp>
    </p:spTree>
    <p:extLst>
      <p:ext uri="{BB962C8B-B14F-4D97-AF65-F5344CB8AC3E}">
        <p14:creationId xmlns:p14="http://schemas.microsoft.com/office/powerpoint/2010/main" val="1674507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9947" y="370703"/>
            <a:ext cx="9774666" cy="1534297"/>
          </a:xfrm>
        </p:spPr>
        <p:txBody>
          <a:bodyPr>
            <a:normAutofit fontScale="90000"/>
          </a:bodyPr>
          <a:lstStyle/>
          <a:p>
            <a:r>
              <a:rPr lang="en-US" dirty="0" smtClean="0"/>
              <a:t>Title </a:t>
            </a:r>
            <a:r>
              <a:rPr lang="en-US" dirty="0"/>
              <a:t>II "Political Dialogue and Reforms, Political Association, Cooperation and Convergence in Foreign Affairs and Security Policy"</a:t>
            </a:r>
            <a:endParaRPr lang="uk-UA" dirty="0"/>
          </a:p>
        </p:txBody>
      </p:sp>
      <p:sp>
        <p:nvSpPr>
          <p:cNvPr id="3" name="Місце для вмісту 2"/>
          <p:cNvSpPr>
            <a:spLocks noGrp="1"/>
          </p:cNvSpPr>
          <p:nvPr>
            <p:ph idx="1"/>
          </p:nvPr>
        </p:nvSpPr>
        <p:spPr>
          <a:xfrm>
            <a:off x="1359243" y="2133600"/>
            <a:ext cx="3739979" cy="3777622"/>
          </a:xfrm>
        </p:spPr>
        <p:txBody>
          <a:bodyPr/>
          <a:lstStyle/>
          <a:p>
            <a:r>
              <a:rPr lang="en-US" dirty="0"/>
              <a:t>This part contains provisions, the implementation of which should contribute to the development and strengthening of political dialogue in various fields, including the gradual convergence of Ukraine's positions with the EU in the field of foreign and security policy.</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8778" y="2156978"/>
            <a:ext cx="5013197" cy="3754244"/>
          </a:xfrm>
          <a:prstGeom prst="rect">
            <a:avLst/>
          </a:prstGeom>
        </p:spPr>
      </p:pic>
    </p:spTree>
    <p:extLst>
      <p:ext uri="{BB962C8B-B14F-4D97-AF65-F5344CB8AC3E}">
        <p14:creationId xmlns:p14="http://schemas.microsoft.com/office/powerpoint/2010/main" val="191764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812" y="574682"/>
            <a:ext cx="8911687" cy="1280890"/>
          </a:xfrm>
        </p:spPr>
        <p:txBody>
          <a:bodyPr/>
          <a:lstStyle/>
          <a:p>
            <a:r>
              <a:rPr lang="en-US" dirty="0" smtClean="0"/>
              <a:t>Title </a:t>
            </a:r>
            <a:r>
              <a:rPr lang="en-US" dirty="0"/>
              <a:t>III "Justice, Freedom and Security"</a:t>
            </a:r>
            <a:endParaRPr lang="uk-UA" dirty="0"/>
          </a:p>
        </p:txBody>
      </p:sp>
      <p:sp>
        <p:nvSpPr>
          <p:cNvPr id="3" name="Місце для вмісту 2"/>
          <p:cNvSpPr>
            <a:spLocks noGrp="1"/>
          </p:cNvSpPr>
          <p:nvPr>
            <p:ph idx="1"/>
          </p:nvPr>
        </p:nvSpPr>
        <p:spPr>
          <a:xfrm>
            <a:off x="1674812" y="1855572"/>
            <a:ext cx="4462377" cy="3777622"/>
          </a:xfrm>
        </p:spPr>
        <p:txBody>
          <a:bodyPr/>
          <a:lstStyle/>
          <a:p>
            <a:r>
              <a:rPr lang="en-US" dirty="0"/>
              <a:t>This part of the Agreement defines the areas of cooperation in the relevant areas. An important goal of cooperation is to establish the rule of law and strengthen relevant institutions, in particular in the field of law enforcement and the establishment of justice, primarily to strengthen the judiciary, improve its efficiency, guarantee its independence and impartiality.</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37188" y="1855572"/>
            <a:ext cx="5204957" cy="3474309"/>
          </a:xfrm>
          <a:prstGeom prst="rect">
            <a:avLst/>
          </a:prstGeom>
        </p:spPr>
      </p:pic>
    </p:spTree>
    <p:extLst>
      <p:ext uri="{BB962C8B-B14F-4D97-AF65-F5344CB8AC3E}">
        <p14:creationId xmlns:p14="http://schemas.microsoft.com/office/powerpoint/2010/main" val="1648126257"/>
      </p:ext>
    </p:extLst>
  </p:cSld>
  <p:clrMapOvr>
    <a:masterClrMapping/>
  </p:clrMapOvr>
</p:sld>
</file>

<file path=ppt/theme/theme1.xml><?xml version="1.0" encoding="utf-8"?>
<a:theme xmlns:a="http://schemas.openxmlformats.org/drawingml/2006/main" name="Пасмо">
  <a:themeElements>
    <a:clrScheme name="Пасмо">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Пасмо">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смо">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64</TotalTime>
  <Words>391</Words>
  <Application>Microsoft Office PowerPoint</Application>
  <PresentationFormat>Широкий екран</PresentationFormat>
  <Paragraphs>9</Paragraphs>
  <Slides>5</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5</vt:i4>
      </vt:variant>
    </vt:vector>
  </HeadingPairs>
  <TitlesOfParts>
    <vt:vector size="9" baseType="lpstr">
      <vt:lpstr>Arial</vt:lpstr>
      <vt:lpstr>Century Gothic</vt:lpstr>
      <vt:lpstr>Wingdings 3</vt:lpstr>
      <vt:lpstr>Пасмо</vt:lpstr>
      <vt:lpstr>Meaning of Association Agreement (2014)  for Ukraine (everything except Commercial aspects).</vt:lpstr>
      <vt:lpstr>Презентація PowerPoint</vt:lpstr>
      <vt:lpstr>Preamble and Title I "General Objectives and Principles"</vt:lpstr>
      <vt:lpstr>Title II "Political Dialogue and Reforms, Political Association, Cooperation and Convergence in Foreign Affairs and Security Policy"</vt:lpstr>
      <vt:lpstr>Title III "Justice, Freedom and Security"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Fox</dc:creator>
  <cp:lastModifiedBy>Fox</cp:lastModifiedBy>
  <cp:revision>7</cp:revision>
  <dcterms:created xsi:type="dcterms:W3CDTF">2021-05-10T18:12:56Z</dcterms:created>
  <dcterms:modified xsi:type="dcterms:W3CDTF">2021-05-11T18:41:42Z</dcterms:modified>
</cp:coreProperties>
</file>