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6"/>
  </p:handoutMasterIdLst>
  <p:sldIdLst>
    <p:sldId id="256" r:id="rId2"/>
    <p:sldId id="278" r:id="rId3"/>
    <p:sldId id="262" r:id="rId4"/>
    <p:sldId id="263" r:id="rId5"/>
    <p:sldId id="279" r:id="rId6"/>
    <p:sldId id="280" r:id="rId7"/>
    <p:sldId id="273" r:id="rId8"/>
    <p:sldId id="275" r:id="rId9"/>
    <p:sldId id="272" r:id="rId10"/>
    <p:sldId id="264" r:id="rId11"/>
    <p:sldId id="274" r:id="rId12"/>
    <p:sldId id="281" r:id="rId13"/>
    <p:sldId id="277"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4C1918"/>
    <a:srgbClr val="2A170F"/>
    <a:srgbClr val="212932"/>
    <a:srgbClr val="374454"/>
    <a:srgbClr val="758DAF"/>
    <a:srgbClr val="AE0001"/>
    <a:srgbClr val="02489D"/>
    <a:srgbClr val="270100"/>
    <a:srgbClr val="59110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542" autoAdjust="0"/>
    <p:restoredTop sz="94660"/>
  </p:normalViewPr>
  <p:slideViewPr>
    <p:cSldViewPr snapToGrid="0">
      <p:cViewPr varScale="1">
        <p:scale>
          <a:sx n="78" d="100"/>
          <a:sy n="78" d="100"/>
        </p:scale>
        <p:origin x="-930" y="-84"/>
      </p:cViewPr>
      <p:guideLst>
        <p:guide orient="horz" pos="2160"/>
        <p:guide pos="2880"/>
      </p:guideLst>
    </p:cSldViewPr>
  </p:slideViewPr>
  <p:notesTextViewPr>
    <p:cViewPr>
      <p:scale>
        <a:sx n="1" d="1"/>
        <a:sy n="1" d="1"/>
      </p:scale>
      <p:origin x="0" y="0"/>
    </p:cViewPr>
  </p:notesTextViewPr>
  <p:notesViewPr>
    <p:cSldViewPr snapToGrid="0">
      <p:cViewPr varScale="1">
        <p:scale>
          <a:sx n="85" d="100"/>
          <a:sy n="85" d="100"/>
        </p:scale>
        <p:origin x="3804" y="102"/>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E2DD1C9-4BB6-422A-8F34-C157EA500BD9}" type="datetimeFigureOut">
              <a:rPr lang="en-US" smtClean="0"/>
              <a:pPr/>
              <a:t>5/11/2021</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5A997E4-EE34-411C-9FF1-22B934EF5337}" type="slidenum">
              <a:rPr lang="en-US" smtClean="0"/>
              <a:pPr/>
              <a:t>‹#›</a:t>
            </a:fld>
            <a:endParaRPr lang="en-US" dirty="0"/>
          </a:p>
        </p:txBody>
      </p:sp>
    </p:spTree>
    <p:extLst>
      <p:ext uri="{BB962C8B-B14F-4D97-AF65-F5344CB8AC3E}">
        <p14:creationId xmlns="" xmlns:p14="http://schemas.microsoft.com/office/powerpoint/2010/main" val="212741131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BD9794-A4CC-42D0-9A65-24C6B9EF4076}" type="datetimeFigureOut">
              <a:rPr lang="en-US" smtClean="0"/>
              <a:pPr/>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E8DF1E-33BB-4377-9A26-35481BA06C7C}" type="slidenum">
              <a:rPr lang="en-US" smtClean="0"/>
              <a:pPr/>
              <a:t>‹#›</a:t>
            </a:fld>
            <a:endParaRPr lang="en-US" dirty="0"/>
          </a:p>
        </p:txBody>
      </p:sp>
    </p:spTree>
    <p:extLst>
      <p:ext uri="{BB962C8B-B14F-4D97-AF65-F5344CB8AC3E}">
        <p14:creationId xmlns="" xmlns:p14="http://schemas.microsoft.com/office/powerpoint/2010/main" val="2750845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BD9794-A4CC-42D0-9A65-24C6B9EF4076}" type="datetimeFigureOut">
              <a:rPr lang="en-US" smtClean="0"/>
              <a:pPr/>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E8DF1E-33BB-4377-9A26-35481BA06C7C}" type="slidenum">
              <a:rPr lang="en-US" smtClean="0"/>
              <a:pPr/>
              <a:t>‹#›</a:t>
            </a:fld>
            <a:endParaRPr lang="en-US" dirty="0"/>
          </a:p>
        </p:txBody>
      </p:sp>
    </p:spTree>
    <p:extLst>
      <p:ext uri="{BB962C8B-B14F-4D97-AF65-F5344CB8AC3E}">
        <p14:creationId xmlns="" xmlns:p14="http://schemas.microsoft.com/office/powerpoint/2010/main" val="712725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BD9794-A4CC-42D0-9A65-24C6B9EF4076}" type="datetimeFigureOut">
              <a:rPr lang="en-US" smtClean="0"/>
              <a:pPr/>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E8DF1E-33BB-4377-9A26-35481BA06C7C}" type="slidenum">
              <a:rPr lang="en-US" smtClean="0"/>
              <a:pPr/>
              <a:t>‹#›</a:t>
            </a:fld>
            <a:endParaRPr lang="en-US" dirty="0"/>
          </a:p>
        </p:txBody>
      </p:sp>
    </p:spTree>
    <p:extLst>
      <p:ext uri="{BB962C8B-B14F-4D97-AF65-F5344CB8AC3E}">
        <p14:creationId xmlns="" xmlns:p14="http://schemas.microsoft.com/office/powerpoint/2010/main" val="3382581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BD9794-A4CC-42D0-9A65-24C6B9EF4076}" type="datetimeFigureOut">
              <a:rPr lang="en-US" smtClean="0"/>
              <a:pPr/>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E8DF1E-33BB-4377-9A26-35481BA06C7C}" type="slidenum">
              <a:rPr lang="en-US" smtClean="0"/>
              <a:pPr/>
              <a:t>‹#›</a:t>
            </a:fld>
            <a:endParaRPr lang="en-US" dirty="0"/>
          </a:p>
        </p:txBody>
      </p:sp>
    </p:spTree>
    <p:extLst>
      <p:ext uri="{BB962C8B-B14F-4D97-AF65-F5344CB8AC3E}">
        <p14:creationId xmlns="" xmlns:p14="http://schemas.microsoft.com/office/powerpoint/2010/main" val="530094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BD9794-A4CC-42D0-9A65-24C6B9EF4076}" type="datetimeFigureOut">
              <a:rPr lang="en-US" smtClean="0"/>
              <a:pPr/>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E8DF1E-33BB-4377-9A26-35481BA06C7C}" type="slidenum">
              <a:rPr lang="en-US" smtClean="0"/>
              <a:pPr/>
              <a:t>‹#›</a:t>
            </a:fld>
            <a:endParaRPr lang="en-US" dirty="0"/>
          </a:p>
        </p:txBody>
      </p:sp>
    </p:spTree>
    <p:extLst>
      <p:ext uri="{BB962C8B-B14F-4D97-AF65-F5344CB8AC3E}">
        <p14:creationId xmlns="" xmlns:p14="http://schemas.microsoft.com/office/powerpoint/2010/main" val="2309467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BD9794-A4CC-42D0-9A65-24C6B9EF4076}" type="datetimeFigureOut">
              <a:rPr lang="en-US" smtClean="0"/>
              <a:pPr/>
              <a:t>5/11/2021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FE8DF1E-33BB-4377-9A26-35481BA06C7C}" type="slidenum">
              <a:rPr lang="en-US" smtClean="0"/>
              <a:pPr/>
              <a:t>‹#›</a:t>
            </a:fld>
            <a:endParaRPr lang="en-US" dirty="0"/>
          </a:p>
        </p:txBody>
      </p:sp>
    </p:spTree>
    <p:extLst>
      <p:ext uri="{BB962C8B-B14F-4D97-AF65-F5344CB8AC3E}">
        <p14:creationId xmlns="" xmlns:p14="http://schemas.microsoft.com/office/powerpoint/2010/main" val="2018750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BD9794-A4CC-42D0-9A65-24C6B9EF4076}" type="datetimeFigureOut">
              <a:rPr lang="en-US" smtClean="0"/>
              <a:pPr/>
              <a:t>5/11/2021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FE8DF1E-33BB-4377-9A26-35481BA06C7C}" type="slidenum">
              <a:rPr lang="en-US" smtClean="0"/>
              <a:pPr/>
              <a:t>‹#›</a:t>
            </a:fld>
            <a:endParaRPr lang="en-US" dirty="0"/>
          </a:p>
        </p:txBody>
      </p:sp>
    </p:spTree>
    <p:extLst>
      <p:ext uri="{BB962C8B-B14F-4D97-AF65-F5344CB8AC3E}">
        <p14:creationId xmlns="" xmlns:p14="http://schemas.microsoft.com/office/powerpoint/2010/main" val="2648137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BD9794-A4CC-42D0-9A65-24C6B9EF4076}" type="datetimeFigureOut">
              <a:rPr lang="en-US" smtClean="0"/>
              <a:pPr/>
              <a:t>5/11/2021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FE8DF1E-33BB-4377-9A26-35481BA06C7C}" type="slidenum">
              <a:rPr lang="en-US" smtClean="0"/>
              <a:pPr/>
              <a:t>‹#›</a:t>
            </a:fld>
            <a:endParaRPr lang="en-US" dirty="0"/>
          </a:p>
        </p:txBody>
      </p:sp>
    </p:spTree>
    <p:extLst>
      <p:ext uri="{BB962C8B-B14F-4D97-AF65-F5344CB8AC3E}">
        <p14:creationId xmlns="" xmlns:p14="http://schemas.microsoft.com/office/powerpoint/2010/main" val="2817867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BD9794-A4CC-42D0-9A65-24C6B9EF4076}" type="datetimeFigureOut">
              <a:rPr lang="en-US" smtClean="0"/>
              <a:pPr/>
              <a:t>5/11/2021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FE8DF1E-33BB-4377-9A26-35481BA06C7C}" type="slidenum">
              <a:rPr lang="en-US" smtClean="0"/>
              <a:pPr/>
              <a:t>‹#›</a:t>
            </a:fld>
            <a:endParaRPr lang="en-US" dirty="0"/>
          </a:p>
        </p:txBody>
      </p:sp>
    </p:spTree>
    <p:extLst>
      <p:ext uri="{BB962C8B-B14F-4D97-AF65-F5344CB8AC3E}">
        <p14:creationId xmlns="" xmlns:p14="http://schemas.microsoft.com/office/powerpoint/2010/main" val="1400246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BD9794-A4CC-42D0-9A65-24C6B9EF4076}" type="datetimeFigureOut">
              <a:rPr lang="en-US" smtClean="0"/>
              <a:pPr/>
              <a:t>5/11/2021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FE8DF1E-33BB-4377-9A26-35481BA06C7C}" type="slidenum">
              <a:rPr lang="en-US" smtClean="0"/>
              <a:pPr/>
              <a:t>‹#›</a:t>
            </a:fld>
            <a:endParaRPr lang="en-US" dirty="0"/>
          </a:p>
        </p:txBody>
      </p:sp>
    </p:spTree>
    <p:extLst>
      <p:ext uri="{BB962C8B-B14F-4D97-AF65-F5344CB8AC3E}">
        <p14:creationId xmlns="" xmlns:p14="http://schemas.microsoft.com/office/powerpoint/2010/main" val="3354897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BD9794-A4CC-42D0-9A65-24C6B9EF4076}" type="datetimeFigureOut">
              <a:rPr lang="en-US" smtClean="0"/>
              <a:pPr/>
              <a:t>5/11/2021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FE8DF1E-33BB-4377-9A26-35481BA06C7C}" type="slidenum">
              <a:rPr lang="en-US" smtClean="0"/>
              <a:pPr/>
              <a:t>‹#›</a:t>
            </a:fld>
            <a:endParaRPr lang="en-US" dirty="0"/>
          </a:p>
        </p:txBody>
      </p:sp>
    </p:spTree>
    <p:extLst>
      <p:ext uri="{BB962C8B-B14F-4D97-AF65-F5344CB8AC3E}">
        <p14:creationId xmlns="" xmlns:p14="http://schemas.microsoft.com/office/powerpoint/2010/main" val="2508639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Рисунок 8"/>
          <p:cNvPicPr>
            <a:picLocks noChangeAspect="1"/>
          </p:cNvPicPr>
          <p:nvPr/>
        </p:nvPicPr>
        <p:blipFill rotWithShape="1">
          <a:blip r:embed="rId13" cstate="print">
            <a:extLst>
              <a:ext uri="{28A0092B-C50C-407E-A947-70E740481C1C}">
                <a14:useLocalDpi xmlns="" xmlns:a14="http://schemas.microsoft.com/office/drawing/2010/main" val="0"/>
              </a:ext>
            </a:extLst>
          </a:blip>
          <a:srcRect r="45833"/>
          <a:stretch/>
        </p:blipFill>
        <p:spPr>
          <a:xfrm>
            <a:off x="0" y="0"/>
            <a:ext cx="9144000" cy="6858000"/>
          </a:xfrm>
          <a:prstGeom prst="rect">
            <a:avLst/>
          </a:prstGeom>
        </p:spPr>
      </p:pic>
      <p:sp>
        <p:nvSpPr>
          <p:cNvPr id="3" name="Text Placeholder 2"/>
          <p:cNvSpPr>
            <a:spLocks noGrp="1"/>
          </p:cNvSpPr>
          <p:nvPr>
            <p:ph type="body" idx="1"/>
          </p:nvPr>
        </p:nvSpPr>
        <p:spPr>
          <a:xfrm>
            <a:off x="615087" y="1465729"/>
            <a:ext cx="7900264" cy="4711234"/>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BD9794-A4CC-42D0-9A65-24C6B9EF4076}" type="datetimeFigureOut">
              <a:rPr lang="en-US" smtClean="0"/>
              <a:pPr/>
              <a:t>5/11/2021</a:t>
            </a:fld>
            <a:endParaRPr lang="en-US" dirty="0"/>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E8DF1E-33BB-4377-9A26-35481BA06C7C}" type="slidenum">
              <a:rPr lang="en-US" smtClean="0"/>
              <a:pPr/>
              <a:t>‹#›</a:t>
            </a:fld>
            <a:endParaRPr lang="en-US" dirty="0"/>
          </a:p>
        </p:txBody>
      </p:sp>
      <p:sp>
        <p:nvSpPr>
          <p:cNvPr id="2" name="Title Placeholder 1"/>
          <p:cNvSpPr>
            <a:spLocks noGrp="1"/>
          </p:cNvSpPr>
          <p:nvPr>
            <p:ph type="title"/>
          </p:nvPr>
        </p:nvSpPr>
        <p:spPr>
          <a:xfrm>
            <a:off x="628650" y="1"/>
            <a:ext cx="7869891" cy="1337732"/>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10" name="Прямоугольник 9"/>
          <p:cNvSpPr/>
          <p:nvPr/>
        </p:nvSpPr>
        <p:spPr>
          <a:xfrm>
            <a:off x="298450" y="182561"/>
            <a:ext cx="8547100" cy="6492878"/>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 xmlns:p14="http://schemas.microsoft.com/office/powerpoint/2010/main" val="12233214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Рисунок 16"/>
          <p:cNvPicPr>
            <a:picLocks noChangeAspect="1"/>
          </p:cNvPicPr>
          <p:nvPr/>
        </p:nvPicPr>
        <p:blipFill rotWithShape="1">
          <a:blip r:embed="rId2" cstate="print">
            <a:extLst>
              <a:ext uri="{28A0092B-C50C-407E-A947-70E740481C1C}">
                <a14:useLocalDpi xmlns="" xmlns:a14="http://schemas.microsoft.com/office/drawing/2010/main" val="0"/>
              </a:ext>
            </a:extLst>
          </a:blip>
          <a:srcRect l="29991"/>
          <a:stretch/>
        </p:blipFill>
        <p:spPr>
          <a:xfrm>
            <a:off x="0" y="0"/>
            <a:ext cx="9144000" cy="6858000"/>
          </a:xfrm>
          <a:prstGeom prst="rect">
            <a:avLst/>
          </a:prstGeom>
        </p:spPr>
      </p:pic>
      <p:sp>
        <p:nvSpPr>
          <p:cNvPr id="10" name="Title 1"/>
          <p:cNvSpPr>
            <a:spLocks noGrp="1"/>
          </p:cNvSpPr>
          <p:nvPr>
            <p:ph type="title"/>
          </p:nvPr>
        </p:nvSpPr>
        <p:spPr/>
        <p:txBody>
          <a:bodyPr>
            <a:noAutofit/>
          </a:bodyPr>
          <a:lstStyle/>
          <a:p>
            <a:r>
              <a:rPr lang="en-US"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mn-lt"/>
              </a:rPr>
              <a:t>Cooperation with the EU in the field of Justice</a:t>
            </a:r>
            <a:endParaRPr lang="en-US" sz="5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n-lt"/>
            </a:endParaRPr>
          </a:p>
        </p:txBody>
      </p:sp>
      <p:sp>
        <p:nvSpPr>
          <p:cNvPr id="5" name="Текст 4"/>
          <p:cNvSpPr>
            <a:spLocks noGrp="1"/>
          </p:cNvSpPr>
          <p:nvPr>
            <p:ph idx="1"/>
          </p:nvPr>
        </p:nvSpPr>
        <p:spPr>
          <a:xfrm>
            <a:off x="615087" y="4364735"/>
            <a:ext cx="7900264" cy="1812227"/>
          </a:xfrm>
        </p:spPr>
        <p:txBody>
          <a:bodyPr>
            <a:noAutofit/>
          </a:bodyPr>
          <a:lstStyle/>
          <a:p>
            <a:pPr algn="r"/>
            <a:r>
              <a:rPr lang="en-US" sz="2800" b="1" dirty="0" smtClean="0">
                <a:solidFill>
                  <a:srgbClr val="FFFFCC"/>
                </a:solidFill>
                <a:latin typeface="Aharoni" pitchFamily="2" charset="-79"/>
                <a:cs typeface="Aharoni" pitchFamily="2" charset="-79"/>
              </a:rPr>
              <a:t>Completed: </a:t>
            </a:r>
          </a:p>
          <a:p>
            <a:pPr algn="r"/>
            <a:r>
              <a:rPr lang="en-US" sz="2800" b="1" dirty="0" smtClean="0">
                <a:solidFill>
                  <a:srgbClr val="FFFFCC"/>
                </a:solidFill>
                <a:latin typeface="Aharoni" pitchFamily="2" charset="-79"/>
                <a:cs typeface="Aharoni" pitchFamily="2" charset="-79"/>
              </a:rPr>
              <a:t>Student of group PR (m1) -03 </a:t>
            </a:r>
          </a:p>
          <a:p>
            <a:pPr algn="r"/>
            <a:r>
              <a:rPr lang="en-US" sz="2800" b="1" dirty="0" err="1" smtClean="0">
                <a:solidFill>
                  <a:srgbClr val="FFFFCC"/>
                </a:solidFill>
                <a:latin typeface="Aharoni" pitchFamily="2" charset="-79"/>
                <a:cs typeface="Aharoni" pitchFamily="2" charset="-79"/>
              </a:rPr>
              <a:t>Zavadetska</a:t>
            </a:r>
            <a:r>
              <a:rPr lang="en-US" sz="2800" b="1" dirty="0" smtClean="0">
                <a:solidFill>
                  <a:srgbClr val="FFFFCC"/>
                </a:solidFill>
                <a:latin typeface="Aharoni" pitchFamily="2" charset="-79"/>
                <a:cs typeface="Aharoni" pitchFamily="2" charset="-79"/>
              </a:rPr>
              <a:t> Diana</a:t>
            </a:r>
            <a:r>
              <a:rPr lang="uk-UA" b="1" dirty="0" smtClean="0">
                <a:ln w="1905"/>
                <a:solidFill>
                  <a:schemeClr val="bg1"/>
                </a:solidFill>
                <a:effectLst>
                  <a:innerShdw blurRad="69850" dist="43180" dir="5400000">
                    <a:srgbClr val="000000">
                      <a:alpha val="65000"/>
                    </a:srgbClr>
                  </a:innerShdw>
                </a:effectLst>
              </a:rPr>
              <a:t>.</a:t>
            </a:r>
            <a:endParaRPr lang="uk-UA" b="1" dirty="0">
              <a:ln w="1905"/>
              <a:solidFill>
                <a:schemeClr val="bg1"/>
              </a:solidFill>
              <a:effectLst>
                <a:innerShdw blurRad="69850" dist="43180" dir="5400000">
                  <a:srgbClr val="000000">
                    <a:alpha val="65000"/>
                  </a:srgbClr>
                </a:innerShdw>
              </a:effectLst>
            </a:endParaRPr>
          </a:p>
        </p:txBody>
      </p:sp>
    </p:spTree>
    <p:extLst>
      <p:ext uri="{BB962C8B-B14F-4D97-AF65-F5344CB8AC3E}">
        <p14:creationId xmlns="" xmlns:p14="http://schemas.microsoft.com/office/powerpoint/2010/main" val="24806521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414528" y="524256"/>
            <a:ext cx="7869238" cy="1338263"/>
          </a:xfrm>
          <a:ln/>
        </p:spPr>
        <p:style>
          <a:lnRef idx="2">
            <a:schemeClr val="dk1"/>
          </a:lnRef>
          <a:fillRef idx="1">
            <a:schemeClr val="lt1"/>
          </a:fillRef>
          <a:effectRef idx="0">
            <a:schemeClr val="dk1"/>
          </a:effectRef>
          <a:fontRef idx="minor">
            <a:schemeClr val="dk1"/>
          </a:fontRef>
        </p:style>
        <p:txBody>
          <a:bodyPr>
            <a:normAutofit fontScale="90000"/>
          </a:bodyPr>
          <a:lstStyle/>
          <a:p>
            <a:pPr algn="ctr"/>
            <a:r>
              <a:rPr lang="en-US" b="1" dirty="0" smtClean="0"/>
              <a:t>Judicial reform presupposes a transition from a four-tier to a three-tier judicial system.</a:t>
            </a:r>
            <a:endParaRPr lang="uk-U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9" name="Рамка 8"/>
          <p:cNvSpPr/>
          <p:nvPr/>
        </p:nvSpPr>
        <p:spPr>
          <a:xfrm>
            <a:off x="804672" y="2218944"/>
            <a:ext cx="3060192" cy="1719072"/>
          </a:xfrm>
          <a:prstGeom prst="frame">
            <a:avLst/>
          </a:prstGeom>
          <a:solidFill>
            <a:schemeClr val="accent2">
              <a:lumMod val="50000"/>
            </a:schemeClr>
          </a:solidFill>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 </a:t>
            </a:r>
            <a:r>
              <a:rPr lang="en-US" sz="2800" b="1" dirty="0" smtClean="0">
                <a:solidFill>
                  <a:schemeClr val="tx1"/>
                </a:solidFill>
              </a:rPr>
              <a:t>courts of first instance</a:t>
            </a:r>
            <a:endParaRPr lang="uk-UA" sz="2800" b="1" dirty="0">
              <a:solidFill>
                <a:schemeClr val="tx1"/>
              </a:solidFill>
            </a:endParaRPr>
          </a:p>
        </p:txBody>
      </p:sp>
      <p:sp>
        <p:nvSpPr>
          <p:cNvPr id="10" name="Рамка 9"/>
          <p:cNvSpPr/>
          <p:nvPr/>
        </p:nvSpPr>
        <p:spPr>
          <a:xfrm>
            <a:off x="4754880" y="2170176"/>
            <a:ext cx="3133344" cy="1743456"/>
          </a:xfrm>
          <a:prstGeom prst="frame">
            <a:avLst/>
          </a:prstGeom>
          <a:solidFill>
            <a:schemeClr val="accent2">
              <a:lumMod val="50000"/>
            </a:schemeClr>
          </a:solidFill>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courts of second instance</a:t>
            </a:r>
            <a:endParaRPr lang="uk-UA" sz="2800" b="1" dirty="0">
              <a:ln w="10541" cmpd="sng">
                <a:solidFill>
                  <a:schemeClr val="accent1">
                    <a:shade val="88000"/>
                    <a:satMod val="110000"/>
                  </a:schemeClr>
                </a:solidFill>
                <a:prstDash val="solid"/>
              </a:ln>
              <a:solidFill>
                <a:schemeClr val="tx1"/>
              </a:solidFill>
            </a:endParaRPr>
          </a:p>
        </p:txBody>
      </p:sp>
      <p:sp>
        <p:nvSpPr>
          <p:cNvPr id="12" name="Рамка 11"/>
          <p:cNvSpPr/>
          <p:nvPr/>
        </p:nvSpPr>
        <p:spPr>
          <a:xfrm>
            <a:off x="2468880" y="4248912"/>
            <a:ext cx="3822192" cy="2090928"/>
          </a:xfrm>
          <a:prstGeom prst="frame">
            <a:avLst/>
          </a:prstGeom>
          <a:solidFill>
            <a:schemeClr val="accent2">
              <a:lumMod val="50000"/>
            </a:schemeClr>
          </a:solidFill>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Supreme Court with integrated specialized courts of cassation</a:t>
            </a:r>
            <a:r>
              <a:rPr lang="uk-UA" sz="2800" b="1" dirty="0" smtClean="0">
                <a:ln w="10541" cmpd="sng">
                  <a:solidFill>
                    <a:schemeClr val="accent1">
                      <a:shade val="88000"/>
                      <a:satMod val="110000"/>
                    </a:schemeClr>
                  </a:solidFill>
                  <a:prstDash val="solid"/>
                </a:ln>
                <a:solidFill>
                  <a:schemeClr val="tx1"/>
                </a:solidFill>
              </a:rPr>
              <a:t>.</a:t>
            </a:r>
            <a:endParaRPr lang="uk-UA" sz="2800" b="1" dirty="0">
              <a:ln w="10541" cmpd="sng">
                <a:solidFill>
                  <a:schemeClr val="accent1">
                    <a:shade val="88000"/>
                    <a:satMod val="110000"/>
                  </a:schemeClr>
                </a:solidFill>
                <a:prstDash val="solid"/>
              </a:ln>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629841" y="365129"/>
            <a:ext cx="7886700" cy="1024760"/>
          </a:xfrm>
        </p:spPr>
        <p:txBody>
          <a:bodyPr>
            <a:noAutofit/>
          </a:bodyPr>
          <a:lstStyle/>
          <a:p>
            <a:pPr algn="ctr"/>
            <a:r>
              <a:rPr lang="en-US" sz="2000" b="1" dirty="0" smtClean="0">
                <a:ln w="10541" cmpd="sng">
                  <a:solidFill>
                    <a:schemeClr val="accent1">
                      <a:shade val="88000"/>
                      <a:satMod val="110000"/>
                    </a:schemeClr>
                  </a:solidFill>
                  <a:prstDash val="solid"/>
                </a:ln>
                <a:solidFill>
                  <a:schemeClr val="accent2">
                    <a:lumMod val="50000"/>
                  </a:schemeClr>
                </a:solidFill>
              </a:rPr>
              <a:t>Higher specialized courts have been established in the judiciary: the High Court of Intellectual Property and the High Anti-Corruption Court, which act as courts of first instance to hear statutory categories of cases</a:t>
            </a:r>
            <a:r>
              <a:rPr lang="uk-UA" sz="2000" b="1" dirty="0" smtClean="0">
                <a:ln w="10541" cmpd="sng">
                  <a:solidFill>
                    <a:schemeClr val="accent1">
                      <a:shade val="88000"/>
                      <a:satMod val="110000"/>
                    </a:schemeClr>
                  </a:solidFill>
                  <a:prstDash val="solid"/>
                </a:ln>
                <a:solidFill>
                  <a:schemeClr val="accent2">
                    <a:lumMod val="50000"/>
                  </a:schemeClr>
                </a:solidFill>
              </a:rPr>
              <a:t/>
            </a:r>
            <a:br>
              <a:rPr lang="uk-UA" sz="2000" b="1" dirty="0" smtClean="0">
                <a:ln w="10541" cmpd="sng">
                  <a:solidFill>
                    <a:schemeClr val="accent1">
                      <a:shade val="88000"/>
                      <a:satMod val="110000"/>
                    </a:schemeClr>
                  </a:solidFill>
                  <a:prstDash val="solid"/>
                </a:ln>
                <a:solidFill>
                  <a:schemeClr val="accent2">
                    <a:lumMod val="50000"/>
                  </a:schemeClr>
                </a:solidFill>
              </a:rPr>
            </a:br>
            <a:endParaRPr lang="uk-UA" sz="2000" dirty="0"/>
          </a:p>
        </p:txBody>
      </p:sp>
      <p:sp>
        <p:nvSpPr>
          <p:cNvPr id="5" name="Текст 4"/>
          <p:cNvSpPr>
            <a:spLocks noGrp="1"/>
          </p:cNvSpPr>
          <p:nvPr>
            <p:ph type="body" idx="1"/>
          </p:nvPr>
        </p:nvSpPr>
        <p:spPr>
          <a:xfrm>
            <a:off x="707136" y="1437323"/>
            <a:ext cx="2865120" cy="823912"/>
          </a:xfrm>
          <a:scene3d>
            <a:camera prst="orthographicFront"/>
            <a:lightRig rig="threePt" dir="t"/>
          </a:scene3d>
          <a:sp3d>
            <a:bevelT prst="relaxedInset"/>
          </a:sp3d>
        </p:spPr>
        <p:style>
          <a:lnRef idx="2">
            <a:schemeClr val="accent1"/>
          </a:lnRef>
          <a:fillRef idx="1">
            <a:schemeClr val="lt1"/>
          </a:fillRef>
          <a:effectRef idx="0">
            <a:schemeClr val="accent1"/>
          </a:effectRef>
          <a:fontRef idx="minor">
            <a:schemeClr val="dk1"/>
          </a:fontRef>
        </p:style>
        <p:txBody>
          <a:bodyPr/>
          <a:lstStyle/>
          <a:p>
            <a:r>
              <a:rPr lang="en-US" dirty="0" smtClean="0">
                <a:ln w="10541" cmpd="sng">
                  <a:solidFill>
                    <a:schemeClr val="accent1">
                      <a:shade val="88000"/>
                      <a:satMod val="110000"/>
                    </a:schemeClr>
                  </a:solidFill>
                  <a:prstDash val="solid"/>
                </a:ln>
                <a:solidFill>
                  <a:schemeClr val="accent2">
                    <a:lumMod val="50000"/>
                  </a:schemeClr>
                </a:solidFill>
              </a:rPr>
              <a:t> </a:t>
            </a:r>
            <a:r>
              <a:rPr lang="en-US" dirty="0" smtClean="0">
                <a:ln w="10541" cmpd="sng">
                  <a:solidFill>
                    <a:schemeClr val="accent1">
                      <a:shade val="88000"/>
                      <a:satMod val="110000"/>
                    </a:schemeClr>
                  </a:solidFill>
                  <a:prstDash val="solid"/>
                </a:ln>
                <a:solidFill>
                  <a:schemeClr val="accent2">
                    <a:lumMod val="50000"/>
                  </a:schemeClr>
                </a:solidFill>
              </a:rPr>
              <a:t>High Court of Intellectual Property</a:t>
            </a:r>
            <a:endParaRPr lang="uk-UA" dirty="0"/>
          </a:p>
        </p:txBody>
      </p:sp>
      <p:sp>
        <p:nvSpPr>
          <p:cNvPr id="3" name="Содержимое 2"/>
          <p:cNvSpPr>
            <a:spLocks noGrp="1"/>
          </p:cNvSpPr>
          <p:nvPr>
            <p:ph sz="half" idx="2"/>
          </p:nvPr>
        </p:nvSpPr>
        <p:spPr>
          <a:xfrm>
            <a:off x="727378" y="2212466"/>
            <a:ext cx="2844878" cy="4322445"/>
          </a:xfrm>
          <a:scene3d>
            <a:camera prst="orthographicFront"/>
            <a:lightRig rig="threePt" dir="t"/>
          </a:scene3d>
          <a:sp3d>
            <a:bevelT prst="convex"/>
          </a:sp3d>
        </p:spPr>
        <p:style>
          <a:lnRef idx="2">
            <a:schemeClr val="dk1"/>
          </a:lnRef>
          <a:fillRef idx="1">
            <a:schemeClr val="lt1"/>
          </a:fillRef>
          <a:effectRef idx="0">
            <a:schemeClr val="dk1"/>
          </a:effectRef>
          <a:fontRef idx="minor">
            <a:schemeClr val="dk1"/>
          </a:fontRef>
        </p:style>
        <p:txBody>
          <a:bodyPr>
            <a:noAutofit/>
          </a:bodyPr>
          <a:lstStyle/>
          <a:p>
            <a:pPr algn="just">
              <a:buNone/>
            </a:pPr>
            <a:r>
              <a:rPr lang="en-US" sz="2000" dirty="0" smtClean="0"/>
              <a:t>To the competence The High Court of Intellectual Property has disputes related to copyright, trademarks, patents for inventions, etc. Previously, these cases were considered by district and commercial courts</a:t>
            </a:r>
            <a:endParaRPr lang="uk-UA" sz="2000" b="1" dirty="0">
              <a:ln w="10541" cmpd="sng">
                <a:solidFill>
                  <a:schemeClr val="accent1">
                    <a:shade val="88000"/>
                    <a:satMod val="110000"/>
                  </a:schemeClr>
                </a:solidFill>
                <a:prstDash val="solid"/>
              </a:ln>
              <a:solidFill>
                <a:schemeClr val="accent2">
                  <a:lumMod val="50000"/>
                </a:schemeClr>
              </a:solidFill>
            </a:endParaRPr>
          </a:p>
        </p:txBody>
      </p:sp>
      <p:sp>
        <p:nvSpPr>
          <p:cNvPr id="6" name="Текст 5"/>
          <p:cNvSpPr>
            <a:spLocks noGrp="1"/>
          </p:cNvSpPr>
          <p:nvPr>
            <p:ph type="body" sz="quarter" idx="3"/>
          </p:nvPr>
        </p:nvSpPr>
        <p:spPr>
          <a:xfrm>
            <a:off x="3877057" y="1388555"/>
            <a:ext cx="4706111" cy="823912"/>
          </a:xfrm>
          <a:scene3d>
            <a:camera prst="orthographicFront"/>
            <a:lightRig rig="threePt" dir="t"/>
          </a:scene3d>
          <a:sp3d>
            <a:bevelT prst="relaxedInset"/>
          </a:sp3d>
        </p:spPr>
        <p:style>
          <a:lnRef idx="2">
            <a:schemeClr val="accent2"/>
          </a:lnRef>
          <a:fillRef idx="1">
            <a:schemeClr val="lt1"/>
          </a:fillRef>
          <a:effectRef idx="0">
            <a:schemeClr val="accent2"/>
          </a:effectRef>
          <a:fontRef idx="minor">
            <a:schemeClr val="dk1"/>
          </a:fontRef>
        </p:style>
        <p:txBody>
          <a:bodyPr/>
          <a:lstStyle/>
          <a:p>
            <a:r>
              <a:rPr lang="en-US" dirty="0" smtClean="0">
                <a:ln w="10541" cmpd="sng">
                  <a:solidFill>
                    <a:schemeClr val="accent1">
                      <a:shade val="88000"/>
                      <a:satMod val="110000"/>
                    </a:schemeClr>
                  </a:solidFill>
                  <a:prstDash val="solid"/>
                </a:ln>
                <a:solidFill>
                  <a:schemeClr val="accent2">
                    <a:lumMod val="50000"/>
                  </a:schemeClr>
                </a:solidFill>
              </a:rPr>
              <a:t>High Anti-Corruption </a:t>
            </a:r>
            <a:r>
              <a:rPr lang="en-US" dirty="0" smtClean="0">
                <a:ln w="10541" cmpd="sng">
                  <a:solidFill>
                    <a:schemeClr val="accent1">
                      <a:shade val="88000"/>
                      <a:satMod val="110000"/>
                    </a:schemeClr>
                  </a:solidFill>
                  <a:prstDash val="solid"/>
                </a:ln>
                <a:solidFill>
                  <a:schemeClr val="accent2">
                    <a:lumMod val="50000"/>
                  </a:schemeClr>
                </a:solidFill>
              </a:rPr>
              <a:t>Court</a:t>
            </a:r>
            <a:endParaRPr lang="uk-UA" dirty="0"/>
          </a:p>
        </p:txBody>
      </p:sp>
      <p:sp>
        <p:nvSpPr>
          <p:cNvPr id="7" name="Содержимое 6"/>
          <p:cNvSpPr>
            <a:spLocks noGrp="1"/>
          </p:cNvSpPr>
          <p:nvPr>
            <p:ph sz="quarter" idx="4"/>
          </p:nvPr>
        </p:nvSpPr>
        <p:spPr>
          <a:xfrm>
            <a:off x="3864865" y="2163698"/>
            <a:ext cx="4724830" cy="4346829"/>
          </a:xfrm>
          <a:scene3d>
            <a:camera prst="orthographicFront"/>
            <a:lightRig rig="threePt" dir="t"/>
          </a:scene3d>
          <a:sp3d>
            <a:bevelT prst="relaxedInset"/>
          </a:sp3d>
        </p:spPr>
        <p:style>
          <a:lnRef idx="2">
            <a:schemeClr val="accent2"/>
          </a:lnRef>
          <a:fillRef idx="1">
            <a:schemeClr val="lt1"/>
          </a:fillRef>
          <a:effectRef idx="0">
            <a:schemeClr val="accent2"/>
          </a:effectRef>
          <a:fontRef idx="minor">
            <a:schemeClr val="dk1"/>
          </a:fontRef>
        </p:style>
        <p:txBody>
          <a:bodyPr>
            <a:noAutofit/>
          </a:bodyPr>
          <a:lstStyle/>
          <a:p>
            <a:r>
              <a:rPr lang="en-US" sz="1600" dirty="0" smtClean="0"/>
              <a:t>The Supreme Anti-Corruption Court ”exercises the following powers: - administration of justice as a court of first and appellate instances in criminal proceedings for crimes within its jurisdiction (jurisdiction) by procedural law, as well as by the implementation of cases and the order determined by the procedural law, judicial control over the observance of the rights, freedoms and interests of persons in such criminal proceedings; - analysis of judicial statistics, study and generalization of judicial practice in criminal proceedings under his jurisdiction, informing about the results of generalization of judicial practice of the Supreme Court and provide it with proposals for conclusions on draft legislation acts relating to the organization and activities of the Supreme Anti-Corruption court, special requirements for judges of this court and guarantees of their activities, and also publish them on its official website</a:t>
            </a:r>
            <a:endParaRPr lang="uk-UA"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3568" y="280416"/>
            <a:ext cx="8266176" cy="6254496"/>
          </a:xfrm>
          <a:blipFill>
            <a:blip r:embed="rId2"/>
            <a:stretch>
              <a:fillRect/>
            </a:stretch>
          </a:blipFill>
        </p:spPr>
        <p:txBody>
          <a:bodyPr>
            <a:normAutofit/>
          </a:bodyPr>
          <a:lstStyle/>
          <a:p>
            <a:pPr algn="ctr"/>
            <a:r>
              <a:rPr lang="en-US" b="1" dirty="0" smtClean="0">
                <a:solidFill>
                  <a:schemeClr val="bg1"/>
                </a:solidFill>
              </a:rPr>
              <a:t>New editions of procedural codes were adopted on October 3, 2017 Law of Ukraine “On Amendments to the Commercial Procedure Code of Ukraine, Civil Procedure Code of Ukraine, Code administrative proceedings of Ukraine ”provide a cardinal step in in the field of electronic access to justice - the creation of a single judiciary information and telecommunication system, which should provide exchange documents in electronic form between courts, between the court and the participants trial, between participants in the trial. It is also established that the court will hear the case in electronic form with the possibility use of electronic evidence.</a:t>
            </a:r>
            <a:endParaRPr lang="uk-UA" b="1"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89760" y="487679"/>
            <a:ext cx="5316429" cy="841249"/>
          </a:xfrm>
          <a:scene3d>
            <a:camera prst="orthographicFront"/>
            <a:lightRig rig="threePt" dir="t"/>
          </a:scene3d>
          <a:sp3d>
            <a:bevelT prst="convex"/>
          </a:sp3d>
        </p:spPr>
        <p:style>
          <a:lnRef idx="2">
            <a:schemeClr val="accent1"/>
          </a:lnRef>
          <a:fillRef idx="1">
            <a:schemeClr val="lt1"/>
          </a:fillRef>
          <a:effectRef idx="0">
            <a:schemeClr val="accent1"/>
          </a:effectRef>
          <a:fontRef idx="minor">
            <a:schemeClr val="dk1"/>
          </a:fontRef>
        </p:style>
        <p:txBody>
          <a:bodyPr/>
          <a:lstStyle/>
          <a:p>
            <a:pPr algn="ctr"/>
            <a:r>
              <a:rPr lang="en-US" dirty="0" smtClean="0"/>
              <a:t>Appointment of judges</a:t>
            </a:r>
            <a:endParaRPr lang="uk-UA"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Содержимое 2"/>
          <p:cNvSpPr>
            <a:spLocks noGrp="1"/>
          </p:cNvSpPr>
          <p:nvPr>
            <p:ph idx="1"/>
          </p:nvPr>
        </p:nvSpPr>
        <p:spPr>
          <a:xfrm>
            <a:off x="646175" y="1572767"/>
            <a:ext cx="7869175" cy="4604195"/>
          </a:xfrm>
          <a:blipFill>
            <a:blip r:embed="rId2"/>
            <a:stretch>
              <a:fillRect/>
            </a:stretch>
          </a:blipFill>
          <a:scene3d>
            <a:camera prst="orthographicFront"/>
            <a:lightRig rig="threePt" dir="t"/>
          </a:scene3d>
          <a:sp3d>
            <a:bevelT w="139700" h="139700" prst="divot"/>
          </a:sp3d>
        </p:spPr>
        <p:style>
          <a:lnRef idx="2">
            <a:schemeClr val="dk1"/>
          </a:lnRef>
          <a:fillRef idx="1">
            <a:schemeClr val="lt1"/>
          </a:fillRef>
          <a:effectRef idx="0">
            <a:schemeClr val="dk1"/>
          </a:effectRef>
          <a:fontRef idx="minor">
            <a:schemeClr val="dk1"/>
          </a:fontRef>
        </p:style>
        <p:txBody>
          <a:bodyPr>
            <a:normAutofit lnSpcReduction="10000"/>
          </a:bodyPr>
          <a:lstStyle/>
          <a:p>
            <a:r>
              <a:rPr lang="uk-UA" dirty="0" smtClean="0"/>
              <a:t> </a:t>
            </a:r>
            <a:r>
              <a:rPr lang="en-US" b="1" dirty="0" smtClean="0">
                <a:solidFill>
                  <a:schemeClr val="bg2">
                    <a:lumMod val="90000"/>
                  </a:schemeClr>
                </a:solidFill>
              </a:rPr>
              <a:t>A significant and desirable change in the system was the appointment of judges and the introduction guarantees of immutability of judges and cancellation of the former agreement on five-year probationary period. Moreover, the appointment procedure was depoliticized with the removal of parliament from the process, and now the President of Ukraine appoints judges on the basis of submissions from the High Council of Justice. The selection and appointment procedure is based on competition, merit and objective criteria for qualifications, professional skills and integrity.</a:t>
            </a:r>
            <a:endParaRPr lang="uk-UA" b="1" dirty="0">
              <a:ln w="10541" cmpd="sng">
                <a:solidFill>
                  <a:srgbClr val="7D7D7D">
                    <a:tint val="100000"/>
                    <a:shade val="100000"/>
                    <a:satMod val="110000"/>
                  </a:srgbClr>
                </a:solidFill>
                <a:prstDash val="solid"/>
              </a:ln>
              <a:solidFill>
                <a:schemeClr val="bg2">
                  <a:lumMod val="90000"/>
                </a:schemeClr>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987552" y="158496"/>
            <a:ext cx="7083552" cy="1780031"/>
          </a:xfrm>
        </p:spPr>
        <p:txBody>
          <a:bodyPr/>
          <a:lstStyle/>
          <a:p>
            <a:pPr algn="just"/>
            <a:r>
              <a:rPr lang="uk-U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b="1" dirty="0" smtClean="0">
                <a:solidFill>
                  <a:schemeClr val="accent1">
                    <a:lumMod val="50000"/>
                  </a:schemeClr>
                </a:solidFill>
              </a:rPr>
              <a:t>Thanks for your attention</a:t>
            </a: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endParaRPr lang="uk-U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5" name="Рисунок 4" descr="завантаження.jpg"/>
          <p:cNvPicPr>
            <a:picLocks noChangeAspect="1"/>
          </p:cNvPicPr>
          <p:nvPr/>
        </p:nvPicPr>
        <p:blipFill>
          <a:blip r:embed="rId2">
            <a:lum bright="-10000"/>
          </a:blip>
          <a:stretch>
            <a:fillRect/>
          </a:stretch>
        </p:blipFill>
        <p:spPr>
          <a:xfrm>
            <a:off x="334136" y="1499616"/>
            <a:ext cx="8389095" cy="4925568"/>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8239" y="2231136"/>
            <a:ext cx="8090001" cy="4389119"/>
          </a:xfrm>
        </p:spPr>
        <p:txBody>
          <a:bodyPr>
            <a:normAutofit/>
          </a:bodyPr>
          <a:lstStyle/>
          <a:p>
            <a:r>
              <a:rPr lang="en-US" dirty="0" smtClean="0"/>
              <a:t>An important component of the formation of political association between Ukraine and the EU is to uphold the rule of law and strengthen institutions in the field justice, judicial and law enforcement system. St. 14 Association Agreements provides for cooperation in the field of justice, freedom and security in order to strengthening judicial and law enforcement agencies, increasing their efficiency, guaranteeing the independence and impartiality of the judiciary, fight against corruption, ensuring human rights and freedoms</a:t>
            </a:r>
            <a:endParaRPr lang="uk-UA" dirty="0"/>
          </a:p>
        </p:txBody>
      </p:sp>
      <p:pic>
        <p:nvPicPr>
          <p:cNvPr id="4" name="Рисунок 3" descr="5dc28fff6ff30303059706_820x360.jpeg"/>
          <p:cNvPicPr>
            <a:picLocks noChangeAspect="1"/>
          </p:cNvPicPr>
          <p:nvPr/>
        </p:nvPicPr>
        <p:blipFill>
          <a:blip r:embed="rId2"/>
          <a:stretch>
            <a:fillRect/>
          </a:stretch>
        </p:blipFill>
        <p:spPr>
          <a:xfrm>
            <a:off x="4523232" y="182881"/>
            <a:ext cx="4267201" cy="214884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scene3d>
              <a:camera prst="orthographicFront"/>
              <a:lightRig rig="threePt" dir="t"/>
            </a:scene3d>
            <a:sp3d extrusionH="57150">
              <a:bevelT w="57150" h="38100" prst="hardEdge"/>
            </a:sp3d>
          </a:bodyPr>
          <a:lstStyle/>
          <a:p>
            <a:pPr algn="ctr"/>
            <a:r>
              <a:rPr lang="ru-RU" b="1" cap="all" dirty="0" smtClean="0">
                <a:ln w="9000" cmpd="sng">
                  <a:solidFill>
                    <a:sysClr val="windowText" lastClr="000000"/>
                  </a:solidFill>
                  <a:prstDash val="solid"/>
                </a:ln>
                <a:solidFill>
                  <a:schemeClr val="accent3">
                    <a:lumMod val="75000"/>
                  </a:schemeClr>
                </a:solidFill>
                <a:effectLst>
                  <a:reflection blurRad="12700" stA="28000" endPos="45000" dist="1000" dir="5400000" sy="-100000" algn="bl" rotWithShape="0"/>
                </a:effectLst>
              </a:rPr>
              <a:t/>
            </a:r>
            <a:br>
              <a:rPr lang="ru-RU" b="1" cap="all" dirty="0" smtClean="0">
                <a:ln w="9000" cmpd="sng">
                  <a:solidFill>
                    <a:sysClr val="windowText" lastClr="000000"/>
                  </a:solidFill>
                  <a:prstDash val="solid"/>
                </a:ln>
                <a:solidFill>
                  <a:schemeClr val="accent3">
                    <a:lumMod val="75000"/>
                  </a:schemeClr>
                </a:solidFill>
                <a:effectLst>
                  <a:reflection blurRad="12700" stA="28000" endPos="45000" dist="1000" dir="5400000" sy="-100000" algn="bl" rotWithShape="0"/>
                </a:effectLst>
              </a:rPr>
            </a:br>
            <a:r>
              <a:rPr lang="en-US" b="1" dirty="0" smtClean="0">
                <a:solidFill>
                  <a:schemeClr val="accent2">
                    <a:lumMod val="75000"/>
                  </a:schemeClr>
                </a:solidFill>
              </a:rPr>
              <a:t>Judicial system of Ukraine</a:t>
            </a:r>
            <a:endParaRPr lang="uk-UA" b="1" cap="all" dirty="0">
              <a:ln w="9000" cmpd="sng">
                <a:solidFill>
                  <a:sysClr val="windowText" lastClr="000000"/>
                </a:solidFill>
                <a:prstDash val="solid"/>
              </a:ln>
              <a:solidFill>
                <a:schemeClr val="accent2">
                  <a:lumMod val="75000"/>
                </a:schemeClr>
              </a:solidFill>
              <a:effectLst>
                <a:reflection blurRad="12700" stA="28000" endPos="45000" dist="1000" dir="5400000" sy="-100000" algn="bl" rotWithShape="0"/>
              </a:effectLst>
            </a:endParaRPr>
          </a:p>
        </p:txBody>
      </p:sp>
      <p:sp>
        <p:nvSpPr>
          <p:cNvPr id="4" name="Содержимое 3"/>
          <p:cNvSpPr>
            <a:spLocks noGrp="1"/>
          </p:cNvSpPr>
          <p:nvPr>
            <p:ph idx="1"/>
          </p:nvPr>
        </p:nvSpPr>
        <p:spPr>
          <a:ln>
            <a:solidFill>
              <a:schemeClr val="accent4">
                <a:lumMod val="75000"/>
              </a:schemeClr>
            </a:solidFill>
          </a:ln>
          <a:scene3d>
            <a:camera prst="orthographicFront"/>
            <a:lightRig rig="threePt" dir="t"/>
          </a:scene3d>
          <a:sp3d>
            <a:bevelT prst="convex"/>
          </a:sp3d>
        </p:spPr>
        <p:style>
          <a:lnRef idx="2">
            <a:schemeClr val="accent2"/>
          </a:lnRef>
          <a:fillRef idx="1">
            <a:schemeClr val="lt1"/>
          </a:fillRef>
          <a:effectRef idx="0">
            <a:schemeClr val="accent2"/>
          </a:effectRef>
          <a:fontRef idx="minor">
            <a:schemeClr val="dk1"/>
          </a:fontRef>
        </p:style>
        <p:txBody>
          <a:bodyPr>
            <a:normAutofit/>
          </a:bodyPr>
          <a:lstStyle/>
          <a:p>
            <a:pPr algn="ctr">
              <a:buNone/>
            </a:pPr>
            <a:r>
              <a:rPr lang="en-US" sz="3200" b="1" dirty="0" smtClean="0">
                <a:ln w="1905"/>
                <a:solidFill>
                  <a:schemeClr val="accent4">
                    <a:lumMod val="75000"/>
                  </a:schemeClr>
                </a:solidFill>
                <a:effectLst>
                  <a:innerShdw blurRad="69850" dist="43180" dir="5400000">
                    <a:srgbClr val="000000">
                      <a:alpha val="65000"/>
                    </a:srgbClr>
                  </a:innerShdw>
                </a:effectLst>
              </a:rPr>
              <a:t>Judicial system of Ukraine is characterized by the independence of the judiciary from the executive and legislative branches of government, a complex system of judges.</a:t>
            </a:r>
          </a:p>
          <a:p>
            <a:pPr algn="ctr">
              <a:buNone/>
            </a:pPr>
            <a:r>
              <a:rPr lang="en-US" sz="3200" b="1" dirty="0" smtClean="0">
                <a:ln w="1905"/>
                <a:solidFill>
                  <a:schemeClr val="accent4">
                    <a:lumMod val="75000"/>
                  </a:schemeClr>
                </a:solidFill>
                <a:effectLst>
                  <a:innerShdw blurRad="69850" dist="43180" dir="5400000">
                    <a:srgbClr val="000000">
                      <a:alpha val="65000"/>
                    </a:srgbClr>
                  </a:innerShdw>
                </a:effectLst>
              </a:rPr>
              <a:t>In the period 2014-2021, Ukraine made large-scale legislative efforts aimed at bringing the judiciary in line with the rule of law and strengthening the independence of the judiciary.</a:t>
            </a:r>
            <a:endParaRPr lang="uk-UA" sz="3200" b="1" dirty="0">
              <a:ln w="1905"/>
              <a:solidFill>
                <a:schemeClr val="accent4">
                  <a:lumMod val="75000"/>
                </a:schemeClr>
              </a:soli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53567"/>
            <a:ext cx="7869891" cy="984165"/>
          </a:xfrm>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a:normAutofit fontScale="90000"/>
          </a:bodyPr>
          <a:lstStyle/>
          <a:p>
            <a:pPr algn="ctr"/>
            <a:r>
              <a:rPr lang="en-US" b="1" dirty="0" smtClean="0">
                <a:solidFill>
                  <a:schemeClr val="accent1">
                    <a:lumMod val="75000"/>
                  </a:schemeClr>
                </a:solidFill>
              </a:rPr>
              <a:t>Judicial reform was implemented in three stages:</a:t>
            </a:r>
            <a:endParaRPr lang="uk-UA" b="1" dirty="0">
              <a:ln w="17780" cmpd="sng">
                <a:solidFill>
                  <a:schemeClr val="accent1">
                    <a:tint val="3000"/>
                  </a:schemeClr>
                </a:solidFill>
                <a:prstDash val="solid"/>
                <a:miter lim="800000"/>
              </a:ln>
              <a:solidFill>
                <a:schemeClr val="accent1">
                  <a:lumMod val="75000"/>
                </a:schemeClr>
              </a:solidFill>
              <a:effectLst>
                <a:outerShdw blurRad="55000" dist="50800" dir="5400000" algn="tl">
                  <a:srgbClr val="000000">
                    <a:alpha val="33000"/>
                  </a:srgbClr>
                </a:outerShdw>
              </a:effectLst>
            </a:endParaRPr>
          </a:p>
        </p:txBody>
      </p:sp>
      <p:sp>
        <p:nvSpPr>
          <p:cNvPr id="3" name="Содержимое 2"/>
          <p:cNvSpPr>
            <a:spLocks noGrp="1"/>
          </p:cNvSpPr>
          <p:nvPr>
            <p:ph idx="1"/>
          </p:nvPr>
        </p:nvSpPr>
        <p:spPr>
          <a:xfrm>
            <a:off x="615087" y="1465728"/>
            <a:ext cx="7900264" cy="4959455"/>
          </a:xfrm>
          <a:solidFill>
            <a:schemeClr val="bg1"/>
          </a:solidFill>
          <a:scene3d>
            <a:camera prst="orthographicFront"/>
            <a:lightRig rig="threePt" dir="t"/>
          </a:scene3d>
          <a:sp3d>
            <a:bevelT w="114300" prst="hardEdge"/>
          </a:sp3d>
        </p:spPr>
        <p:style>
          <a:lnRef idx="2">
            <a:schemeClr val="dk1"/>
          </a:lnRef>
          <a:fillRef idx="1">
            <a:schemeClr val="lt1"/>
          </a:fillRef>
          <a:effectRef idx="0">
            <a:schemeClr val="dk1"/>
          </a:effectRef>
          <a:fontRef idx="minor">
            <a:schemeClr val="dk1"/>
          </a:fontRef>
        </p:style>
        <p:txBody>
          <a:bodyPr>
            <a:normAutofit fontScale="70000" lnSpcReduction="20000"/>
          </a:bodyPr>
          <a:lstStyle/>
          <a:p>
            <a:pPr algn="just"/>
            <a:r>
              <a:rPr lang="uk-UA" b="1" dirty="0" err="1" smtClean="0">
                <a:ln w="1905"/>
                <a:solidFill>
                  <a:schemeClr val="accent6">
                    <a:lumMod val="75000"/>
                  </a:schemeClr>
                </a:solidFill>
                <a:effectLst>
                  <a:innerShdw blurRad="69850" dist="43180" dir="5400000">
                    <a:srgbClr val="000000">
                      <a:alpha val="65000"/>
                    </a:srgbClr>
                  </a:innerShdw>
                </a:effectLst>
              </a:rPr>
              <a:t>The</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first</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stage</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in</a:t>
            </a:r>
            <a:r>
              <a:rPr lang="uk-UA" b="1" dirty="0" smtClean="0">
                <a:ln w="1905"/>
                <a:solidFill>
                  <a:schemeClr val="accent6">
                    <a:lumMod val="75000"/>
                  </a:schemeClr>
                </a:solidFill>
                <a:effectLst>
                  <a:innerShdw blurRad="69850" dist="43180" dir="5400000">
                    <a:srgbClr val="000000">
                      <a:alpha val="65000"/>
                    </a:srgbClr>
                  </a:innerShdw>
                </a:effectLst>
              </a:rPr>
              <a:t> 2014-2015</a:t>
            </a:r>
            <a:r>
              <a:rPr lang="en-US" b="1" dirty="0" smtClean="0">
                <a:ln w="1905"/>
                <a:solidFill>
                  <a:schemeClr val="accent6">
                    <a:lumMod val="75000"/>
                  </a:schemeClr>
                </a:solidFill>
                <a:effectLst>
                  <a:innerShdw blurRad="69850" dist="43180" dir="5400000">
                    <a:srgbClr val="000000">
                      <a:alpha val="65000"/>
                    </a:srgbClr>
                  </a:innerShdw>
                </a:effectLst>
              </a:rPr>
              <a:t> </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the</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laws</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were</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adopted</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On</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Restoring</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Confidence</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in</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the</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Judiciary</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in</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Ukraine</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and</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On</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Ensuring</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the</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Right</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to</a:t>
            </a:r>
            <a:r>
              <a:rPr lang="uk-UA" b="1" dirty="0" smtClean="0">
                <a:ln w="1905"/>
                <a:solidFill>
                  <a:schemeClr val="accent6">
                    <a:lumMod val="75000"/>
                  </a:schemeClr>
                </a:solidFill>
                <a:effectLst>
                  <a:innerShdw blurRad="69850" dist="43180" dir="5400000">
                    <a:srgbClr val="000000">
                      <a:alpha val="65000"/>
                    </a:srgbClr>
                  </a:innerShdw>
                </a:effectLst>
              </a:rPr>
              <a:t> a </a:t>
            </a:r>
            <a:r>
              <a:rPr lang="uk-UA" b="1" dirty="0" err="1" smtClean="0">
                <a:ln w="1905"/>
                <a:solidFill>
                  <a:schemeClr val="accent6">
                    <a:lumMod val="75000"/>
                  </a:schemeClr>
                </a:solidFill>
                <a:effectLst>
                  <a:innerShdw blurRad="69850" dist="43180" dir="5400000">
                    <a:srgbClr val="000000">
                      <a:alpha val="65000"/>
                    </a:srgbClr>
                  </a:innerShdw>
                </a:effectLst>
              </a:rPr>
              <a:t>Fair</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Trial</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which</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deal</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with</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the</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most</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pressing</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issues</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of</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the</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judiciary</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and</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preceded</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the</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constitutional</a:t>
            </a:r>
            <a:r>
              <a:rPr lang="uk-UA" b="1" dirty="0" smtClean="0">
                <a:ln w="1905"/>
                <a:solidFill>
                  <a:schemeClr val="accent6">
                    <a:lumMod val="75000"/>
                  </a:schemeClr>
                </a:solidFill>
                <a:effectLst>
                  <a:innerShdw blurRad="69850" dist="43180" dir="5400000">
                    <a:srgbClr val="000000">
                      <a:alpha val="65000"/>
                    </a:srgbClr>
                  </a:innerShdw>
                </a:effectLst>
              </a:rPr>
              <a:t> </a:t>
            </a:r>
            <a:r>
              <a:rPr lang="uk-UA" b="1" dirty="0" err="1" smtClean="0">
                <a:ln w="1905"/>
                <a:solidFill>
                  <a:schemeClr val="accent6">
                    <a:lumMod val="75000"/>
                  </a:schemeClr>
                </a:solidFill>
                <a:effectLst>
                  <a:innerShdw blurRad="69850" dist="43180" dir="5400000">
                    <a:srgbClr val="000000">
                      <a:alpha val="65000"/>
                    </a:srgbClr>
                  </a:innerShdw>
                </a:effectLst>
              </a:rPr>
              <a:t>reform</a:t>
            </a:r>
            <a:r>
              <a:rPr lang="uk-UA" b="1" dirty="0" smtClean="0">
                <a:ln w="1905"/>
                <a:solidFill>
                  <a:schemeClr val="accent6">
                    <a:lumMod val="75000"/>
                  </a:schemeClr>
                </a:solidFill>
                <a:effectLst>
                  <a:innerShdw blurRad="69850" dist="43180" dir="5400000">
                    <a:srgbClr val="000000">
                      <a:alpha val="65000"/>
                    </a:srgbClr>
                  </a:innerShdw>
                </a:effectLst>
              </a:rPr>
              <a:t>.</a:t>
            </a:r>
          </a:p>
          <a:p>
            <a:pPr algn="just">
              <a:buNone/>
            </a:pPr>
            <a:r>
              <a:rPr lang="en-US" dirty="0" smtClean="0"/>
              <a:t>The Law of Ukraine “On Ensuring the Right to a fair trial ”provided: introduction of the institute qualification assessment of the professional level of a judge and inspection integrity of judges; introduction of a judge's file, which will contain all information about the judge and information about his career; improving the procedure special training of a candidate for the position of a judge; improvement of the institute disciplinary liability of judges; definition of a new order formation of the composition of the High Qualification Commission of Judges of Ukraine and the High the Council of Justice on transparent terms and on a competitive basis; installation the procedure for direct appeal with applications for review of court decisions to the Supreme Court of Ukraine </a:t>
            </a:r>
            <a:endParaRPr lang="en-US" b="1" dirty="0" smtClean="0">
              <a:ln w="1905"/>
              <a:solidFill>
                <a:schemeClr val="accent6">
                  <a:lumMod val="75000"/>
                </a:schemeClr>
              </a:solidFill>
              <a:effectLst>
                <a:innerShdw blurRad="69850" dist="43180" dir="5400000">
                  <a:srgbClr val="000000">
                    <a:alpha val="65000"/>
                  </a:srgbClr>
                </a:innerShdw>
              </a:effectLst>
            </a:endParaRPr>
          </a:p>
          <a:p>
            <a:pPr algn="just"/>
            <a:r>
              <a:rPr lang="en-US" dirty="0" smtClean="0"/>
              <a:t>The law raises the minimum age for holding office from 25 to 30 years judges and at the same time introduces a system of competitive selection for appointment judges </a:t>
            </a:r>
            <a:endParaRPr lang="en-US" b="1" dirty="0" smtClean="0">
              <a:ln w="1905"/>
              <a:solidFill>
                <a:schemeClr val="accent6">
                  <a:lumMod val="75000"/>
                </a:schemeClr>
              </a:solidFill>
              <a:effectLst>
                <a:innerShdw blurRad="69850" dist="43180" dir="5400000">
                  <a:srgbClr val="000000">
                    <a:alpha val="65000"/>
                  </a:srgbClr>
                </a:innerShdw>
              </a:effectLst>
            </a:endParaRPr>
          </a:p>
          <a:p>
            <a:endParaRPr lang="uk-UA" b="1" dirty="0">
              <a:ln w="1905"/>
              <a:solidFill>
                <a:schemeClr val="accent4">
                  <a:lumMod val="50000"/>
                </a:schemeClr>
              </a:soli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9882" y="512064"/>
            <a:ext cx="7869891" cy="1609343"/>
          </a:xfrm>
        </p:spPr>
        <p:txBody>
          <a:bodyPr>
            <a:noAutofit/>
          </a:bodyPr>
          <a:lstStyle/>
          <a:p>
            <a:r>
              <a:rPr lang="en-US" sz="2400" b="1" dirty="0" smtClean="0">
                <a:ln w="1905"/>
                <a:solidFill>
                  <a:schemeClr val="accent6">
                    <a:lumMod val="75000"/>
                  </a:schemeClr>
                </a:solidFill>
                <a:effectLst>
                  <a:innerShdw blurRad="69850" dist="43180" dir="5400000">
                    <a:srgbClr val="000000">
                      <a:alpha val="65000"/>
                    </a:srgbClr>
                  </a:innerShdw>
                </a:effectLst>
              </a:rPr>
              <a:t>Second stage: On June 2, 2016, the Constitution was amended and a new version of the Law "On the Judiciary and the Status of Judges" was adopted in order to bring the legal framework in the field of justice in line with European standards</a:t>
            </a:r>
            <a:r>
              <a:rPr lang="uk-UA" sz="2400" b="1" dirty="0" smtClean="0">
                <a:ln w="1905"/>
                <a:solidFill>
                  <a:schemeClr val="accent6">
                    <a:lumMod val="75000"/>
                  </a:schemeClr>
                </a:solidFill>
                <a:effectLst>
                  <a:innerShdw blurRad="69850" dist="43180" dir="5400000">
                    <a:srgbClr val="000000">
                      <a:alpha val="65000"/>
                    </a:srgbClr>
                  </a:innerShdw>
                </a:effectLst>
              </a:rPr>
              <a:t/>
            </a:r>
            <a:br>
              <a:rPr lang="uk-UA" sz="2400" b="1" dirty="0" smtClean="0">
                <a:ln w="1905"/>
                <a:solidFill>
                  <a:schemeClr val="accent6">
                    <a:lumMod val="75000"/>
                  </a:schemeClr>
                </a:solidFill>
                <a:effectLst>
                  <a:innerShdw blurRad="69850" dist="43180" dir="5400000">
                    <a:srgbClr val="000000">
                      <a:alpha val="65000"/>
                    </a:srgbClr>
                  </a:innerShdw>
                </a:effectLst>
              </a:rPr>
            </a:br>
            <a:endParaRPr lang="uk-UA" sz="2400" dirty="0"/>
          </a:p>
        </p:txBody>
      </p:sp>
      <p:sp>
        <p:nvSpPr>
          <p:cNvPr id="3" name="Содержимое 2"/>
          <p:cNvSpPr>
            <a:spLocks noGrp="1"/>
          </p:cNvSpPr>
          <p:nvPr>
            <p:ph idx="1"/>
          </p:nvPr>
        </p:nvSpPr>
        <p:spPr>
          <a:xfrm>
            <a:off x="615087" y="2340863"/>
            <a:ext cx="7900264" cy="3836099"/>
          </a:xfrm>
        </p:spPr>
        <p:txBody>
          <a:bodyPr/>
          <a:lstStyle/>
          <a:p>
            <a:pPr algn="just"/>
            <a:r>
              <a:rPr lang="en-US" dirty="0" smtClean="0"/>
              <a:t>This </a:t>
            </a:r>
            <a:r>
              <a:rPr lang="en-US" dirty="0" smtClean="0"/>
              <a:t>law: eliminated the </a:t>
            </a:r>
            <a:r>
              <a:rPr lang="en-US" dirty="0" err="1" smtClean="0"/>
              <a:t>Verkhovna</a:t>
            </a:r>
            <a:r>
              <a:rPr lang="en-US" dirty="0" smtClean="0"/>
              <a:t> </a:t>
            </a:r>
            <a:r>
              <a:rPr lang="en-US" dirty="0" err="1" smtClean="0"/>
              <a:t>Rada</a:t>
            </a:r>
            <a:r>
              <a:rPr lang="en-US" dirty="0" smtClean="0"/>
              <a:t> of Ukraine from process of appointment of judges, introduced indefinite appointment of judges for submission of the High Council of Justice, increased requirements for judges corps, increased the responsibility of judges by limiting immunity only to the </a:t>
            </a:r>
            <a:r>
              <a:rPr lang="en-US" dirty="0" smtClean="0"/>
              <a:t>functional</a:t>
            </a:r>
            <a:endParaRPr lang="uk-UA" dirty="0" smtClean="0"/>
          </a:p>
          <a:p>
            <a:pPr algn="just"/>
            <a:r>
              <a:rPr lang="en-US" dirty="0" smtClean="0"/>
              <a:t>The most tangible and fastest change in the judicial system was partial abolition of judicial immunity. </a:t>
            </a:r>
            <a:endParaRPr lang="en-US" b="1" dirty="0" smtClean="0">
              <a:ln w="1905"/>
              <a:solidFill>
                <a:schemeClr val="accent6">
                  <a:lumMod val="75000"/>
                </a:schemeClr>
              </a:solidFill>
              <a:effectLst>
                <a:innerShdw blurRad="69850" dist="43180" dir="5400000">
                  <a:srgbClr val="000000">
                    <a:alpha val="65000"/>
                  </a:srgbClr>
                </a:innerShdw>
              </a:effectLst>
            </a:endParaRPr>
          </a:p>
          <a:p>
            <a:endParaRPr lang="uk-U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2074" y="243840"/>
            <a:ext cx="7869891" cy="1426463"/>
          </a:xfrm>
        </p:spPr>
        <p:txBody>
          <a:bodyPr>
            <a:noAutofit/>
          </a:bodyPr>
          <a:lstStyle/>
          <a:p>
            <a:r>
              <a:rPr lang="en-US" sz="2400" b="1" dirty="0" smtClean="0">
                <a:ln w="1905"/>
                <a:solidFill>
                  <a:schemeClr val="accent6">
                    <a:lumMod val="75000"/>
                  </a:schemeClr>
                </a:solidFill>
                <a:effectLst>
                  <a:innerShdw blurRad="69850" dist="43180" dir="5400000">
                    <a:srgbClr val="000000">
                      <a:alpha val="65000"/>
                    </a:srgbClr>
                  </a:innerShdw>
                </a:effectLst>
              </a:rPr>
              <a:t>Third stage: legislative acts "On the High Council of Justice", "On the Constitutional Court of Ukraine", new procedural codes and new legislation were adopted.</a:t>
            </a:r>
            <a:br>
              <a:rPr lang="en-US" sz="2400" b="1" dirty="0" smtClean="0">
                <a:ln w="1905"/>
                <a:solidFill>
                  <a:schemeClr val="accent6">
                    <a:lumMod val="75000"/>
                  </a:schemeClr>
                </a:solidFill>
                <a:effectLst>
                  <a:innerShdw blurRad="69850" dist="43180" dir="5400000">
                    <a:srgbClr val="000000">
                      <a:alpha val="65000"/>
                    </a:srgbClr>
                  </a:innerShdw>
                </a:effectLst>
              </a:rPr>
            </a:br>
            <a:endParaRPr lang="uk-UA" sz="2400" dirty="0"/>
          </a:p>
        </p:txBody>
      </p:sp>
      <p:sp>
        <p:nvSpPr>
          <p:cNvPr id="3" name="Содержимое 2"/>
          <p:cNvSpPr>
            <a:spLocks noGrp="1"/>
          </p:cNvSpPr>
          <p:nvPr>
            <p:ph idx="1"/>
          </p:nvPr>
        </p:nvSpPr>
        <p:spPr/>
        <p:txBody>
          <a:bodyPr/>
          <a:lstStyle/>
          <a:p>
            <a:r>
              <a:rPr lang="en-US" dirty="0" smtClean="0"/>
              <a:t>Law of Ukraine “On the High Council of Justice” of September 23, 2016 created a legal basis for the independence of the judiciary and its functioning on the basis of responsibility, accountability to society [16]. It determined the status, powers and organization of the work of the High Council justice, which is the main body in matters of judicial career, has the right to decide on the appointment, dismissal and transfer of judges, give permission for their detention, arrest, removal. </a:t>
            </a:r>
            <a:endParaRPr lang="uk-U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41376" y="2621280"/>
            <a:ext cx="7107936" cy="3982403"/>
          </a:xfrm>
          <a:ln>
            <a:solidFill>
              <a:schemeClr val="accent4">
                <a:lumMod val="75000"/>
              </a:schemeClr>
            </a:solidFill>
          </a:ln>
          <a:scene3d>
            <a:camera prst="orthographicFront"/>
            <a:lightRig rig="threePt" dir="t"/>
          </a:scene3d>
          <a:sp3d>
            <a:bevelT w="139700" h="139700" prst="divot"/>
          </a:sp3d>
        </p:spPr>
        <p:style>
          <a:lnRef idx="2">
            <a:schemeClr val="accent1"/>
          </a:lnRef>
          <a:fillRef idx="1">
            <a:schemeClr val="lt1"/>
          </a:fillRef>
          <a:effectRef idx="0">
            <a:schemeClr val="accent1"/>
          </a:effectRef>
          <a:fontRef idx="minor">
            <a:schemeClr val="dk1"/>
          </a:fontRef>
        </p:style>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just">
              <a:buNone/>
            </a:pPr>
            <a:r>
              <a:rPr lang="en-US" b="1" dirty="0" smtClean="0">
                <a:ln w="11430"/>
                <a:solidFill>
                  <a:schemeClr val="accent2">
                    <a:lumMod val="75000"/>
                  </a:schemeClr>
                </a:solidFill>
                <a:effectLst>
                  <a:outerShdw blurRad="50800" dist="39000" dir="5460000" algn="tl">
                    <a:srgbClr val="000000">
                      <a:alpha val="38000"/>
                    </a:srgbClr>
                  </a:outerShdw>
                </a:effectLst>
              </a:rPr>
              <a:t>Law "On Restoration of Confidence in the Judiciary in Ukraine" adopted on April 8, 2014 covered most of the recommendations formulated by the conclusions of the Council of Europe experts, p in order to comply with European standards, in particular the right to a fair court that will guarantee the independence of the judiciary, legal certainty and equality before the law.</a:t>
            </a:r>
            <a:endParaRPr lang="uk-UA" b="1" dirty="0">
              <a:ln w="11430"/>
              <a:solidFill>
                <a:schemeClr val="accent2">
                  <a:lumMod val="75000"/>
                </a:schemeClr>
              </a:solidFill>
              <a:effectLst>
                <a:outerShdw blurRad="50800" dist="39000" dir="5460000" algn="tl">
                  <a:srgbClr val="000000">
                    <a:alpha val="38000"/>
                  </a:srgbClr>
                </a:outerShdw>
              </a:effectLst>
            </a:endParaRPr>
          </a:p>
        </p:txBody>
      </p:sp>
      <p:pic>
        <p:nvPicPr>
          <p:cNvPr id="4" name="Рисунок 3" descr="завантаження.jpg"/>
          <p:cNvPicPr>
            <a:picLocks noChangeAspect="1"/>
          </p:cNvPicPr>
          <p:nvPr/>
        </p:nvPicPr>
        <p:blipFill>
          <a:blip r:embed="rId2"/>
          <a:stretch>
            <a:fillRect/>
          </a:stretch>
        </p:blipFill>
        <p:spPr>
          <a:xfrm>
            <a:off x="4767072" y="334327"/>
            <a:ext cx="3681984" cy="2262569"/>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15087" y="1465729"/>
            <a:ext cx="7900264" cy="3715871"/>
          </a:xfrm>
          <a:scene3d>
            <a:camera prst="orthographicFront"/>
            <a:lightRig rig="threePt" dir="t"/>
          </a:scene3d>
          <a:sp3d>
            <a:bevelT w="139700" h="139700" prst="divot"/>
          </a:sp3d>
        </p:spPr>
        <p:style>
          <a:lnRef idx="2">
            <a:schemeClr val="accent2"/>
          </a:lnRef>
          <a:fillRef idx="1">
            <a:schemeClr val="lt1"/>
          </a:fillRef>
          <a:effectRef idx="0">
            <a:schemeClr val="accent2"/>
          </a:effectRef>
          <a:fontRef idx="minor">
            <a:schemeClr val="dk1"/>
          </a:fontRef>
        </p:style>
        <p:txBody>
          <a:bodyPr>
            <a:normAutofit/>
          </a:bodyPr>
          <a:lstStyle/>
          <a:p>
            <a:pPr>
              <a:buNone/>
            </a:pPr>
            <a:r>
              <a:rPr lang="en-US" b="1" dirty="0" smtClean="0">
                <a:ln w="1905"/>
                <a:solidFill>
                  <a:schemeClr val="accent1">
                    <a:lumMod val="50000"/>
                  </a:schemeClr>
                </a:solidFill>
                <a:effectLst>
                  <a:innerShdw blurRad="69850" dist="43180" dir="5400000">
                    <a:srgbClr val="000000">
                      <a:alpha val="65000"/>
                    </a:srgbClr>
                  </a:innerShdw>
                </a:effectLst>
              </a:rPr>
              <a:t>According to the Law "On Ensuring the Right to a Fair Trial" of 12 In February 2015, Ukraine carried out a comprehensive disciplinary reform responsibility of judges and relevant proceedings. This led to significant improvements aimed at accountability and legal certainty, predictability, fairness and impartiality disciplinary proceedings and imposition of sanctions</a:t>
            </a:r>
            <a:endParaRPr lang="uk-UA" b="1" dirty="0" smtClean="0">
              <a:ln w="1905"/>
              <a:solidFill>
                <a:schemeClr val="accent1">
                  <a:lumMod val="50000"/>
                </a:schemeClr>
              </a:solidFill>
              <a:effectLst>
                <a:innerShdw blurRad="69850" dist="43180" dir="5400000">
                  <a:srgbClr val="000000">
                    <a:alpha val="65000"/>
                  </a:srgbClr>
                </a:innerShdw>
              </a:effectLst>
            </a:endParaRPr>
          </a:p>
          <a:p>
            <a:endParaRPr lang="uk-UA" b="1" dirty="0">
              <a:ln w="1905"/>
              <a:solidFill>
                <a:schemeClr val="accent1">
                  <a:lumMod val="50000"/>
                </a:schemeClr>
              </a:soli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90703" y="2426208"/>
            <a:ext cx="7456017" cy="4120896"/>
          </a:xfrm>
          <a:ln w="38100"/>
          <a:scene3d>
            <a:camera prst="orthographicFront"/>
            <a:lightRig rig="threePt" dir="t"/>
          </a:scene3d>
          <a:sp3d>
            <a:bevelT w="139700" h="139700" prst="divot"/>
          </a:sp3d>
        </p:spPr>
        <p:style>
          <a:lnRef idx="2">
            <a:schemeClr val="dk1"/>
          </a:lnRef>
          <a:fillRef idx="1">
            <a:schemeClr val="lt1"/>
          </a:fillRef>
          <a:effectRef idx="0">
            <a:schemeClr val="dk1"/>
          </a:effectRef>
          <a:fontRef idx="minor">
            <a:schemeClr val="dk1"/>
          </a:fontRef>
        </p:style>
        <p:txBody>
          <a:bodyPr>
            <a:normAutofit fontScale="85000" lnSpcReduction="20000"/>
          </a:bodyPr>
          <a:lstStyle/>
          <a:p>
            <a:pPr algn="ctr"/>
            <a:r>
              <a:rPr lang="en-US" b="1" dirty="0" smtClean="0">
                <a:ln w="1905"/>
                <a:solidFill>
                  <a:schemeClr val="accent6">
                    <a:lumMod val="75000"/>
                  </a:schemeClr>
                </a:solidFill>
                <a:effectLst>
                  <a:innerShdw blurRad="69850" dist="43180" dir="5400000">
                    <a:srgbClr val="000000">
                      <a:alpha val="65000"/>
                    </a:srgbClr>
                  </a:innerShdw>
                </a:effectLst>
              </a:rPr>
              <a:t>Law "On the High Council of Justice" of December 21 In 2016, it was established that disciplinary proceedings against judges would take place competence of the High Council of Justice. Disciplinary proceedings will be carried out by disciplinary chambers, most of which have to become judges. The rules for reviewing these disciplinary proceedings, which introduced into the Law "On the High Council of Justice", were previously assessed Council of Europe experts, and in general it was decided that the final text was in line CE standards. The adopted legal framework complies with the CE standards for determining the grounds for disciplinary responsibility, proportionality of sanctions and fairness proceedings.</a:t>
            </a:r>
            <a:endParaRPr lang="uk-UA" b="1" dirty="0">
              <a:ln w="1905"/>
              <a:solidFill>
                <a:schemeClr val="accent6">
                  <a:lumMod val="75000"/>
                </a:schemeClr>
              </a:solidFill>
              <a:effectLst>
                <a:innerShdw blurRad="69850" dist="43180" dir="5400000">
                  <a:srgbClr val="000000">
                    <a:alpha val="65000"/>
                  </a:srgbClr>
                </a:innerShdw>
              </a:effectLst>
            </a:endParaRPr>
          </a:p>
        </p:txBody>
      </p:sp>
      <p:pic>
        <p:nvPicPr>
          <p:cNvPr id="4" name="Рисунок 3" descr="1576478340_11b2cb60d8a9d328bd965adfd74b0.jpg"/>
          <p:cNvPicPr>
            <a:picLocks noChangeAspect="1"/>
          </p:cNvPicPr>
          <p:nvPr/>
        </p:nvPicPr>
        <p:blipFill>
          <a:blip r:embed="rId2"/>
          <a:stretch>
            <a:fillRect/>
          </a:stretch>
        </p:blipFill>
        <p:spPr>
          <a:xfrm>
            <a:off x="5120640" y="292608"/>
            <a:ext cx="3681984" cy="2067576"/>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9204</TotalTime>
  <Words>1242</Words>
  <Application>Microsoft Office PowerPoint</Application>
  <PresentationFormat>Экран (4:3)</PresentationFormat>
  <Paragraphs>33</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Office Theme</vt:lpstr>
      <vt:lpstr>Cooperation with the EU in the field of Justice</vt:lpstr>
      <vt:lpstr>Слайд 2</vt:lpstr>
      <vt:lpstr> Judicial system of Ukraine</vt:lpstr>
      <vt:lpstr>Judicial reform was implemented in three stages:</vt:lpstr>
      <vt:lpstr>Second stage: On June 2, 2016, the Constitution was amended and a new version of the Law "On the Judiciary and the Status of Judges" was adopted in order to bring the legal framework in the field of justice in line with European standards </vt:lpstr>
      <vt:lpstr>Third stage: legislative acts "On the High Council of Justice", "On the Constitutional Court of Ukraine", new procedural codes and new legislation were adopted. </vt:lpstr>
      <vt:lpstr>Слайд 7</vt:lpstr>
      <vt:lpstr>Слайд 8</vt:lpstr>
      <vt:lpstr>Слайд 9</vt:lpstr>
      <vt:lpstr>Judicial reform presupposes a transition from a four-tier to a three-tier judicial system.</vt:lpstr>
      <vt:lpstr>Higher specialized courts have been established in the judiciary: the High Court of Intellectual Property and the High Anti-Corruption Court, which act as courts of first instance to hear statutory categories of cases </vt:lpstr>
      <vt:lpstr>Слайд 12</vt:lpstr>
      <vt:lpstr>Appointment of judges</vt:lpstr>
      <vt:lpstr> Thanks for your attention!!!</vt:lpstr>
    </vt:vector>
  </TitlesOfParts>
  <Company>PJSC "New Engineering Technologies"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Markasian, Pavel (KIEVH)</dc:creator>
  <cp:lastModifiedBy>Compaq</cp:lastModifiedBy>
  <cp:revision>180</cp:revision>
  <dcterms:created xsi:type="dcterms:W3CDTF">2016-11-18T14:12:19Z</dcterms:created>
  <dcterms:modified xsi:type="dcterms:W3CDTF">2021-05-11T13:51:43Z</dcterms:modified>
</cp:coreProperties>
</file>