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2" r:id="rId1"/>
  </p:sldMasterIdLst>
  <p:sldIdLst>
    <p:sldId id="257" r:id="rId2"/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29939006-10F5-46BC-930E-3CBEFD1A61D2}" type="datetimeFigureOut">
              <a:rPr lang="uk-UA" smtClean="0"/>
              <a:t>11.05.2021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35BC5980-5EB7-4EB9-9C4C-A9E9F3391E5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0178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9006-10F5-46BC-930E-3CBEFD1A61D2}" type="datetimeFigureOut">
              <a:rPr lang="uk-UA" smtClean="0"/>
              <a:t>11.05.2021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5980-5EB7-4EB9-9C4C-A9E9F3391E5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8129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9939006-10F5-46BC-930E-3CBEFD1A61D2}" type="datetimeFigureOut">
              <a:rPr lang="uk-UA" smtClean="0"/>
              <a:t>11.05.2021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5BC5980-5EB7-4EB9-9C4C-A9E9F3391E5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7170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9939006-10F5-46BC-930E-3CBEFD1A61D2}" type="datetimeFigureOut">
              <a:rPr lang="uk-UA" smtClean="0"/>
              <a:t>11.05.2021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5BC5980-5EB7-4EB9-9C4C-A9E9F3391E5A}" type="slidenum">
              <a:rPr lang="uk-UA" smtClean="0"/>
              <a:t>‹#›</a:t>
            </a:fld>
            <a:endParaRPr lang="uk-UA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9434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9939006-10F5-46BC-930E-3CBEFD1A61D2}" type="datetimeFigureOut">
              <a:rPr lang="uk-UA" smtClean="0"/>
              <a:t>11.05.2021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5BC5980-5EB7-4EB9-9C4C-A9E9F3391E5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55723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9006-10F5-46BC-930E-3CBEFD1A61D2}" type="datetimeFigureOut">
              <a:rPr lang="uk-UA" smtClean="0"/>
              <a:t>11.05.2021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5980-5EB7-4EB9-9C4C-A9E9F3391E5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912721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9006-10F5-46BC-930E-3CBEFD1A61D2}" type="datetimeFigureOut">
              <a:rPr lang="uk-UA" smtClean="0"/>
              <a:t>11.05.2021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5980-5EB7-4EB9-9C4C-A9E9F3391E5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035131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9006-10F5-46BC-930E-3CBEFD1A61D2}" type="datetimeFigureOut">
              <a:rPr lang="uk-UA" smtClean="0"/>
              <a:t>11.05.2021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5980-5EB7-4EB9-9C4C-A9E9F3391E5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523220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9939006-10F5-46BC-930E-3CBEFD1A61D2}" type="datetimeFigureOut">
              <a:rPr lang="uk-UA" smtClean="0"/>
              <a:t>11.05.2021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5BC5980-5EB7-4EB9-9C4C-A9E9F3391E5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9632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9006-10F5-46BC-930E-3CBEFD1A61D2}" type="datetimeFigureOut">
              <a:rPr lang="uk-UA" smtClean="0"/>
              <a:t>11.05.2021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5980-5EB7-4EB9-9C4C-A9E9F3391E5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8532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9939006-10F5-46BC-930E-3CBEFD1A61D2}" type="datetimeFigureOut">
              <a:rPr lang="uk-UA" smtClean="0"/>
              <a:t>11.05.2021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5BC5980-5EB7-4EB9-9C4C-A9E9F3391E5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39429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9006-10F5-46BC-930E-3CBEFD1A61D2}" type="datetimeFigureOut">
              <a:rPr lang="uk-UA" smtClean="0"/>
              <a:t>11.05.2021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5980-5EB7-4EB9-9C4C-A9E9F3391E5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7775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9006-10F5-46BC-930E-3CBEFD1A61D2}" type="datetimeFigureOut">
              <a:rPr lang="uk-UA" smtClean="0"/>
              <a:t>11.05.2021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5980-5EB7-4EB9-9C4C-A9E9F3391E5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58536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9006-10F5-46BC-930E-3CBEFD1A61D2}" type="datetimeFigureOut">
              <a:rPr lang="uk-UA" smtClean="0"/>
              <a:t>11.05.2021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5980-5EB7-4EB9-9C4C-A9E9F3391E5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26671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9006-10F5-46BC-930E-3CBEFD1A61D2}" type="datetimeFigureOut">
              <a:rPr lang="uk-UA" smtClean="0"/>
              <a:t>11.05.2021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5980-5EB7-4EB9-9C4C-A9E9F3391E5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8257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9006-10F5-46BC-930E-3CBEFD1A61D2}" type="datetimeFigureOut">
              <a:rPr lang="uk-UA" smtClean="0"/>
              <a:t>11.05.2021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5980-5EB7-4EB9-9C4C-A9E9F3391E5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64329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9006-10F5-46BC-930E-3CBEFD1A61D2}" type="datetimeFigureOut">
              <a:rPr lang="uk-UA" smtClean="0"/>
              <a:t>11.05.2021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5980-5EB7-4EB9-9C4C-A9E9F3391E5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43238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39006-10F5-46BC-930E-3CBEFD1A61D2}" type="datetimeFigureOut">
              <a:rPr lang="uk-UA" smtClean="0"/>
              <a:t>11.05.2021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C5980-5EB7-4EB9-9C4C-A9E9F3391E5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51941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33" r:id="rId1"/>
    <p:sldLayoutId id="2147483934" r:id="rId2"/>
    <p:sldLayoutId id="2147483935" r:id="rId3"/>
    <p:sldLayoutId id="2147483936" r:id="rId4"/>
    <p:sldLayoutId id="2147483937" r:id="rId5"/>
    <p:sldLayoutId id="2147483938" r:id="rId6"/>
    <p:sldLayoutId id="2147483939" r:id="rId7"/>
    <p:sldLayoutId id="2147483940" r:id="rId8"/>
    <p:sldLayoutId id="2147483941" r:id="rId9"/>
    <p:sldLayoutId id="2147483942" r:id="rId10"/>
    <p:sldLayoutId id="2147483943" r:id="rId11"/>
    <p:sldLayoutId id="2147483944" r:id="rId12"/>
    <p:sldLayoutId id="2147483945" r:id="rId13"/>
    <p:sldLayoutId id="2147483946" r:id="rId14"/>
    <p:sldLayoutId id="2147483947" r:id="rId15"/>
    <p:sldLayoutId id="2147483948" r:id="rId16"/>
    <p:sldLayoutId id="214748394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7109" y="817685"/>
            <a:ext cx="9152792" cy="3490545"/>
          </a:xfrm>
        </p:spPr>
        <p:txBody>
          <a:bodyPr>
            <a:normAutofit/>
          </a:bodyPr>
          <a:lstStyle/>
          <a:p>
            <a:pPr algn="just"/>
            <a:r>
              <a:rPr lang="uk-UA" sz="5400" dirty="0" err="1"/>
              <a:t>Ways</a:t>
            </a:r>
            <a:r>
              <a:rPr lang="uk-UA" sz="5400" dirty="0"/>
              <a:t> </a:t>
            </a:r>
            <a:r>
              <a:rPr lang="uk-UA" sz="5400" dirty="0" err="1"/>
              <a:t>of</a:t>
            </a:r>
            <a:r>
              <a:rPr lang="uk-UA" sz="5400" dirty="0"/>
              <a:t> </a:t>
            </a:r>
            <a:r>
              <a:rPr lang="uk-UA" sz="5400" dirty="0" err="1"/>
              <a:t>approximation</a:t>
            </a:r>
            <a:r>
              <a:rPr lang="uk-UA" sz="5400" dirty="0"/>
              <a:t> (</a:t>
            </a:r>
            <a:r>
              <a:rPr lang="uk-UA" sz="5400" dirty="0" err="1"/>
              <a:t>or</a:t>
            </a:r>
            <a:r>
              <a:rPr lang="uk-UA" sz="5400" dirty="0"/>
              <a:t> </a:t>
            </a:r>
            <a:r>
              <a:rPr lang="uk-UA" sz="5400" dirty="0" err="1"/>
              <a:t>harmonization</a:t>
            </a:r>
            <a:r>
              <a:rPr lang="uk-UA" sz="5400" dirty="0"/>
              <a:t>) </a:t>
            </a:r>
            <a:r>
              <a:rPr lang="uk-UA" sz="5400" dirty="0" err="1"/>
              <a:t>of</a:t>
            </a:r>
            <a:r>
              <a:rPr lang="uk-UA" sz="5400" dirty="0"/>
              <a:t> </a:t>
            </a:r>
            <a:r>
              <a:rPr lang="uk-UA" sz="5400" dirty="0" err="1"/>
              <a:t>ukrainian</a:t>
            </a:r>
            <a:r>
              <a:rPr lang="uk-UA" sz="5400" dirty="0"/>
              <a:t> </a:t>
            </a:r>
            <a:r>
              <a:rPr lang="uk-UA" sz="5400" dirty="0" err="1"/>
              <a:t>Commercial</a:t>
            </a:r>
            <a:r>
              <a:rPr lang="uk-UA" sz="5400" dirty="0"/>
              <a:t> </a:t>
            </a:r>
            <a:r>
              <a:rPr lang="uk-UA" sz="5400" dirty="0" err="1"/>
              <a:t>Law</a:t>
            </a:r>
            <a:r>
              <a:rPr lang="uk-UA" sz="5400" dirty="0"/>
              <a:t> </a:t>
            </a:r>
            <a:r>
              <a:rPr lang="uk-UA" sz="5400" dirty="0" err="1"/>
              <a:t>to</a:t>
            </a:r>
            <a:r>
              <a:rPr lang="uk-UA" sz="5400" dirty="0"/>
              <a:t> </a:t>
            </a:r>
            <a:r>
              <a:rPr lang="uk-UA" sz="5400" dirty="0" err="1"/>
              <a:t>the</a:t>
            </a:r>
            <a:r>
              <a:rPr lang="uk-UA" sz="5400" dirty="0"/>
              <a:t> EU </a:t>
            </a:r>
            <a:r>
              <a:rPr lang="uk-UA" sz="5400" dirty="0" err="1"/>
              <a:t>Law</a:t>
            </a:r>
            <a:r>
              <a:rPr lang="uk-UA" sz="5400" dirty="0"/>
              <a:t>.</a:t>
            </a:r>
            <a:endParaRPr lang="uk-UA" sz="5400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 flipH="1">
            <a:off x="1011116" y="5099538"/>
            <a:ext cx="9865920" cy="1389963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/>
              <a:t>Виконав студент </a:t>
            </a:r>
            <a:r>
              <a:rPr lang="uk-UA" sz="3200" dirty="0" err="1" smtClean="0"/>
              <a:t>Славницький</a:t>
            </a:r>
            <a:r>
              <a:rPr lang="uk-UA" sz="3200" dirty="0" smtClean="0"/>
              <a:t> Андрій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uk-UA" sz="3200" dirty="0" smtClean="0"/>
              <a:t>Група </a:t>
            </a:r>
            <a:r>
              <a:rPr lang="uk-UA" sz="3200" dirty="0" err="1" smtClean="0"/>
              <a:t>Пр</a:t>
            </a:r>
            <a:r>
              <a:rPr lang="en-US" sz="3200" dirty="0" smtClean="0"/>
              <a:t> (</a:t>
            </a:r>
            <a:r>
              <a:rPr lang="uk-UA" sz="3200" dirty="0" smtClean="0"/>
              <a:t>м</a:t>
            </a:r>
            <a:r>
              <a:rPr lang="en-US" sz="3200" dirty="0" smtClean="0"/>
              <a:t>1</a:t>
            </a:r>
            <a:r>
              <a:rPr lang="en-US" sz="3200" dirty="0"/>
              <a:t>) -03 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05997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222132" y="436368"/>
            <a:ext cx="9161584" cy="4997278"/>
          </a:xfrm>
        </p:spPr>
        <p:txBody>
          <a:bodyPr/>
          <a:lstStyle/>
          <a:p>
            <a:pPr algn="just"/>
            <a:r>
              <a:rPr lang="en-US" dirty="0"/>
              <a:t>Following the declared European foreign policy vector, it is impossible, in fact, to avoid the</a:t>
            </a:r>
          </a:p>
          <a:p>
            <a:pPr algn="just"/>
            <a:r>
              <a:rPr lang="en-US" dirty="0"/>
              <a:t>process of adaptation in the internal legal policy of Ukraine. The approximation of Ukrainian</a:t>
            </a:r>
          </a:p>
          <a:p>
            <a:pPr algn="just"/>
            <a:r>
              <a:rPr lang="en-US" dirty="0"/>
              <a:t>law to the EU acquis </a:t>
            </a:r>
            <a:r>
              <a:rPr lang="en-US" dirty="0" err="1"/>
              <a:t>communautaire</a:t>
            </a:r>
            <a:r>
              <a:rPr lang="en-US" dirty="0"/>
              <a:t> is not only the instrument for deepening our economic</a:t>
            </a:r>
          </a:p>
          <a:p>
            <a:pPr algn="just"/>
            <a:r>
              <a:rPr lang="en-US" dirty="0"/>
              <a:t>cooperation with the European Union, but also the important measure to enhance further</a:t>
            </a:r>
          </a:p>
          <a:p>
            <a:pPr algn="just"/>
            <a:r>
              <a:rPr lang="en-US" dirty="0"/>
              <a:t>development of Ukraine in general.</a:t>
            </a:r>
            <a:endParaRPr lang="uk-UA" dirty="0"/>
          </a:p>
        </p:txBody>
      </p:sp>
      <p:pic>
        <p:nvPicPr>
          <p:cNvPr id="1026" name="Picture 2" descr="Позитивні наслідки вступу України до ЄС | Блоги БДМ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3542" y="3666391"/>
            <a:ext cx="5865819" cy="3191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5213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96" y="641695"/>
            <a:ext cx="9519293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Requirements for further changes in Ukrainian </a:t>
            </a:r>
            <a:r>
              <a:rPr lang="en-US" dirty="0" smtClean="0"/>
              <a:t>legislation</a:t>
            </a:r>
            <a:r>
              <a:rPr lang="uk-UA" dirty="0" smtClean="0"/>
              <a:t> (</a:t>
            </a:r>
            <a:r>
              <a:rPr lang="en-US" dirty="0" smtClean="0"/>
              <a:t>part 1)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399242" y="2250673"/>
            <a:ext cx="8915400" cy="377762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600" dirty="0"/>
              <a:t>Firstly, Ukraine needs to conduct necessary changes to its legislation to make it fully compatible</a:t>
            </a:r>
          </a:p>
          <a:p>
            <a:pPr marL="0" indent="0" algn="just">
              <a:buNone/>
            </a:pPr>
            <a:r>
              <a:rPr lang="en-US" sz="2600" dirty="0"/>
              <a:t>with EU legislation listed in the AA and other documents. This requires changes in the existing legal</a:t>
            </a:r>
          </a:p>
          <a:p>
            <a:pPr marL="0" indent="0" algn="just">
              <a:buNone/>
            </a:pPr>
            <a:r>
              <a:rPr lang="en-US" sz="2600" dirty="0"/>
              <a:t>acts or adoption of new acts. To determine such actions, the drafters of the present Guidelines use</a:t>
            </a:r>
          </a:p>
          <a:p>
            <a:pPr marL="0" indent="0" algn="just">
              <a:buNone/>
            </a:pPr>
            <a:r>
              <a:rPr lang="en-US" sz="2600" dirty="0"/>
              <a:t>mainly the notion of “approximation”.</a:t>
            </a:r>
            <a:endParaRPr lang="uk-UA" sz="2600" dirty="0"/>
          </a:p>
        </p:txBody>
      </p:sp>
    </p:spTree>
    <p:extLst>
      <p:ext uri="{BB962C8B-B14F-4D97-AF65-F5344CB8AC3E}">
        <p14:creationId xmlns:p14="http://schemas.microsoft.com/office/powerpoint/2010/main" val="1674507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9947" y="370703"/>
            <a:ext cx="9774666" cy="111519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Requirements for further changes in Ukrainian legislation</a:t>
            </a:r>
            <a:r>
              <a:rPr lang="uk-UA" dirty="0"/>
              <a:t> (</a:t>
            </a:r>
            <a:r>
              <a:rPr lang="en-US" dirty="0"/>
              <a:t>part </a:t>
            </a:r>
            <a:r>
              <a:rPr lang="en-US" dirty="0" smtClean="0"/>
              <a:t>2)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708610" y="1733517"/>
            <a:ext cx="5648227" cy="4020874"/>
          </a:xfrm>
        </p:spPr>
        <p:txBody>
          <a:bodyPr>
            <a:noAutofit/>
          </a:bodyPr>
          <a:lstStyle/>
          <a:p>
            <a:pPr algn="just"/>
            <a:r>
              <a:rPr lang="en-US" sz="1600" dirty="0"/>
              <a:t>Secondly, Ukrainian authorities also need to make sure that </a:t>
            </a:r>
            <a:r>
              <a:rPr lang="en-US" sz="1600" dirty="0" smtClean="0"/>
              <a:t>the</a:t>
            </a:r>
            <a:r>
              <a:rPr lang="uk-UA" sz="1600" dirty="0" smtClean="0"/>
              <a:t> </a:t>
            </a:r>
            <a:r>
              <a:rPr lang="en-US" sz="1600" dirty="0" smtClean="0"/>
              <a:t>newly </a:t>
            </a:r>
            <a:r>
              <a:rPr lang="en-US" sz="1600" dirty="0"/>
              <a:t>adopted approximated rules are effectively implemented in practice. Such an obligations </a:t>
            </a:r>
            <a:r>
              <a:rPr lang="en-US" sz="1600" dirty="0" smtClean="0"/>
              <a:t>stems,</a:t>
            </a:r>
            <a:r>
              <a:rPr lang="uk-UA" sz="1600" dirty="0" smtClean="0"/>
              <a:t> </a:t>
            </a:r>
            <a:r>
              <a:rPr lang="en-US" sz="1600" dirty="0" smtClean="0"/>
              <a:t>for </a:t>
            </a:r>
            <a:r>
              <a:rPr lang="en-US" sz="1600" dirty="0"/>
              <a:t>instance, from Article 475 (2) of the AA. </a:t>
            </a:r>
            <a:endParaRPr lang="uk-UA" sz="1600" dirty="0" smtClean="0"/>
          </a:p>
          <a:p>
            <a:pPr algn="just"/>
            <a:r>
              <a:rPr lang="en-US" sz="1600" dirty="0" smtClean="0"/>
              <a:t>It </a:t>
            </a:r>
            <a:r>
              <a:rPr lang="en-US" sz="1600" dirty="0"/>
              <a:t>provides that “Monitoring shall include </a:t>
            </a:r>
            <a:r>
              <a:rPr lang="en-US" sz="1600" dirty="0" smtClean="0"/>
              <a:t>assessments</a:t>
            </a:r>
            <a:r>
              <a:rPr lang="uk-UA" sz="1600" dirty="0" smtClean="0"/>
              <a:t> </a:t>
            </a:r>
            <a:r>
              <a:rPr lang="en-US" sz="1600" dirty="0" smtClean="0"/>
              <a:t>of </a:t>
            </a:r>
            <a:r>
              <a:rPr lang="en-US" sz="1600" dirty="0"/>
              <a:t>approximation of Ukrainian law to EU law as defined in this Agreement, including aspects </a:t>
            </a:r>
            <a:r>
              <a:rPr lang="en-US" sz="1600" dirty="0" smtClean="0"/>
              <a:t>of</a:t>
            </a:r>
            <a:r>
              <a:rPr lang="uk-UA" sz="1600" dirty="0" smtClean="0"/>
              <a:t> </a:t>
            </a:r>
            <a:r>
              <a:rPr lang="en-US" sz="1600" dirty="0" smtClean="0"/>
              <a:t>implementation </a:t>
            </a:r>
            <a:r>
              <a:rPr lang="en-US" sz="1600" dirty="0"/>
              <a:t>and enforcement.”</a:t>
            </a:r>
          </a:p>
          <a:p>
            <a:pPr algn="just"/>
            <a:r>
              <a:rPr lang="en-US" sz="1600" dirty="0"/>
              <a:t>This requires that the drafting of new rules always ensures the applicability of these rules </a:t>
            </a:r>
            <a:r>
              <a:rPr lang="en-US" sz="1600" dirty="0" smtClean="0"/>
              <a:t>in</a:t>
            </a:r>
            <a:r>
              <a:rPr lang="uk-UA" sz="1600" dirty="0" smtClean="0"/>
              <a:t> </a:t>
            </a:r>
            <a:r>
              <a:rPr lang="en-US" sz="1600" dirty="0" smtClean="0"/>
              <a:t>daily </a:t>
            </a:r>
            <a:r>
              <a:rPr lang="en-US" sz="1600" dirty="0"/>
              <a:t>practice. It may include a plethora of non-legislative actions, including securing </a:t>
            </a:r>
            <a:r>
              <a:rPr lang="en-US" sz="1600" dirty="0" smtClean="0"/>
              <a:t>budgetary</a:t>
            </a:r>
            <a:r>
              <a:rPr lang="uk-UA" sz="1600" dirty="0" smtClean="0"/>
              <a:t> </a:t>
            </a:r>
            <a:r>
              <a:rPr lang="en-US" sz="1600" dirty="0" smtClean="0"/>
              <a:t>appropriations</a:t>
            </a:r>
            <a:r>
              <a:rPr lang="en-US" sz="1600" dirty="0"/>
              <a:t>, enhancement of existing state apparatus or creation of new institutions, </a:t>
            </a:r>
            <a:r>
              <a:rPr lang="en-US" sz="1600" dirty="0" smtClean="0"/>
              <a:t>capacity</a:t>
            </a:r>
            <a:r>
              <a:rPr lang="uk-UA" sz="1600" dirty="0" smtClean="0"/>
              <a:t> </a:t>
            </a:r>
            <a:r>
              <a:rPr lang="en-US" sz="1600" dirty="0" smtClean="0"/>
              <a:t>building </a:t>
            </a:r>
            <a:r>
              <a:rPr lang="en-US" sz="1600" dirty="0"/>
              <a:t>exercises for staff of those institutions as well as all other actors involved in law enforcement.</a:t>
            </a:r>
            <a:endParaRPr lang="uk-UA" sz="1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1416" y="1866832"/>
            <a:ext cx="5013197" cy="3754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64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09981" y="398836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Basic guidelines for further action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261573" y="1855572"/>
            <a:ext cx="4796327" cy="401917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/>
              <a:t>At the end of the day, parts of Ukrainian law will be based and modelled on solutions developed </a:t>
            </a:r>
            <a:r>
              <a:rPr lang="en-US" dirty="0" smtClean="0"/>
              <a:t>in the </a:t>
            </a:r>
            <a:r>
              <a:rPr lang="en-US" dirty="0"/>
              <a:t>European Union. Details and deadlines for approximation per area are provided in the AA as </a:t>
            </a:r>
            <a:r>
              <a:rPr lang="en-US" dirty="0" smtClean="0"/>
              <a:t>well as </a:t>
            </a:r>
            <a:r>
              <a:rPr lang="en-US" dirty="0"/>
              <a:t>in other sources, including other bilateral EU-Ukraine agreements.</a:t>
            </a:r>
          </a:p>
          <a:p>
            <a:pPr algn="just"/>
            <a:r>
              <a:rPr lang="en-US" dirty="0"/>
              <a:t>Although the time framework for approximation is largely determined by the provisions </a:t>
            </a:r>
            <a:r>
              <a:rPr lang="en-US" dirty="0" smtClean="0"/>
              <a:t>and Annexes </a:t>
            </a:r>
            <a:r>
              <a:rPr lang="en-US" dirty="0"/>
              <a:t>of the AA itself, detailed plans and priorities are set in a plethora of road maps and </a:t>
            </a:r>
            <a:r>
              <a:rPr lang="en-US" dirty="0" smtClean="0"/>
              <a:t>action plans </a:t>
            </a:r>
            <a:r>
              <a:rPr lang="en-US" dirty="0"/>
              <a:t>approved by the Ukrainian authorities. </a:t>
            </a: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approximation tasks cover not only EU legal acts </a:t>
            </a:r>
            <a:r>
              <a:rPr lang="en-US" dirty="0" smtClean="0"/>
              <a:t>but frequently </a:t>
            </a:r>
            <a:r>
              <a:rPr lang="en-US" dirty="0"/>
              <a:t>also other sources including soft-law instruments as well as jurisprudence of the Court </a:t>
            </a:r>
            <a:r>
              <a:rPr lang="en-US" dirty="0" smtClean="0"/>
              <a:t>of Justice </a:t>
            </a:r>
            <a:r>
              <a:rPr lang="en-US" dirty="0"/>
              <a:t>of the European Union (CJEU).</a:t>
            </a:r>
            <a:endParaRPr lang="uk-UA" dirty="0"/>
          </a:p>
        </p:txBody>
      </p:sp>
      <p:pic>
        <p:nvPicPr>
          <p:cNvPr id="3074" name="Picture 2" descr="Cпівпраця України та Європейського Союзу у сфері туризму: політико-правовий  аспек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1478" y="1855572"/>
            <a:ext cx="5120419" cy="3903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8126257"/>
      </p:ext>
    </p:extLst>
  </p:cSld>
  <p:clrMapOvr>
    <a:masterClrMapping/>
  </p:clrMapOvr>
</p:sld>
</file>

<file path=ppt/theme/theme1.xml><?xml version="1.0" encoding="utf-8"?>
<a:theme xmlns:a="http://schemas.openxmlformats.org/drawingml/2006/main" name="След самолета">
  <a:themeElements>
    <a:clrScheme name="След самолета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След самолета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лед самолета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TM04033937[[fn=След самолета]]</Template>
  <TotalTime>196</TotalTime>
  <Words>428</Words>
  <Application>Microsoft Office PowerPoint</Application>
  <PresentationFormat>Широкоэкранный</PresentationFormat>
  <Paragraphs>20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Arial</vt:lpstr>
      <vt:lpstr>Century Gothic</vt:lpstr>
      <vt:lpstr>След самолета</vt:lpstr>
      <vt:lpstr>Ways of approximation (or harmonization) of ukrainian Commercial Law to the EU Law.</vt:lpstr>
      <vt:lpstr>Презентация PowerPoint</vt:lpstr>
      <vt:lpstr>Requirements for further changes in Ukrainian legislation (part 1)</vt:lpstr>
      <vt:lpstr>Requirements for further changes in Ukrainian legislation (part 2)</vt:lpstr>
      <vt:lpstr>Basic guidelines for further action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Fox</dc:creator>
  <cp:lastModifiedBy>Пользователь Windows</cp:lastModifiedBy>
  <cp:revision>12</cp:revision>
  <dcterms:created xsi:type="dcterms:W3CDTF">2021-05-10T18:12:56Z</dcterms:created>
  <dcterms:modified xsi:type="dcterms:W3CDTF">2021-05-11T22:49:58Z</dcterms:modified>
</cp:coreProperties>
</file>